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468" r:id="rId5"/>
    <p:sldId id="263" r:id="rId6"/>
    <p:sldId id="342" r:id="rId7"/>
    <p:sldId id="407" r:id="rId8"/>
    <p:sldId id="456" r:id="rId9"/>
    <p:sldId id="356" r:id="rId10"/>
    <p:sldId id="410" r:id="rId11"/>
    <p:sldId id="324" r:id="rId12"/>
    <p:sldId id="325" r:id="rId13"/>
    <p:sldId id="463" r:id="rId14"/>
    <p:sldId id="464" r:id="rId15"/>
    <p:sldId id="465" r:id="rId16"/>
    <p:sldId id="466" r:id="rId17"/>
    <p:sldId id="462" r:id="rId18"/>
    <p:sldId id="467" r:id="rId19"/>
    <p:sldId id="27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5850"/>
  </p:normalViewPr>
  <p:slideViewPr>
    <p:cSldViewPr snapToGrid="0" snapToObjects="1" showGuides="1">
      <p:cViewPr varScale="1">
        <p:scale>
          <a:sx n="79" d="100"/>
          <a:sy n="79" d="100"/>
        </p:scale>
        <p:origin x="102" y="51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3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7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2" y="3027685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5" y="700406"/>
            <a:ext cx="3822835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11142923" y="555629"/>
            <a:ext cx="1049079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4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5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3" y="555629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1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3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8" y="4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7"/>
            <a:ext cx="4064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0208821" y="4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74559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1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9"/>
            <a:ext cx="4146891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2291788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2" y="1"/>
            <a:ext cx="8922775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6" y="4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8166267" y="2257067"/>
            <a:ext cx="4025735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4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992849" y="1678330"/>
            <a:ext cx="4684491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99775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3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9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211135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72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1" y="0"/>
            <a:ext cx="1029019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960441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8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5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2020889" y="6350"/>
            <a:ext cx="10280651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9" y="4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7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32" y="1873409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4056066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1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6" y="1429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6E621-3562-5349-88EB-DCAA779F365B}" type="slidenum">
              <a:rPr lang="es-ES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530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9C6CC-7BF4-C140-AD01-E858F0710CBE}" type="slidenum">
              <a:rPr lang="es-ES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61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0ED4D-AEC8-6941-BAB5-4AB9B0419307}" type="slidenum">
              <a:rPr lang="es-ES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10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7" y="11151"/>
            <a:ext cx="102984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3" y="2244729"/>
            <a:ext cx="4041775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468315" y="1695453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11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1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90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6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39704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757239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5" y="4702292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51" y="2421633"/>
            <a:ext cx="3978223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5" y="1429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39704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984378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7550149" y="568329"/>
            <a:ext cx="3589339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8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5" y="791741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984378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1" y="1706567"/>
            <a:ext cx="8731251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3" y="555629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3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  <p:sldLayoutId id="2147483808" r:id="rId20"/>
    <p:sldLayoutId id="2147483809" r:id="rId21"/>
    <p:sldLayoutId id="2147483810" r:id="rId2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005B8-81CC-9247-8016-5A2F8A23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0104A-9AB8-0446-89F9-4E3E478B7F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1511677" y="5345431"/>
            <a:ext cx="10680325" cy="1137920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FontTx/>
              <a:buNone/>
            </a:pPr>
            <a:r>
              <a:rPr lang="es-CO" sz="2400" dirty="0">
                <a:latin typeface="+mj-lt"/>
                <a:ea typeface="Calibri" charset="0"/>
                <a:cs typeface="CronosPro-Lt" charset="0"/>
              </a:rPr>
              <a:t>César </a:t>
            </a:r>
            <a:r>
              <a:rPr lang="es-CO" sz="2400" dirty="0" err="1">
                <a:latin typeface="+mj-lt"/>
                <a:ea typeface="Calibri" charset="0"/>
                <a:cs typeface="CronosPro-Lt" charset="0"/>
              </a:rPr>
              <a:t>Agusto</a:t>
            </a:r>
            <a:r>
              <a:rPr lang="es-CO" sz="2400" dirty="0">
                <a:latin typeface="+mj-lt"/>
                <a:ea typeface="Calibri" charset="0"/>
                <a:cs typeface="CronosPro-Lt" charset="0"/>
              </a:rPr>
              <a:t> Bernal Torres</a:t>
            </a:r>
          </a:p>
          <a:p>
            <a:pPr algn="ctr">
              <a:lnSpc>
                <a:spcPct val="115000"/>
              </a:lnSpc>
              <a:buFontTx/>
              <a:buNone/>
            </a:pPr>
            <a:r>
              <a:rPr lang="es-CO" sz="2400" dirty="0">
                <a:latin typeface="+mj-lt"/>
              </a:rPr>
              <a:t>bernalaug@gmail.com</a:t>
            </a:r>
            <a:endParaRPr lang="es-EC" sz="2400" dirty="0">
              <a:latin typeface="+mj-lt"/>
            </a:endParaRPr>
          </a:p>
          <a:p>
            <a:pPr algn="ctr">
              <a:lnSpc>
                <a:spcPct val="115000"/>
              </a:lnSpc>
              <a:buFontTx/>
              <a:buNone/>
            </a:pPr>
            <a:r>
              <a:rPr lang="es-CO" dirty="0">
                <a:ea typeface="Calibri" charset="0"/>
                <a:cs typeface="CronosPro-Lt" charset="0"/>
              </a:rPr>
              <a:t>Doctor en administración de negocios, magíster en educación, economista y psicólogo</a:t>
            </a:r>
            <a:endParaRPr lang="es-EC" dirty="0">
              <a:ea typeface="Calibri" charset="0"/>
              <a:cs typeface="Times New Roman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1066800" y="721360"/>
            <a:ext cx="3891280" cy="237685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 err="1"/>
              <a:t>Metodología</a:t>
            </a:r>
            <a:r>
              <a:rPr lang="en-US" dirty="0"/>
              <a:t>  de la </a:t>
            </a:r>
            <a:r>
              <a:rPr lang="en-US" dirty="0" err="1"/>
              <a:t>investigación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5BD5B-913A-439E-89DF-3A105221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345" y="577850"/>
            <a:ext cx="3480963" cy="44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Tiene como función ambientar al lector sobre los contenidos del conjunto del documento.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Debe mostrar de forma detallada el problema de investigación, los objetivos (general y específicos que orientaron el estudio), un resumen del diseño metodológico utilizado y la estructura que tiene el documento, con un breve resumen (un párrafo) del contenido de cada capitulo.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La extensión de una buena introducción de este tipo de documentos es de tres a cinco páginas. 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39" y="658812"/>
            <a:ext cx="9966871" cy="1119188"/>
          </a:xfrm>
        </p:spPr>
        <p:txBody>
          <a:bodyPr/>
          <a:lstStyle/>
          <a:p>
            <a:pPr eaLnBrk="1" hangingPunct="1"/>
            <a:r>
              <a:rPr lang="es-ES" sz="4000" dirty="0"/>
              <a:t>Introducción</a:t>
            </a:r>
            <a:r>
              <a:rPr lang="es-ES" sz="2800" b="1" dirty="0">
                <a:solidFill>
                  <a:srgbClr val="0070C0"/>
                </a:solidFill>
                <a:latin typeface="Arial" charset="0"/>
              </a:rPr>
              <a:t> </a:t>
            </a:r>
            <a:br>
              <a:rPr lang="es-ES" sz="2800" b="1" dirty="0">
                <a:solidFill>
                  <a:srgbClr val="0070C0"/>
                </a:solidFill>
                <a:latin typeface="Arial" charset="0"/>
              </a:rPr>
            </a:br>
            <a:endParaRPr lang="es-ES" sz="28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cs typeface="Times New Roman" charset="0"/>
              </a:rPr>
              <a:t>Es una mejora al marco teórico utilizado en el anteproyecto del estudio. Muestra de forma rigurosa y detallada los diferentes modelos, enfoques o teorías que abordan el tema estudiado, señalando las fortalezas y las falencias de éstos, así como las principales conclusiones a las que se ha llegado en estudios recientes sobre ese campo, junto con las contribuciones que esos planteamientos hicieron al desarrollo del estudio realizado.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cs typeface="Times New Roman" charset="0"/>
              </a:rPr>
              <a:t>Para ello es necesario hacer una detallada revisión bibliográfica de los más importantes artículos científicos publicados en las bases de datos: ISI Web of Knowledge, Scopus, Google Scholar h-index, ProQuest, EBSCO, BPR Benchmark, EMIS, JCR (Journal Citation Report), JSTOR, Science Direct, Social Science Journals y varias de las bases de datos de open </a:t>
            </a:r>
            <a:r>
              <a:rPr lang="es-CO" dirty="0" err="1">
                <a:cs typeface="Times New Roman" charset="0"/>
              </a:rPr>
              <a:t>access</a:t>
            </a:r>
            <a:r>
              <a:rPr lang="es-CO" dirty="0">
                <a:cs typeface="Times New Roman" charset="0"/>
              </a:rPr>
              <a:t> (OA) o acceso abierto, entre otras. </a:t>
            </a:r>
          </a:p>
          <a:p>
            <a:pPr>
              <a:lnSpc>
                <a:spcPct val="150000"/>
              </a:lnSpc>
            </a:pPr>
            <a:endParaRPr lang="es-CO" sz="1200" dirty="0"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ES" sz="4000" dirty="0"/>
            </a:br>
            <a:r>
              <a:rPr lang="es-ES" sz="4000" dirty="0"/>
              <a:t> Fundamentación teórica </a:t>
            </a:r>
            <a:br>
              <a:rPr lang="es-ES" sz="4000" dirty="0"/>
            </a:br>
            <a:endParaRPr lang="es-E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sz="half" idx="14"/>
          </p:nvPr>
        </p:nvSpPr>
        <p:spPr>
          <a:xfrm>
            <a:off x="1000849" y="1817141"/>
            <a:ext cx="9966872" cy="397877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Indica de forma detallada las fuentes utilizadas (sujetos) para obtener la información del estudio con sus rasgos característicos o perfil; el procedimiento para la selección y la estimación del tamaño de muestra de sujetos participantes; la descripción de las técnicas –cuestionarios para las encuestas, guías de entrevistas u observación–, los materiales o aparatos; las hipótesis (si las hubo) y una breve descripción de las herramientas estadísticas con que fueron probadas; los procedimientos para realizar el estudio, el ámbito donde se realizó y el periodo de duración.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El propósito de esta sección es mostrar evidencia de la forma como se realizó el estudio y facilitar que otros investigadores puedan repetir la experiencia y comprobar la validez interna y externa de los resultados. </a:t>
            </a:r>
          </a:p>
          <a:p>
            <a:pPr>
              <a:lnSpc>
                <a:spcPct val="100000"/>
              </a:lnSpc>
            </a:pPr>
            <a:endParaRPr lang="es-CO" sz="1400" dirty="0">
              <a:latin typeface="Arial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ES" sz="4000" dirty="0"/>
            </a:br>
            <a:r>
              <a:rPr lang="es-ES" sz="4000" dirty="0"/>
              <a:t>Diseño metodológico </a:t>
            </a:r>
            <a:br>
              <a:rPr lang="es-ES" sz="4000" dirty="0"/>
            </a:br>
            <a:endParaRPr lang="es-E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sz="half" idx="14"/>
          </p:nvPr>
        </p:nvSpPr>
        <p:spPr>
          <a:xfrm>
            <a:off x="1112564" y="2002853"/>
            <a:ext cx="9966872" cy="397877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Presentan de forma detallada la descripción y el análisis de los resultados obtenidos mediante el uso de las pruebas estadísticas utilizadas para el procesamiento de los datos recolectados en función de los objetivos del estudio y de la prueba de las hipótesis (si las hubo).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Estos resultados se describen y luego se ilustran generalmente mediante tablas, gráficos, cuadros o figuras.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Debe destacar los aspectos relevantes, ya sea por su mayor presencia o ausencia o por lo favorable o desfavorable de ésos a la comprensión y abordaje del problema estudiado. Toda tabla, cuadro o gráfica, etc., requiere estar numerada y titulada.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ES" sz="2000" b="1" dirty="0">
                <a:solidFill>
                  <a:srgbClr val="0070C0"/>
                </a:solidFill>
                <a:latin typeface="Arial" charset="0"/>
              </a:rPr>
            </a:br>
            <a:r>
              <a:rPr lang="es-ES" sz="4400" dirty="0"/>
              <a:t>Resultados</a:t>
            </a:r>
            <a:r>
              <a:rPr lang="es-ES" sz="2800" b="1" dirty="0">
                <a:solidFill>
                  <a:srgbClr val="0070C0"/>
                </a:solidFill>
                <a:latin typeface="Arial" charset="0"/>
              </a:rPr>
              <a:t> </a:t>
            </a:r>
            <a:br>
              <a:rPr lang="es-ES" sz="2800" b="1" dirty="0">
                <a:solidFill>
                  <a:srgbClr val="0070C0"/>
                </a:solidFill>
                <a:latin typeface="Arial" charset="0"/>
              </a:rPr>
            </a:br>
            <a:endParaRPr lang="es-ES" sz="28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sz="half" idx="14"/>
          </p:nvPr>
        </p:nvSpPr>
        <p:spPr>
          <a:xfrm>
            <a:off x="369758" y="2396539"/>
            <a:ext cx="7528554" cy="269999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/>
              <a:t>Muestra una síntesis del estado del conocimiento en el tema y la respuesta a las preguntas, los objetivos o las hipótesis que orientaron la investigación.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/>
              <a:t>Todo ello, con base en los planteamientos de los autores consultados y los resultados obtenidos en el estudio.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/>
              <a:t>También debe mostrar los aportes y las limitaciones de los resultados del estudio a la comprensión del problema estudiado. 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758" y="585496"/>
            <a:ext cx="9966871" cy="11191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s-ES" sz="2000" b="1" dirty="0">
                <a:solidFill>
                  <a:srgbClr val="0070C0"/>
                </a:solidFill>
                <a:latin typeface="Arial" charset="0"/>
              </a:rPr>
            </a:br>
            <a:r>
              <a:rPr lang="es-ES" sz="4400" dirty="0"/>
              <a:t>Conclusiones</a:t>
            </a:r>
            <a:br>
              <a:rPr lang="es-ES" sz="2800" b="1" dirty="0">
                <a:solidFill>
                  <a:srgbClr val="0070C0"/>
                </a:solidFill>
                <a:latin typeface="Arial" charset="0"/>
              </a:rPr>
            </a:br>
            <a:endParaRPr lang="es-ES" sz="28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" name="Imagen 1" descr="AL4816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90" y="2417391"/>
            <a:ext cx="3695252" cy="26999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sz="half" idx="14"/>
          </p:nvPr>
        </p:nvSpPr>
        <p:spPr/>
        <p:txBody>
          <a:bodyPr/>
          <a:lstStyle/>
          <a:p>
            <a:pPr marL="0" indent="0">
              <a:buNone/>
            </a:pPr>
            <a:endParaRPr lang="es-CO" sz="1600" dirty="0">
              <a:latin typeface="Arial" charset="0"/>
            </a:endParaRPr>
          </a:p>
          <a:p>
            <a:pPr marL="0" indent="0">
              <a:buNone/>
            </a:pPr>
            <a:endParaRPr lang="es-CO" sz="1600" dirty="0">
              <a:latin typeface="Arial" charset="0"/>
            </a:endParaRPr>
          </a:p>
          <a:p>
            <a:pPr marL="0" indent="0" algn="just">
              <a:buNone/>
            </a:pPr>
            <a:r>
              <a:rPr lang="es-CO" sz="2000" dirty="0">
                <a:cs typeface="Times New Roman" charset="0"/>
              </a:rPr>
              <a:t>Son</a:t>
            </a:r>
            <a:r>
              <a:rPr lang="es-CO" sz="1600" dirty="0">
                <a:latin typeface="Arial" charset="0"/>
              </a:rPr>
              <a:t> </a:t>
            </a:r>
            <a:r>
              <a:rPr lang="es-CO" sz="2000" dirty="0">
                <a:cs typeface="Times New Roman" charset="0"/>
              </a:rPr>
              <a:t>la lista (en orden alfabético) de las diferentes fuentes bibliográficas consultadas y utilizadas en el artículo. </a:t>
            </a:r>
          </a:p>
          <a:p>
            <a:pPr marL="0" indent="0" algn="just">
              <a:buNone/>
            </a:pPr>
            <a:endParaRPr lang="es-CO" sz="2000" dirty="0">
              <a:cs typeface="Times New Roman" charset="0"/>
            </a:endParaRPr>
          </a:p>
          <a:p>
            <a:pPr marL="0" indent="0" algn="just">
              <a:buNone/>
            </a:pPr>
            <a:r>
              <a:rPr lang="es-CO" sz="2000" dirty="0">
                <a:cs typeface="Times New Roman" charset="0"/>
              </a:rPr>
              <a:t>En esa lista no debe haber referencias que no estén citadas en el contenido del texto y viceversa.</a:t>
            </a:r>
          </a:p>
          <a:p>
            <a:pPr marL="0" indent="0" algn="just">
              <a:buNone/>
            </a:pPr>
            <a:endParaRPr lang="es-CO" sz="1600" dirty="0">
              <a:latin typeface="Arial" charset="0"/>
            </a:endParaRPr>
          </a:p>
          <a:p>
            <a:pPr marL="0" indent="0" algn="just">
              <a:buNone/>
            </a:pPr>
            <a:endParaRPr lang="es-CO" sz="1600" dirty="0">
              <a:latin typeface="Arial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ES" sz="2000" b="1" dirty="0">
                <a:solidFill>
                  <a:srgbClr val="0070C0"/>
                </a:solidFill>
                <a:latin typeface="Arial" charset="0"/>
              </a:rPr>
            </a:br>
            <a:br>
              <a:rPr lang="es-ES" sz="2000" b="1" dirty="0">
                <a:solidFill>
                  <a:srgbClr val="0070C0"/>
                </a:solidFill>
                <a:latin typeface="Arial" charset="0"/>
              </a:rPr>
            </a:br>
            <a:r>
              <a:rPr lang="es-ES" sz="4400" dirty="0"/>
              <a:t>Referencias</a:t>
            </a:r>
            <a:br>
              <a:rPr lang="es-ES" sz="2800" b="1" dirty="0">
                <a:solidFill>
                  <a:srgbClr val="0070C0"/>
                </a:solidFill>
                <a:latin typeface="Arial" charset="0"/>
              </a:rPr>
            </a:br>
            <a:endParaRPr lang="es-ES" sz="28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6E8FB-9DC3-4645-978F-8E6E97C6175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4BA72-6309-2F40-A744-016525E309E3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E92421A1-DBA1-F44D-9571-3FEE7B8557F7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361137" y="2305113"/>
            <a:ext cx="7478719" cy="3203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s-CO" sz="1800" b="1" dirty="0">
                <a:latin typeface="Arial" charset="0"/>
                <a:ea typeface="Calibri" charset="0"/>
                <a:cs typeface="Times New Roman" charset="0"/>
              </a:rPr>
              <a:t> </a:t>
            </a:r>
            <a:r>
              <a:rPr lang="es-EC" sz="2000" b="1" dirty="0">
                <a:ea typeface="Calibri" charset="0"/>
                <a:cs typeface="Times New Roman" charset="0"/>
              </a:rPr>
              <a:t>Con el contenido de este capitulo se pretende:</a:t>
            </a:r>
          </a:p>
          <a:p>
            <a:pPr marL="4572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ea typeface="Calibri" charset="0"/>
                <a:cs typeface="Times New Roman" charset="0"/>
              </a:rPr>
              <a:t>Conocer y saber utilizar diferentes herramientas estadísticas para el procesamiento de la información obtenida en el trabajo de campo.</a:t>
            </a:r>
            <a:endParaRPr lang="es-EC" sz="2000" dirty="0">
              <a:ea typeface="Calibri" charset="0"/>
              <a:cs typeface="Times New Roman" charset="0"/>
            </a:endParaRPr>
          </a:p>
          <a:p>
            <a:pPr marL="4572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ea typeface="Calibri" charset="0"/>
                <a:cs typeface="Times New Roman" charset="0"/>
              </a:rPr>
              <a:t>Identificar los criterios que se requieren para el análisis de los resultados del procesamiento de datos obtenidos en el desarrollo de la investigación.</a:t>
            </a:r>
          </a:p>
          <a:p>
            <a:pPr marL="4572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ea typeface="Calibri" charset="0"/>
                <a:cs typeface="Times New Roman" charset="0"/>
              </a:rPr>
              <a:t>Redactar el informe final de la investigación realizada. </a:t>
            </a:r>
            <a:endParaRPr lang="es-EC" sz="2000" dirty="0">
              <a:ea typeface="Calibri" charset="0"/>
              <a:cs typeface="Times New Roman" charset="0"/>
            </a:endParaRPr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id="{A69B2AF1-6AB1-4846-BF6D-3804DAD99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7" y="571500"/>
            <a:ext cx="1065795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CO" sz="4000" dirty="0"/>
              <a:t>Trabajo de campo y redacción del informe final de una investigación científica</a:t>
            </a:r>
            <a:endParaRPr lang="en-US" altLang="en-US" sz="4000" dirty="0"/>
          </a:p>
        </p:txBody>
      </p:sp>
      <p:pic>
        <p:nvPicPr>
          <p:cNvPr id="6" name="Marcador de contenido 4" descr="Cap 5_AL1468485.jpg">
            <a:extLst>
              <a:ext uri="{FF2B5EF4-FFF2-40B4-BE49-F238E27FC236}">
                <a16:creationId xmlns:a16="http://schemas.microsoft.com/office/drawing/2014/main" id="{B5EA900A-7F33-4A0E-BC5D-4780D2814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8104552" y="3185068"/>
            <a:ext cx="3737678" cy="2055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Título"/>
          <p:cNvSpPr>
            <a:spLocks noGrp="1" noChangeArrowheads="1"/>
          </p:cNvSpPr>
          <p:nvPr>
            <p:ph type="title"/>
          </p:nvPr>
        </p:nvSpPr>
        <p:spPr>
          <a:xfrm>
            <a:off x="520363" y="571500"/>
            <a:ext cx="10622948" cy="11191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s-CO" sz="2400" b="1" dirty="0">
                <a:solidFill>
                  <a:srgbClr val="0070C0"/>
                </a:solidFill>
                <a:latin typeface="Arial" charset="0"/>
              </a:rPr>
            </a:br>
            <a:r>
              <a:rPr lang="es-ES" sz="4400" dirty="0"/>
              <a:t>Fase 2 de la investigación </a:t>
            </a:r>
            <a:br>
              <a:rPr lang="es-ES" sz="4400" dirty="0"/>
            </a:br>
            <a:r>
              <a:rPr lang="es-CO" sz="4400" dirty="0"/>
              <a:t>Desarrollo.</a:t>
            </a:r>
            <a:r>
              <a:rPr lang="es-ES" sz="4400" dirty="0"/>
              <a:t> </a:t>
            </a:r>
            <a:r>
              <a:rPr lang="es-CO" sz="4400" dirty="0"/>
              <a:t>Trabajo de campo</a:t>
            </a:r>
            <a:br>
              <a:rPr lang="es-CO" sz="4400" dirty="0"/>
            </a:br>
            <a:endParaRPr lang="es-CO" sz="4400" dirty="0"/>
          </a:p>
        </p:txBody>
      </p:sp>
      <p:sp>
        <p:nvSpPr>
          <p:cNvPr id="125955" name="2 CuadroTexto"/>
          <p:cNvSpPr txBox="1">
            <a:spLocks noChangeArrowheads="1"/>
          </p:cNvSpPr>
          <p:nvPr/>
        </p:nvSpPr>
        <p:spPr bwMode="auto">
          <a:xfrm>
            <a:off x="617899" y="2563920"/>
            <a:ext cx="7214562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1600" b="1" dirty="0">
                <a:latin typeface="Open Sans Light" panose="020B0306030504020204" pitchFamily="34" charset="0"/>
                <a:cs typeface="Times New Roman" charset="0"/>
              </a:rPr>
              <a:t>Procedimiento</a:t>
            </a: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:</a:t>
            </a:r>
          </a:p>
          <a:p>
            <a:pPr algn="just" eaLnBrk="1" hangingPunct="1"/>
            <a:endParaRPr lang="es-CO" sz="1600" dirty="0">
              <a:latin typeface="Open Sans Light" panose="020B0306030504020204" pitchFamily="34" charset="0"/>
              <a:cs typeface="Times New Roman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Establecer contacto con la población objeto del estudio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Realizar el diseño, ajuste o validación de los instrumentos de recolección de la información.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Aplicar los instrumentos de recolección de la información.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Elaborar el marco teórico definitivo de la investigación.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Procesar la información – resultados.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Realizar el análisis y discusión de los resultados.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Redactar el informe final (documento de trabajo de grado).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 Light" panose="020B0306030504020204" pitchFamily="34" charset="0"/>
                <a:cs typeface="Times New Roman" charset="0"/>
              </a:rPr>
              <a:t>Referencias.</a:t>
            </a:r>
          </a:p>
        </p:txBody>
      </p:sp>
      <p:pic>
        <p:nvPicPr>
          <p:cNvPr id="3" name="Imagen 2" descr="AL13013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38" y="3050755"/>
            <a:ext cx="3672000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/>
              <a:t>Recolección de la información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00967" y="2176235"/>
            <a:ext cx="6799046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sz="1800" b="1" dirty="0">
                <a:latin typeface="Open Sans Light" panose="020B0306030504020204" pitchFamily="34" charset="0"/>
                <a:cs typeface="Times New Roman" charset="0"/>
              </a:rPr>
              <a:t>Pasos</a:t>
            </a: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Tener claridad en los objetivos de la investigación por realizar.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Seleccionar la población o muestra de participantes.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Diseñar y aplicar las técnicas de recolección de información.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Contactar a la población objeto del estudio.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1800" dirty="0">
                <a:latin typeface="Open Sans Light" panose="020B0306030504020204" pitchFamily="34" charset="0"/>
                <a:cs typeface="Times New Roman" charset="0"/>
              </a:rPr>
              <a:t>Recolectar la información requerida.</a:t>
            </a:r>
          </a:p>
        </p:txBody>
      </p:sp>
      <p:pic>
        <p:nvPicPr>
          <p:cNvPr id="2" name="Imagen 1" descr="AL13075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19" y="2916955"/>
            <a:ext cx="3668014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000" dirty="0"/>
              <a:t>Procesamiento de la información</a:t>
            </a:r>
          </a:p>
        </p:txBody>
      </p:sp>
      <p:sp>
        <p:nvSpPr>
          <p:cNvPr id="128003" name="2 CuadroTexto"/>
          <p:cNvSpPr txBox="1">
            <a:spLocks noChangeArrowheads="1"/>
          </p:cNvSpPr>
          <p:nvPr/>
        </p:nvSpPr>
        <p:spPr bwMode="auto">
          <a:xfrm>
            <a:off x="717160" y="1690688"/>
            <a:ext cx="6897843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 b="1" dirty="0">
                <a:latin typeface="Open Sans Light" panose="020B0306030504020204" pitchFamily="34" charset="0"/>
                <a:cs typeface="Times New Roman" charset="0"/>
              </a:rPr>
              <a:t>Pasos:</a:t>
            </a:r>
          </a:p>
          <a:p>
            <a:endParaRPr lang="es-CO" sz="1800" dirty="0">
              <a:latin typeface="Open Sans Light" panose="020B0306030504020204" pitchFamily="34" charset="0"/>
              <a:cs typeface="Times New Roman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>
                <a:latin typeface="Open Sans Light" panose="020B0306030504020204" pitchFamily="34" charset="0"/>
                <a:cs typeface="Times New Roman" charset="0"/>
              </a:rPr>
              <a:t>Obtener la información de la población o muestra objeto de la investigación. </a:t>
            </a:r>
            <a:endParaRPr lang="es-PA" sz="1800" dirty="0">
              <a:latin typeface="Open Sans Light" panose="020B0306030504020204" pitchFamily="34" charset="0"/>
              <a:cs typeface="Times New Roman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>
                <a:latin typeface="Open Sans Light" panose="020B0306030504020204" pitchFamily="34" charset="0"/>
                <a:cs typeface="Times New Roman" charset="0"/>
              </a:rPr>
              <a:t>Definir las variables o los criterios para ordenar los datos obtenidos del trabajo de campo.</a:t>
            </a:r>
            <a:endParaRPr lang="es-PA" sz="1800" dirty="0">
              <a:latin typeface="Open Sans Light" panose="020B0306030504020204" pitchFamily="34" charset="0"/>
              <a:cs typeface="Times New Roman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>
                <a:latin typeface="Open Sans Light" panose="020B0306030504020204" pitchFamily="34" charset="0"/>
                <a:cs typeface="Times New Roman" charset="0"/>
              </a:rPr>
              <a:t>Definir las herramientas estadísticas y el programa de cómputo que va a utilizarse en el procesamiento de datos.</a:t>
            </a:r>
            <a:endParaRPr lang="es-PA" sz="1800" dirty="0">
              <a:latin typeface="Open Sans Light" panose="020B0306030504020204" pitchFamily="34" charset="0"/>
              <a:cs typeface="Times New Roman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>
                <a:latin typeface="Open Sans Light" panose="020B0306030504020204" pitchFamily="34" charset="0"/>
                <a:cs typeface="Times New Roman" charset="0"/>
              </a:rPr>
              <a:t>Procesar los datos obtenidos en el trabajo de campo.</a:t>
            </a:r>
            <a:endParaRPr lang="es-PA" sz="1800" dirty="0">
              <a:latin typeface="Open Sans Light" panose="020B0306030504020204" pitchFamily="34" charset="0"/>
              <a:cs typeface="Times New Roman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>
                <a:latin typeface="Open Sans Light" panose="020B0306030504020204" pitchFamily="34" charset="0"/>
                <a:cs typeface="Times New Roman" charset="0"/>
              </a:rPr>
              <a:t>Obtener y ordenar los resultados según criterios previamente definidos para tal propósito.</a:t>
            </a:r>
          </a:p>
        </p:txBody>
      </p:sp>
      <p:pic>
        <p:nvPicPr>
          <p:cNvPr id="2" name="Imagen 1" descr="AL15176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87" y="2625693"/>
            <a:ext cx="4079842" cy="2276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6"/>
          <p:cNvSpPr>
            <a:spLocks noChangeArrowheads="1"/>
          </p:cNvSpPr>
          <p:nvPr/>
        </p:nvSpPr>
        <p:spPr bwMode="auto">
          <a:xfrm>
            <a:off x="4795838" y="2666177"/>
            <a:ext cx="3148012" cy="9954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s-ES_tradnl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Procesamiento de la información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auto">
          <a:xfrm>
            <a:off x="944380" y="352686"/>
            <a:ext cx="3149783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Concepto</a:t>
            </a:r>
          </a:p>
          <a:p>
            <a:pPr algn="ctr" eaLnBrk="1" hangingPunct="1"/>
            <a:endParaRPr lang="es-ES_tradnl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/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el proceso mediante el cual los datos individuales se agrupan y estructuran con el propósito de responder a: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problema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objetivos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hipótesis de la investigación.</a:t>
            </a:r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8097837" y="3396132"/>
            <a:ext cx="3489559" cy="246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Pasos</a:t>
            </a:r>
          </a:p>
          <a:p>
            <a:pPr algn="ctr" eaLnBrk="1" hangingPunct="1"/>
            <a:endParaRPr lang="es-ES_tradnl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Agrupar y estructurar los datos obtenidos en el trabajo de campo.</a:t>
            </a:r>
          </a:p>
          <a:p>
            <a:pPr eaLnBrk="1" hangingPunct="1"/>
            <a:endParaRPr lang="es-ES_tradnl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Definir las herramientas y programas estadísticos para el procesamiento de los datos.</a:t>
            </a:r>
          </a:p>
          <a:p>
            <a:pPr eaLnBrk="1" hangingPunct="1"/>
            <a:endParaRPr lang="es-ES_tradnl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Obtener los resultados  mediante ecuaciones,  gráficas, tablas, etcétera.</a:t>
            </a:r>
          </a:p>
        </p:txBody>
      </p:sp>
      <p:sp>
        <p:nvSpPr>
          <p:cNvPr id="74758" name="Rectangle 10"/>
          <p:cNvSpPr>
            <a:spLocks noChangeArrowheads="1"/>
          </p:cNvSpPr>
          <p:nvPr/>
        </p:nvSpPr>
        <p:spPr bwMode="auto">
          <a:xfrm>
            <a:off x="944379" y="2859571"/>
            <a:ext cx="3148011" cy="33239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 estadísticas:</a:t>
            </a:r>
          </a:p>
          <a:p>
            <a:pPr algn="ctr" eaLnBrk="1" hangingPunct="1"/>
            <a:endParaRPr lang="es-ES_tradnl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Estadística descriptiva </a:t>
            </a:r>
            <a:r>
              <a:rPr lang="es-ES_tradnl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Medidas de tendencia central  (media, moda, mediana).  Medidas de dispersión   (varianza, desviación estándar).</a:t>
            </a:r>
          </a:p>
          <a:p>
            <a:pPr eaLnBrk="1" hangingPunct="1"/>
            <a:endParaRPr lang="es-ES_tradnl" sz="14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Estadística inferencial </a:t>
            </a:r>
            <a:r>
              <a:rPr lang="es-MX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Pruebas paramétricas (t </a:t>
            </a:r>
            <a:r>
              <a:rPr lang="es-MX" sz="14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</a:t>
            </a:r>
            <a:r>
              <a:rPr lang="es-MX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MX" sz="14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anova</a:t>
            </a:r>
            <a:r>
              <a:rPr lang="es-MX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MX" sz="14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ancova</a:t>
            </a:r>
            <a:r>
              <a:rPr lang="es-MX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análisis multivariado de varianza y covarianza). </a:t>
            </a:r>
          </a:p>
          <a:p>
            <a:pPr marL="179388" eaLnBrk="1" hangingPunct="1"/>
            <a:r>
              <a:rPr lang="es-MX" sz="1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Pruebas no paramétricas (U de Mann-Whitney Kruskal-Wallis prueba de signo, prueba de Friedman (chi cuadrado).</a:t>
            </a:r>
            <a:endParaRPr lang="es-ES" sz="14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759" name="Rectangle 15"/>
          <p:cNvSpPr>
            <a:spLocks noChangeArrowheads="1"/>
          </p:cNvSpPr>
          <p:nvPr/>
        </p:nvSpPr>
        <p:spPr bwMode="auto">
          <a:xfrm>
            <a:off x="8097839" y="483491"/>
            <a:ext cx="2659529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hace en función de:</a:t>
            </a:r>
          </a:p>
          <a:p>
            <a:pPr algn="ctr" eaLnBrk="1" hangingPunct="1"/>
            <a:endParaRPr lang="es-ES_tradnl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eaLnBrk="1" hangingPunct="1"/>
            <a:endParaRPr lang="es-ES_tradnl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problema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objetivos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hipótesis (si las hubo)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MX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marco teórico del estudio.</a:t>
            </a:r>
          </a:p>
          <a:p>
            <a:pPr algn="just" eaLnBrk="1" hangingPunct="1"/>
            <a:endParaRPr lang="es-E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911" name="Line 21"/>
          <p:cNvSpPr>
            <a:spLocks noChangeShapeType="1"/>
          </p:cNvSpPr>
          <p:nvPr/>
        </p:nvSpPr>
        <p:spPr bwMode="auto">
          <a:xfrm flipH="1" flipV="1">
            <a:off x="4177831" y="1708876"/>
            <a:ext cx="1031418" cy="793024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912" name="Line 23"/>
          <p:cNvSpPr>
            <a:spLocks noChangeShapeType="1"/>
          </p:cNvSpPr>
          <p:nvPr/>
        </p:nvSpPr>
        <p:spPr bwMode="auto">
          <a:xfrm flipH="1">
            <a:off x="4177832" y="3613425"/>
            <a:ext cx="1031417" cy="995423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913" name="Line 24"/>
          <p:cNvSpPr>
            <a:spLocks noChangeShapeType="1"/>
          </p:cNvSpPr>
          <p:nvPr/>
        </p:nvSpPr>
        <p:spPr bwMode="auto">
          <a:xfrm>
            <a:off x="7248527" y="3825875"/>
            <a:ext cx="695324" cy="491292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914" name="Line 26"/>
          <p:cNvSpPr>
            <a:spLocks noChangeShapeType="1"/>
          </p:cNvSpPr>
          <p:nvPr/>
        </p:nvSpPr>
        <p:spPr bwMode="auto">
          <a:xfrm flipV="1">
            <a:off x="7094537" y="1522001"/>
            <a:ext cx="849313" cy="1062037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val 6"/>
          <p:cNvSpPr>
            <a:spLocks noChangeArrowheads="1"/>
          </p:cNvSpPr>
          <p:nvPr/>
        </p:nvSpPr>
        <p:spPr bwMode="auto">
          <a:xfrm>
            <a:off x="4768057" y="2360453"/>
            <a:ext cx="2584450" cy="69246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s-ES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Desarrollo de la investigación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4646952" y="297589"/>
            <a:ext cx="2705554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Recolección de datos mediante:</a:t>
            </a:r>
          </a:p>
          <a:p>
            <a:pPr marL="457200" indent="-457200"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Encuesta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Entrevista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Observación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 medio.</a:t>
            </a:r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217572" y="369578"/>
            <a:ext cx="3574173" cy="24929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Subprocesos de: 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Recolección de la información de la población objeto del estudio.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Procesamiento de los datos.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Descripción y análisis de los resultados.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Redacción de las conclusiones.</a:t>
            </a:r>
          </a:p>
          <a:p>
            <a:pPr eaLnBrk="1" hangingPunct="1"/>
            <a:endParaRPr lang="es-ES_tradnl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Redacción del informe final. </a:t>
            </a:r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7869836" y="297589"/>
            <a:ext cx="3078318" cy="24929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Procesamiento de datos</a:t>
            </a:r>
          </a:p>
          <a:p>
            <a:pPr eaLnBrk="1" hangingPunct="1"/>
            <a:endParaRPr lang="es-ES_tradnl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Agrupar y estructurar los datos obtenidos en el trabajo de campo.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Definir las herramientas y los programas estadísticos para el procesamiento de los datos.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Representar los resultados mediante ecuaciones, gráficas, tablas, etcétera.</a:t>
            </a:r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8400257" y="3251070"/>
            <a:ext cx="3525160" cy="309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Descripción de resultados mediante:</a:t>
            </a:r>
          </a:p>
          <a:p>
            <a:pPr algn="ctr" eaLnBrk="1" hangingPunct="1"/>
            <a:endParaRPr lang="es-ES_tradnl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Estadística descriptiva: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Medidas de tendencia central (media, moda, mediana)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Medidas de dispersión (varianza, desviación estándar).</a:t>
            </a:r>
          </a:p>
          <a:p>
            <a:pPr eaLnBrk="1" hangingPunct="1"/>
            <a:endParaRPr lang="es-ES_tradnl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Estadística inferencial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Pruebas paramétricas (t </a:t>
            </a:r>
            <a:r>
              <a:rPr lang="es-MX" sz="1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</a:t>
            </a: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MX" sz="1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anova</a:t>
            </a: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MX" sz="1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ancova</a:t>
            </a: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análisis multivariado de varianza y covarianza).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Pruebas no paramétricas (U de Mann-Whitney, Kruskal-Wallis, prueba de signos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Prueba de Friedman (chi cuadrado)</a:t>
            </a:r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4969176" y="3916017"/>
            <a:ext cx="2611436" cy="22929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Conclusiones</a:t>
            </a:r>
          </a:p>
          <a:p>
            <a:pPr algn="ctr" eaLnBrk="1" hangingPunct="1"/>
            <a:endParaRPr lang="es-ES_tradnl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Reflexión sobre los</a:t>
            </a:r>
            <a:b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 obtenidos del</a:t>
            </a:r>
            <a:b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trabajo de campo, en</a:t>
            </a:r>
            <a:b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función de: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problema de la investigación.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objetivos del estudio.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hipótesis (si las hubo).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MX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marco teórico del estudio.</a:t>
            </a:r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36" name="Line 21"/>
          <p:cNvSpPr>
            <a:spLocks noChangeShapeType="1"/>
          </p:cNvSpPr>
          <p:nvPr/>
        </p:nvSpPr>
        <p:spPr bwMode="auto">
          <a:xfrm flipH="1" flipV="1">
            <a:off x="3791745" y="1844824"/>
            <a:ext cx="1110779" cy="576064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37" name="Line 23"/>
          <p:cNvSpPr>
            <a:spLocks noChangeShapeType="1"/>
          </p:cNvSpPr>
          <p:nvPr/>
        </p:nvSpPr>
        <p:spPr bwMode="auto">
          <a:xfrm>
            <a:off x="6095999" y="3152945"/>
            <a:ext cx="1" cy="60501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38" name="Line 24"/>
          <p:cNvSpPr>
            <a:spLocks noChangeShapeType="1"/>
          </p:cNvSpPr>
          <p:nvPr/>
        </p:nvSpPr>
        <p:spPr bwMode="auto">
          <a:xfrm>
            <a:off x="7160059" y="2971327"/>
            <a:ext cx="1168759" cy="763942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39" name="Line 25"/>
          <p:cNvSpPr>
            <a:spLocks noChangeShapeType="1"/>
          </p:cNvSpPr>
          <p:nvPr/>
        </p:nvSpPr>
        <p:spPr bwMode="auto">
          <a:xfrm flipH="1" flipV="1">
            <a:off x="5905824" y="1590251"/>
            <a:ext cx="0" cy="60598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40" name="Line 26"/>
          <p:cNvSpPr>
            <a:spLocks noChangeShapeType="1"/>
          </p:cNvSpPr>
          <p:nvPr/>
        </p:nvSpPr>
        <p:spPr bwMode="auto">
          <a:xfrm flipV="1">
            <a:off x="6888851" y="1754462"/>
            <a:ext cx="853232" cy="60599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02495" y="3228482"/>
            <a:ext cx="2889250" cy="289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s-ES_tradnl" sz="1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Informe final</a:t>
            </a:r>
          </a:p>
          <a:p>
            <a:pPr algn="ctr" eaLnBrk="1" hangingPunct="1"/>
            <a:endParaRPr lang="es-ES_tradnl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Portada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ES_tradnl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Tabla de contenido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Resumen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</a:t>
            </a:r>
            <a:endParaRPr lang="es-CO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Introducción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Fundamentación teórica o marco teórico (se subtitula)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Diseño metodológico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Conclusiones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Referencias bibliográficas</a:t>
            </a:r>
          </a:p>
          <a:p>
            <a:pPr algn="just" eaLnBrk="1" hangingPunct="1"/>
            <a:endParaRPr lang="es-ES" sz="13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4943" name="Line 24"/>
          <p:cNvSpPr>
            <a:spLocks noChangeShapeType="1"/>
          </p:cNvSpPr>
          <p:nvPr/>
        </p:nvSpPr>
        <p:spPr bwMode="auto">
          <a:xfrm flipV="1">
            <a:off x="3910016" y="3065496"/>
            <a:ext cx="1059160" cy="692467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sz="half" idx="14"/>
          </p:nvPr>
        </p:nvSpPr>
        <p:spPr>
          <a:xfrm>
            <a:off x="2316732" y="1778000"/>
            <a:ext cx="7558536" cy="3978778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Preliminares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Tabla de contenido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Glosario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Cuerpo del trabajo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Abstract</a:t>
            </a:r>
            <a:endParaRPr lang="es-ES" sz="16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Resumen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Introducción 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Fundamentación teórica (se titula según el tema de la investigación)	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Estrategias metodológicas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Resultados (se pueden subcapitular)</a:t>
            </a:r>
          </a:p>
          <a:p>
            <a:pPr marL="971550" lvl="2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Conclusiones y recomendaciones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Referencias 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/>
              <a:t>Complementarios (anexos)</a:t>
            </a:r>
          </a:p>
          <a:p>
            <a:pPr eaLnBrk="1" hangingPunct="1">
              <a:lnSpc>
                <a:spcPct val="80000"/>
              </a:lnSpc>
            </a:pPr>
            <a:endParaRPr lang="es-ES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617" y="331657"/>
            <a:ext cx="10383106" cy="11191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s-ES" sz="4000" dirty="0"/>
            </a:br>
            <a:r>
              <a:rPr lang="es-ES" sz="4000" dirty="0"/>
              <a:t>5Redacción del informe final de la investigación</a:t>
            </a:r>
            <a:br>
              <a:rPr lang="es-ES" sz="4000" dirty="0"/>
            </a:br>
            <a:r>
              <a:rPr lang="es-ES" sz="4000" dirty="0"/>
              <a:t>(Formato tradicional para trabajo de grado)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El resumen es la síntesis del contenido del documento y muestra la reseña del problema de investigación estudiado; el objetivo general que orientó la investigación, una muy breve presentación del diseño metodológico utilizado para su desarrollo y la principal conclusión e implicación de sus resultados en la comprensión del problema estudiado.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La extensión es de un párrafo de entre 150 y 220 palabras. Como parte de éste y en párrafo separado se escriben las </a:t>
            </a:r>
            <a:r>
              <a:rPr lang="es-CO" sz="1800" i="1" dirty="0">
                <a:cs typeface="Times New Roman" charset="0"/>
              </a:rPr>
              <a:t>Palabras clave </a:t>
            </a:r>
            <a:r>
              <a:rPr lang="es-CO" sz="1800" dirty="0">
                <a:cs typeface="Times New Roman" charset="0"/>
              </a:rPr>
              <a:t>(entre cinco y siete palabras, las más utilizadas en el estudio).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cs typeface="Times New Roman" charset="0"/>
              </a:rPr>
              <a:t>El </a:t>
            </a:r>
            <a:r>
              <a:rPr lang="es-CO" sz="1800" i="1" dirty="0" err="1">
                <a:cs typeface="Times New Roman" charset="0"/>
              </a:rPr>
              <a:t>abstract</a:t>
            </a:r>
            <a:r>
              <a:rPr lang="es-CO" sz="1800" dirty="0">
                <a:cs typeface="Times New Roman" charset="0"/>
              </a:rPr>
              <a:t> es la traducción del resumen y sus palabras clave al inglés. </a:t>
            </a:r>
            <a:endParaRPr lang="es-EC" sz="1800" dirty="0">
              <a:cs typeface="Times New Roman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ES" sz="4000" dirty="0"/>
            </a:br>
            <a:r>
              <a:rPr lang="es-ES" sz="4000" dirty="0"/>
              <a:t>Resumen y </a:t>
            </a:r>
            <a:r>
              <a:rPr lang="es-ES" sz="4000" i="1" dirty="0" err="1"/>
              <a:t>abstract</a:t>
            </a:r>
            <a:br>
              <a:rPr lang="es-ES" sz="4000" dirty="0"/>
            </a:br>
            <a:endParaRPr lang="es-E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80C7B1D71C04F8C741635E77ACA5A" ma:contentTypeVersion="11" ma:contentTypeDescription="Create a new document." ma:contentTypeScope="" ma:versionID="9de12fbe744a9584f990a38194f99531">
  <xsd:schema xmlns:xsd="http://www.w3.org/2001/XMLSchema" xmlns:xs="http://www.w3.org/2001/XMLSchema" xmlns:p="http://schemas.microsoft.com/office/2006/metadata/properties" xmlns:ns2="c63c7e9d-5753-40a8-893f-94a0eba9e768" xmlns:ns3="97d69847-0e99-4011-9b66-a4245208547e" targetNamespace="http://schemas.microsoft.com/office/2006/metadata/properties" ma:root="true" ma:fieldsID="98bc51a467656ee26458e75cddcb4a16" ns2:_="" ns3:_="">
    <xsd:import namespace="c63c7e9d-5753-40a8-893f-94a0eba9e768"/>
    <xsd:import namespace="97d69847-0e99-4011-9b66-a424520854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7e9d-5753-40a8-893f-94a0eba9e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69847-0e99-4011-9b66-a42452085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0374F1-D098-4C4E-A8D0-F67B7E8BC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c7e9d-5753-40a8-893f-94a0eba9e768"/>
    <ds:schemaRef ds:uri="97d69847-0e99-4011-9b66-a4245208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C7AB0-B843-4140-87F7-96F477ABE8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49ECF0-D603-42A2-AA41-EE484939C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1485</Words>
  <Application>Microsoft Office PowerPoint</Application>
  <PresentationFormat>Widescreen</PresentationFormat>
  <Paragraphs>166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Trabajo de campo y redacción del informe final de una investigación científica</vt:lpstr>
      <vt:lpstr> Fase 2 de la investigación  Desarrollo. Trabajo de campo </vt:lpstr>
      <vt:lpstr>Recolección de la información</vt:lpstr>
      <vt:lpstr>Procesamiento de la información</vt:lpstr>
      <vt:lpstr>PowerPoint Presentation</vt:lpstr>
      <vt:lpstr>PowerPoint Presentation</vt:lpstr>
      <vt:lpstr> 5Redacción del informe final de la investigación (Formato tradicional para trabajo de grado) </vt:lpstr>
      <vt:lpstr> Resumen y abstract </vt:lpstr>
      <vt:lpstr>Introducción  </vt:lpstr>
      <vt:lpstr>  Fundamentación teórica  </vt:lpstr>
      <vt:lpstr> Diseño metodológico  </vt:lpstr>
      <vt:lpstr> Resultados  </vt:lpstr>
      <vt:lpstr> Conclusiones </vt:lpstr>
      <vt:lpstr>  Referencias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Cruz, Karol</cp:lastModifiedBy>
  <cp:revision>69</cp:revision>
  <dcterms:created xsi:type="dcterms:W3CDTF">2021-02-03T20:14:39Z</dcterms:created>
  <dcterms:modified xsi:type="dcterms:W3CDTF">2021-11-25T22:58:07Z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0x010100ED580C7B1D71C04F8C741635E77ACA5A</vt:lpwstr>
  </property>
</Properties>
</file>