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586" r:id="rId2"/>
    <p:sldId id="621" r:id="rId3"/>
    <p:sldId id="659" r:id="rId4"/>
    <p:sldId id="622" r:id="rId5"/>
    <p:sldId id="616" r:id="rId6"/>
    <p:sldId id="493" r:id="rId7"/>
    <p:sldId id="617" r:id="rId8"/>
    <p:sldId id="618" r:id="rId9"/>
    <p:sldId id="393" r:id="rId10"/>
    <p:sldId id="575" r:id="rId11"/>
    <p:sldId id="619" r:id="rId12"/>
    <p:sldId id="620" r:id="rId13"/>
    <p:sldId id="577" r:id="rId14"/>
    <p:sldId id="578" r:id="rId1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3" autoAdjust="0"/>
    <p:restoredTop sz="94731"/>
  </p:normalViewPr>
  <p:slideViewPr>
    <p:cSldViewPr snapToGrid="0">
      <p:cViewPr varScale="1">
        <p:scale>
          <a:sx n="78" d="100"/>
          <a:sy n="78" d="100"/>
        </p:scale>
        <p:origin x="108" y="51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F1567-E888-4B3A-A78D-AD9E0A441C4C}" type="datetimeFigureOut">
              <a:rPr lang="es-CO" smtClean="0"/>
              <a:t>8/12/2021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8B0F3-69C5-40FA-AA1A-7BDF62A96935}" type="slidenum">
              <a:rPr lang="es-CO" smtClean="0"/>
              <a:t>‹#›</a:t>
            </a:fld>
            <a:endParaRPr lang="es-CO"/>
          </a:p>
        </p:txBody>
      </p:sp>
    </p:spTree>
    <p:extLst>
      <p:ext uri="{BB962C8B-B14F-4D97-AF65-F5344CB8AC3E}">
        <p14:creationId xmlns:p14="http://schemas.microsoft.com/office/powerpoint/2010/main" val="149970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a:extLst>
              <a:ext uri="{FF2B5EF4-FFF2-40B4-BE49-F238E27FC236}">
                <a16:creationId xmlns:a16="http://schemas.microsoft.com/office/drawing/2014/main" id="{B9CD7721-E0EF-4321-9C21-714930F555EC}"/>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A4E15E28-12D9-4179-AD67-9BD9A88F75E6}"/>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F4F97B0D-153D-4490-BA59-F38B826A1C1A}"/>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15FA558-D514-4141-96B7-2F4FB5783E81}" type="slidenum">
              <a:rPr lang="es-ES" altLang="es-CO"/>
              <a:pPr>
                <a:defRPr/>
              </a:pPr>
              <a:t>‹#›</a:t>
            </a:fld>
            <a:endParaRPr lang="es-ES" altLang="es-CO"/>
          </a:p>
        </p:txBody>
      </p:sp>
    </p:spTree>
    <p:extLst>
      <p:ext uri="{BB962C8B-B14F-4D97-AF65-F5344CB8AC3E}">
        <p14:creationId xmlns:p14="http://schemas.microsoft.com/office/powerpoint/2010/main" val="40488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a:extLst>
              <a:ext uri="{FF2B5EF4-FFF2-40B4-BE49-F238E27FC236}">
                <a16:creationId xmlns:a16="http://schemas.microsoft.com/office/drawing/2014/main" id="{26CE1051-DD9B-4947-9792-050C2755B044}"/>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05534A38-E221-4DF5-9440-9AD2C544E99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C5CA6B89-7F60-4325-808F-93205D04EF61}"/>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D7890923-A08F-4775-A367-6FD48482878E}" type="slidenum">
              <a:rPr lang="es-ES" altLang="es-CO"/>
              <a:pPr>
                <a:defRPr/>
              </a:pPr>
              <a:t>‹#›</a:t>
            </a:fld>
            <a:endParaRPr lang="es-ES" altLang="es-CO"/>
          </a:p>
        </p:txBody>
      </p:sp>
    </p:spTree>
    <p:extLst>
      <p:ext uri="{BB962C8B-B14F-4D97-AF65-F5344CB8AC3E}">
        <p14:creationId xmlns:p14="http://schemas.microsoft.com/office/powerpoint/2010/main" val="307431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a:extLst>
              <a:ext uri="{FF2B5EF4-FFF2-40B4-BE49-F238E27FC236}">
                <a16:creationId xmlns:a16="http://schemas.microsoft.com/office/drawing/2014/main" id="{253D3B09-2FC3-4F0E-9CCD-3167D716E788}"/>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B84A3B86-F2EB-4079-9759-8D5C1C547DB3}"/>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704DA75D-7358-474D-B705-A76F1D188AB5}"/>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1E7D6CB7-211B-4AC8-BE9D-A386F9BE7A84}" type="slidenum">
              <a:rPr lang="es-ES" altLang="es-CO"/>
              <a:pPr>
                <a:defRPr/>
              </a:pPr>
              <a:t>‹#›</a:t>
            </a:fld>
            <a:endParaRPr lang="es-ES" altLang="es-CO"/>
          </a:p>
        </p:txBody>
      </p:sp>
    </p:spTree>
    <p:extLst>
      <p:ext uri="{BB962C8B-B14F-4D97-AF65-F5344CB8AC3E}">
        <p14:creationId xmlns:p14="http://schemas.microsoft.com/office/powerpoint/2010/main" val="1749862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EA198-D220-4BA7-84C7-F23E262C74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875003-6378-4B6E-B0FC-C855DB0ADDC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E362D8F-DD49-4983-92F7-2563CB16C97B}"/>
              </a:ext>
            </a:extLst>
          </p:cNvPr>
          <p:cNvSpPr>
            <a:spLocks noGrp="1"/>
          </p:cNvSpPr>
          <p:nvPr>
            <p:ph type="dt" sz="half" idx="10"/>
          </p:nvPr>
        </p:nvSpPr>
        <p:spPr/>
        <p:txBody>
          <a:bodyPr/>
          <a:lstStyle/>
          <a:p>
            <a:fld id="{152FCBE2-F1D4-4B0D-A388-93576912A034}" type="datetimeFigureOut">
              <a:rPr lang="es-CO" smtClean="0"/>
              <a:t>8/12/2021</a:t>
            </a:fld>
            <a:endParaRPr lang="es-CO"/>
          </a:p>
        </p:txBody>
      </p:sp>
      <p:sp>
        <p:nvSpPr>
          <p:cNvPr id="5" name="Marcador de pie de página 4">
            <a:extLst>
              <a:ext uri="{FF2B5EF4-FFF2-40B4-BE49-F238E27FC236}">
                <a16:creationId xmlns:a16="http://schemas.microsoft.com/office/drawing/2014/main" id="{CEE0A83A-8936-4234-B788-91558235EC4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C830B93-B7BC-4472-AE57-0A74AF4E8EFA}"/>
              </a:ext>
            </a:extLst>
          </p:cNvPr>
          <p:cNvSpPr>
            <a:spLocks noGrp="1"/>
          </p:cNvSpPr>
          <p:nvPr>
            <p:ph type="sldNum" sz="quarter" idx="12"/>
          </p:nvPr>
        </p:nvSpPr>
        <p:spPr/>
        <p:txBody>
          <a:bodyPr/>
          <a:lstStyle/>
          <a:p>
            <a:fld id="{9993124E-37A1-47BD-8C55-9B6633676449}" type="slidenum">
              <a:rPr lang="es-CO" smtClean="0"/>
              <a:t>‹#›</a:t>
            </a:fld>
            <a:endParaRPr lang="es-CO"/>
          </a:p>
        </p:txBody>
      </p:sp>
    </p:spTree>
    <p:extLst>
      <p:ext uri="{BB962C8B-B14F-4D97-AF65-F5344CB8AC3E}">
        <p14:creationId xmlns:p14="http://schemas.microsoft.com/office/powerpoint/2010/main" val="223622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428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3CCF4ED1-E33E-40DA-B016-F69D6BAE3046}"/>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4F2BD104-8786-4283-B406-2565E661FFCF}"/>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F6DF5F98-58C9-43FC-9AB2-859B01490A66}"/>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CE38F0AF-26AA-469C-B621-4BA7796DA7AF}" type="slidenum">
              <a:rPr lang="es-ES" altLang="es-CO"/>
              <a:pPr>
                <a:defRPr/>
              </a:pPr>
              <a:t>‹#›</a:t>
            </a:fld>
            <a:endParaRPr lang="es-ES" altLang="es-CO"/>
          </a:p>
        </p:txBody>
      </p:sp>
    </p:spTree>
    <p:extLst>
      <p:ext uri="{BB962C8B-B14F-4D97-AF65-F5344CB8AC3E}">
        <p14:creationId xmlns:p14="http://schemas.microsoft.com/office/powerpoint/2010/main" val="72209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3 Marcador de fecha">
            <a:extLst>
              <a:ext uri="{FF2B5EF4-FFF2-40B4-BE49-F238E27FC236}">
                <a16:creationId xmlns:a16="http://schemas.microsoft.com/office/drawing/2014/main" id="{2D2B3A81-A488-4AD8-A463-7B5DE9592704}"/>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73B6B249-406B-4A5D-AF8F-8613461759C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12AA618E-4C16-4905-ACF7-34FBD4581DDD}"/>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C6F26DC-92D8-40EC-9B2D-A96B64EDB3D1}" type="slidenum">
              <a:rPr lang="es-ES" altLang="es-CO"/>
              <a:pPr>
                <a:defRPr/>
              </a:pPr>
              <a:t>‹#›</a:t>
            </a:fld>
            <a:endParaRPr lang="es-ES" altLang="es-CO"/>
          </a:p>
        </p:txBody>
      </p:sp>
    </p:spTree>
    <p:extLst>
      <p:ext uri="{BB962C8B-B14F-4D97-AF65-F5344CB8AC3E}">
        <p14:creationId xmlns:p14="http://schemas.microsoft.com/office/powerpoint/2010/main" val="339481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3 Marcador de fecha">
            <a:extLst>
              <a:ext uri="{FF2B5EF4-FFF2-40B4-BE49-F238E27FC236}">
                <a16:creationId xmlns:a16="http://schemas.microsoft.com/office/drawing/2014/main" id="{408EA6DA-CCF1-41A1-BA58-147A4D3E4FF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8" name="4 Marcador de pie de página">
            <a:extLst>
              <a:ext uri="{FF2B5EF4-FFF2-40B4-BE49-F238E27FC236}">
                <a16:creationId xmlns:a16="http://schemas.microsoft.com/office/drawing/2014/main" id="{78C10F38-9E1C-481F-9D42-4AA8A00F3648}"/>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9" name="5 Marcador de número de diapositiva">
            <a:extLst>
              <a:ext uri="{FF2B5EF4-FFF2-40B4-BE49-F238E27FC236}">
                <a16:creationId xmlns:a16="http://schemas.microsoft.com/office/drawing/2014/main" id="{A96EBCC8-8D6C-4E21-BAEB-BCFC47F63DDE}"/>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36D0042D-725E-4BBE-9E3A-E4EC19F487A2}" type="slidenum">
              <a:rPr lang="es-ES" altLang="es-CO"/>
              <a:pPr>
                <a:defRPr/>
              </a:pPr>
              <a:t>‹#›</a:t>
            </a:fld>
            <a:endParaRPr lang="es-ES" altLang="es-CO"/>
          </a:p>
        </p:txBody>
      </p:sp>
    </p:spTree>
    <p:extLst>
      <p:ext uri="{BB962C8B-B14F-4D97-AF65-F5344CB8AC3E}">
        <p14:creationId xmlns:p14="http://schemas.microsoft.com/office/powerpoint/2010/main" val="404463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3 Marcador de fecha">
            <a:extLst>
              <a:ext uri="{FF2B5EF4-FFF2-40B4-BE49-F238E27FC236}">
                <a16:creationId xmlns:a16="http://schemas.microsoft.com/office/drawing/2014/main" id="{5EA4C0FF-6DA8-4A62-B2B0-5B9BF90EEEE5}"/>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4" name="4 Marcador de pie de página">
            <a:extLst>
              <a:ext uri="{FF2B5EF4-FFF2-40B4-BE49-F238E27FC236}">
                <a16:creationId xmlns:a16="http://schemas.microsoft.com/office/drawing/2014/main" id="{07E83DF3-E62E-4992-9DBD-2E6D33BC681B}"/>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5" name="5 Marcador de número de diapositiva">
            <a:extLst>
              <a:ext uri="{FF2B5EF4-FFF2-40B4-BE49-F238E27FC236}">
                <a16:creationId xmlns:a16="http://schemas.microsoft.com/office/drawing/2014/main" id="{32D2A90F-9CDE-480A-B188-15E28BFFC548}"/>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85B1A08-337C-43EA-961B-EBD5BA022F57}" type="slidenum">
              <a:rPr lang="es-ES" altLang="es-CO"/>
              <a:pPr>
                <a:defRPr/>
              </a:pPr>
              <a:t>‹#›</a:t>
            </a:fld>
            <a:endParaRPr lang="es-ES" altLang="es-CO"/>
          </a:p>
        </p:txBody>
      </p:sp>
    </p:spTree>
    <p:extLst>
      <p:ext uri="{BB962C8B-B14F-4D97-AF65-F5344CB8AC3E}">
        <p14:creationId xmlns:p14="http://schemas.microsoft.com/office/powerpoint/2010/main" val="102109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D7F5D169-E613-4203-846C-86F5A80F6052}"/>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3" name="4 Marcador de pie de página">
            <a:extLst>
              <a:ext uri="{FF2B5EF4-FFF2-40B4-BE49-F238E27FC236}">
                <a16:creationId xmlns:a16="http://schemas.microsoft.com/office/drawing/2014/main" id="{83C9A108-183F-4EC1-9C0A-E2EE2F7C160A}"/>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4" name="5 Marcador de número de diapositiva">
            <a:extLst>
              <a:ext uri="{FF2B5EF4-FFF2-40B4-BE49-F238E27FC236}">
                <a16:creationId xmlns:a16="http://schemas.microsoft.com/office/drawing/2014/main" id="{AFD25D3A-BE1B-445F-8AAA-183CEE9F2D6E}"/>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4946F8F-12B0-4F93-965F-EF8E25D7309B}" type="slidenum">
              <a:rPr lang="es-ES" altLang="es-CO"/>
              <a:pPr>
                <a:defRPr/>
              </a:pPr>
              <a:t>‹#›</a:t>
            </a:fld>
            <a:endParaRPr lang="es-ES" altLang="es-CO"/>
          </a:p>
        </p:txBody>
      </p:sp>
    </p:spTree>
    <p:extLst>
      <p:ext uri="{BB962C8B-B14F-4D97-AF65-F5344CB8AC3E}">
        <p14:creationId xmlns:p14="http://schemas.microsoft.com/office/powerpoint/2010/main" val="37363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3D86242F-F73D-49B5-82E1-4FA0D993FB70}"/>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FAE32298-7AE6-4259-8825-2AB2B129CE40}"/>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DE3FBECF-6EE1-4F6A-A476-89C853E73F43}"/>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99D41848-725C-4FEC-92A2-8E2FD78D6E2F}" type="slidenum">
              <a:rPr lang="es-ES" altLang="es-CO"/>
              <a:pPr>
                <a:defRPr/>
              </a:pPr>
              <a:t>‹#›</a:t>
            </a:fld>
            <a:endParaRPr lang="es-ES" altLang="es-CO"/>
          </a:p>
        </p:txBody>
      </p:sp>
    </p:spTree>
    <p:extLst>
      <p:ext uri="{BB962C8B-B14F-4D97-AF65-F5344CB8AC3E}">
        <p14:creationId xmlns:p14="http://schemas.microsoft.com/office/powerpoint/2010/main" val="329185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40A08671-9D3A-4E66-B656-10707CCD2E6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00D48B20-7AFA-4216-B03D-6F781427CBE7}"/>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CE57875E-9213-42FD-9514-0C62B0C9E763}"/>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C9C106B0-B8A8-4762-B258-57365325A743}" type="slidenum">
              <a:rPr lang="es-ES" altLang="es-CO"/>
              <a:pPr>
                <a:defRPr/>
              </a:pPr>
              <a:t>‹#›</a:t>
            </a:fld>
            <a:endParaRPr lang="es-ES" altLang="es-CO"/>
          </a:p>
        </p:txBody>
      </p:sp>
    </p:spTree>
    <p:extLst>
      <p:ext uri="{BB962C8B-B14F-4D97-AF65-F5344CB8AC3E}">
        <p14:creationId xmlns:p14="http://schemas.microsoft.com/office/powerpoint/2010/main" val="415536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7127F69-6756-B449-B684-4D3BC1E0B83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6113" y="5828307"/>
            <a:ext cx="994105" cy="698774"/>
          </a:xfrm>
          <a:prstGeom prst="rect">
            <a:avLst/>
          </a:prstGeom>
        </p:spPr>
      </p:pic>
    </p:spTree>
    <p:extLst>
      <p:ext uri="{BB962C8B-B14F-4D97-AF65-F5344CB8AC3E}">
        <p14:creationId xmlns:p14="http://schemas.microsoft.com/office/powerpoint/2010/main" val="28921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013450-F2AC-2C43-B38D-FEE444058B4A}"/>
              </a:ext>
            </a:extLst>
          </p:cNvPr>
          <p:cNvPicPr>
            <a:picLocks noChangeAspect="1"/>
          </p:cNvPicPr>
          <p:nvPr/>
        </p:nvPicPr>
        <p:blipFill rotWithShape="1">
          <a:blip r:embed="rId2">
            <a:extLst>
              <a:ext uri="{28A0092B-C50C-407E-A947-70E740481C1C}">
                <a14:useLocalDpi xmlns:a14="http://schemas.microsoft.com/office/drawing/2010/main" val="0"/>
              </a:ext>
            </a:extLst>
          </a:blip>
          <a:srcRect l="1213"/>
          <a:stretch/>
        </p:blipFill>
        <p:spPr>
          <a:xfrm>
            <a:off x="3662951" y="0"/>
            <a:ext cx="5315665" cy="6858000"/>
          </a:xfrm>
          <a:prstGeom prst="rect">
            <a:avLst/>
          </a:prstGeom>
        </p:spPr>
      </p:pic>
      <p:sp>
        <p:nvSpPr>
          <p:cNvPr id="3" name="CuadroTexto 2">
            <a:extLst>
              <a:ext uri="{FF2B5EF4-FFF2-40B4-BE49-F238E27FC236}">
                <a16:creationId xmlns:a16="http://schemas.microsoft.com/office/drawing/2014/main" id="{D91DF9A9-781E-754B-953C-53BF20E01C19}"/>
              </a:ext>
            </a:extLst>
          </p:cNvPr>
          <p:cNvSpPr txBox="1"/>
          <p:nvPr/>
        </p:nvSpPr>
        <p:spPr>
          <a:xfrm>
            <a:off x="8971720" y="5995655"/>
            <a:ext cx="3220280" cy="461665"/>
          </a:xfrm>
          <a:prstGeom prst="rect">
            <a:avLst/>
          </a:prstGeom>
          <a:noFill/>
        </p:spPr>
        <p:txBody>
          <a:bodyPr wrap="square">
            <a:spAutoFit/>
          </a:bodyPr>
          <a:lstStyle/>
          <a:p>
            <a:pPr algn="ctr" eaLnBrk="0" fontAlgn="base" hangingPunct="0">
              <a:spcBef>
                <a:spcPct val="0"/>
              </a:spcBef>
              <a:spcAft>
                <a:spcPct val="0"/>
              </a:spcAft>
              <a:buNone/>
            </a:pPr>
            <a:r>
              <a:rPr lang="es-CO" altLang="es-CO"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bernalaug@gmail.com</a:t>
            </a:r>
          </a:p>
          <a:p>
            <a:pPr algn="ctr" eaLnBrk="0" fontAlgn="base" hangingPunct="0">
              <a:spcBef>
                <a:spcPct val="0"/>
              </a:spcBef>
              <a:spcAft>
                <a:spcPct val="0"/>
              </a:spcAft>
              <a:buNone/>
            </a:pPr>
            <a:r>
              <a:rPr lang="es-CO" altLang="es-CO"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cesar.bernal@unisabana.edu.co</a:t>
            </a:r>
          </a:p>
        </p:txBody>
      </p:sp>
    </p:spTree>
    <p:extLst>
      <p:ext uri="{BB962C8B-B14F-4D97-AF65-F5344CB8AC3E}">
        <p14:creationId xmlns:p14="http://schemas.microsoft.com/office/powerpoint/2010/main" val="394340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1976162" y="439147"/>
            <a:ext cx="8229600" cy="752475"/>
          </a:xfrm>
        </p:spPr>
        <p:txBody>
          <a:bodyPr/>
          <a:lstStyle/>
          <a:p>
            <a:pPr algn="ctr" eaLnBrk="1" hangingPunct="1">
              <a:defRPr/>
            </a:pPr>
            <a:r>
              <a:rPr lang="es-ES" altLang="es-CO" sz="2400" b="1" dirty="0">
                <a:solidFill>
                  <a:srgbClr val="0070C0"/>
                </a:solidFill>
              </a:rPr>
              <a:t>5.7 Función directiva y pensamiento estratégico</a:t>
            </a:r>
            <a:br>
              <a:rPr lang="es-ES" altLang="es-CO" sz="2400" b="1" dirty="0">
                <a:solidFill>
                  <a:srgbClr val="00B0F0"/>
                </a:solidFill>
              </a:rPr>
            </a:br>
            <a:endParaRPr lang="es-ES" altLang="es-CO" sz="2400" b="1" dirty="0">
              <a:solidFill>
                <a:srgbClr val="00B0F0"/>
              </a:solidFill>
            </a:endParaRP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657461" y="1092199"/>
            <a:ext cx="10867002" cy="4673601"/>
          </a:xfrm>
        </p:spPr>
        <p:txBody>
          <a:bodyPr>
            <a:noAutofit/>
          </a:bodyPr>
          <a:lstStyle/>
          <a:p>
            <a:pPr algn="just">
              <a:buClr>
                <a:schemeClr val="accent5"/>
              </a:buClr>
              <a:buSzPct val="115000"/>
              <a:buFont typeface="Wingdings" pitchFamily="2" charset="2"/>
              <a:buChar char="§"/>
            </a:pPr>
            <a:r>
              <a:rPr lang="es-CO" altLang="es-CO" sz="1800" dirty="0"/>
              <a:t>La nueva gerencia tiene como una de sus principales tareas difuminar el pensamiento estratégico entre los diferentes ámbitos de la empresa.</a:t>
            </a:r>
          </a:p>
          <a:p>
            <a:pPr algn="just">
              <a:buClr>
                <a:schemeClr val="accent5"/>
              </a:buClr>
              <a:buSzPct val="115000"/>
              <a:buFont typeface="Wingdings" pitchFamily="2" charset="2"/>
              <a:buChar char="§"/>
            </a:pPr>
            <a:r>
              <a:rPr lang="es-CO" altLang="es-CO" sz="1800" dirty="0"/>
              <a:t>El pensamiento estratégico en la gerencia de las organizaciones es la coordinación de mentes dentro de una perspectiva común que le permite a una organización avanzar hacia el futuro de manera innovadora, eficaz y sostenible.</a:t>
            </a:r>
          </a:p>
          <a:p>
            <a:pPr algn="just">
              <a:buClr>
                <a:schemeClr val="accent5"/>
              </a:buClr>
              <a:buSzPct val="115000"/>
              <a:buFont typeface="Wingdings" pitchFamily="2" charset="2"/>
              <a:buChar char="§"/>
            </a:pPr>
            <a:r>
              <a:rPr lang="es-CO" altLang="es-CO" sz="1800" dirty="0"/>
              <a:t>El pensamiento estratégico es el proceso innovador de formular, implementar y evaluar las decisiones que permiten a una organización lograr sus objetivos de forma diferenciada de la competencia.</a:t>
            </a:r>
          </a:p>
          <a:p>
            <a:pPr algn="just"/>
            <a:endParaRPr lang="es-CO" altLang="es-CO" sz="1800" dirty="0"/>
          </a:p>
          <a:p>
            <a:pPr marL="0" indent="0" algn="just">
              <a:buNone/>
            </a:pPr>
            <a:endParaRPr lang="es-CO" altLang="es-CO" sz="1800" dirty="0"/>
          </a:p>
          <a:p>
            <a:pPr marL="0" indent="0" algn="just">
              <a:buNone/>
            </a:pPr>
            <a:endParaRPr lang="es-CO" altLang="es-CO" sz="1200" dirty="0"/>
          </a:p>
          <a:p>
            <a:pPr marL="0" indent="0" algn="just">
              <a:buNone/>
            </a:pPr>
            <a:endParaRPr lang="es-CO" altLang="es-CO" sz="1800" dirty="0"/>
          </a:p>
          <a:p>
            <a:pPr marL="0" indent="0" algn="just">
              <a:buNone/>
            </a:pPr>
            <a:endParaRPr lang="es-CO" altLang="es-CO" sz="1800" dirty="0"/>
          </a:p>
        </p:txBody>
      </p:sp>
      <p:pic>
        <p:nvPicPr>
          <p:cNvPr id="5" name="Imagen 4">
            <a:extLst>
              <a:ext uri="{FF2B5EF4-FFF2-40B4-BE49-F238E27FC236}">
                <a16:creationId xmlns:a16="http://schemas.microsoft.com/office/drawing/2014/main" id="{DFEBC739-C045-C84E-92A6-F5B0C1BBD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801" y="3429000"/>
            <a:ext cx="4647255" cy="3098170"/>
          </a:xfrm>
          <a:prstGeom prst="rect">
            <a:avLst/>
          </a:prstGeom>
        </p:spPr>
      </p:pic>
    </p:spTree>
    <p:extLst>
      <p:ext uri="{BB962C8B-B14F-4D97-AF65-F5344CB8AC3E}">
        <p14:creationId xmlns:p14="http://schemas.microsoft.com/office/powerpoint/2010/main" val="290466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1981200" y="454800"/>
            <a:ext cx="8229600" cy="752475"/>
          </a:xfrm>
        </p:spPr>
        <p:txBody>
          <a:bodyPr/>
          <a:lstStyle/>
          <a:p>
            <a:pPr algn="ctr" eaLnBrk="1" hangingPunct="1">
              <a:defRPr/>
            </a:pPr>
            <a:r>
              <a:rPr lang="es-ES" altLang="es-CO" sz="2400" b="1" dirty="0">
                <a:solidFill>
                  <a:srgbClr val="0070C0"/>
                </a:solidFill>
              </a:rPr>
              <a:t>5.8 Competencias directivas</a:t>
            </a: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551663" y="1356695"/>
            <a:ext cx="6446142" cy="4673601"/>
          </a:xfrm>
        </p:spPr>
        <p:txBody>
          <a:bodyPr>
            <a:noAutofit/>
          </a:bodyPr>
          <a:lstStyle/>
          <a:p>
            <a:pPr algn="just">
              <a:buClr>
                <a:schemeClr val="accent5"/>
              </a:buClr>
              <a:buSzPct val="115000"/>
              <a:buFont typeface="Wingdings" pitchFamily="2" charset="2"/>
              <a:buChar char="§"/>
            </a:pPr>
            <a:r>
              <a:rPr lang="es-CO" altLang="es-CO" sz="1800" dirty="0"/>
              <a:t>Competencias básicas (técnicas, conceptuales, administrativas, interpersonales). </a:t>
            </a:r>
          </a:p>
          <a:p>
            <a:pPr algn="just">
              <a:buClr>
                <a:schemeClr val="accent5"/>
              </a:buClr>
              <a:buSzPct val="115000"/>
              <a:buFont typeface="Wingdings" pitchFamily="2" charset="2"/>
              <a:buChar char="§"/>
            </a:pPr>
            <a:r>
              <a:rPr lang="es-CO" altLang="es-CO" sz="1800" dirty="0"/>
              <a:t>Competencias profesionales en el campo de la administración [teoría administrativa, proceso administrativo (planeación, organización, dirección y control) áreas funcionales (mercadeo, finanzas, producción, talento humano), etc.].</a:t>
            </a:r>
          </a:p>
          <a:p>
            <a:pPr algn="just">
              <a:buClr>
                <a:schemeClr val="accent5"/>
              </a:buClr>
              <a:buSzPct val="115000"/>
              <a:buFont typeface="Wingdings" pitchFamily="2" charset="2"/>
              <a:buChar char="§"/>
            </a:pPr>
            <a:r>
              <a:rPr lang="es-CO" altLang="es-CO" sz="1800" dirty="0"/>
              <a:t>Competencias especializadas (apropiación de los avances científicos y tecnológicos en el campo de la administración y gerencia).</a:t>
            </a:r>
          </a:p>
          <a:p>
            <a:pPr algn="just">
              <a:buClr>
                <a:schemeClr val="accent5"/>
              </a:buClr>
              <a:buSzPct val="115000"/>
              <a:buFont typeface="Wingdings" pitchFamily="2" charset="2"/>
              <a:buChar char="§"/>
            </a:pPr>
            <a:r>
              <a:rPr lang="es-CO" altLang="es-CO" sz="1800" dirty="0"/>
              <a:t>Competencias en función del perfil gerencial (innovación, gestión del conocimiento, sostenibilidad, cuarta revolución industrial, etc.).</a:t>
            </a:r>
          </a:p>
          <a:p>
            <a:pPr marL="0" indent="0" algn="just">
              <a:buNone/>
            </a:pPr>
            <a:endParaRPr lang="es-CO" altLang="es-CO" sz="1800" dirty="0"/>
          </a:p>
        </p:txBody>
      </p:sp>
      <p:pic>
        <p:nvPicPr>
          <p:cNvPr id="4" name="Imagen 3">
            <a:extLst>
              <a:ext uri="{FF2B5EF4-FFF2-40B4-BE49-F238E27FC236}">
                <a16:creationId xmlns:a16="http://schemas.microsoft.com/office/drawing/2014/main" id="{2908ED05-FB6F-9248-8B7D-38F2C05BDBDE}"/>
              </a:ext>
            </a:extLst>
          </p:cNvPr>
          <p:cNvPicPr>
            <a:picLocks noChangeAspect="1"/>
          </p:cNvPicPr>
          <p:nvPr/>
        </p:nvPicPr>
        <p:blipFill rotWithShape="1">
          <a:blip r:embed="rId2">
            <a:extLst>
              <a:ext uri="{28A0092B-C50C-407E-A947-70E740481C1C}">
                <a14:useLocalDpi xmlns:a14="http://schemas.microsoft.com/office/drawing/2010/main" val="0"/>
              </a:ext>
            </a:extLst>
          </a:blip>
          <a:srcRect r="46526"/>
          <a:stretch/>
        </p:blipFill>
        <p:spPr>
          <a:xfrm>
            <a:off x="7432131" y="1052590"/>
            <a:ext cx="3682021" cy="4586563"/>
          </a:xfrm>
          <a:prstGeom prst="rect">
            <a:avLst/>
          </a:prstGeom>
        </p:spPr>
      </p:pic>
    </p:spTree>
    <p:extLst>
      <p:ext uri="{BB962C8B-B14F-4D97-AF65-F5344CB8AC3E}">
        <p14:creationId xmlns:p14="http://schemas.microsoft.com/office/powerpoint/2010/main" val="8106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1095805" y="453421"/>
            <a:ext cx="9236700" cy="533010"/>
          </a:xfrm>
        </p:spPr>
        <p:txBody>
          <a:bodyPr anchor="b">
            <a:normAutofit/>
          </a:bodyPr>
          <a:lstStyle/>
          <a:p>
            <a:pPr algn="ctr" eaLnBrk="1" hangingPunct="1">
              <a:defRPr/>
            </a:pPr>
            <a:r>
              <a:rPr lang="es-ES" altLang="es-CO" sz="2400" b="1" dirty="0">
                <a:solidFill>
                  <a:srgbClr val="0070C0"/>
                </a:solidFill>
              </a:rPr>
              <a:t>5.9 Competencias directivas interpersonales</a:t>
            </a: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801217" y="1133446"/>
            <a:ext cx="10670347" cy="3435531"/>
          </a:xfrm>
        </p:spPr>
        <p:txBody>
          <a:bodyPr anchor="ctr">
            <a:normAutofit/>
          </a:bodyPr>
          <a:lstStyle/>
          <a:p>
            <a:pPr>
              <a:buClr>
                <a:schemeClr val="accent5"/>
              </a:buClr>
              <a:buSzPct val="115000"/>
              <a:buFont typeface="Wingdings" pitchFamily="2" charset="2"/>
              <a:buChar char="§"/>
            </a:pPr>
            <a:endParaRPr lang="es-CO" altLang="es-CO" sz="1700" dirty="0"/>
          </a:p>
          <a:p>
            <a:pPr>
              <a:buClr>
                <a:schemeClr val="accent5"/>
              </a:buClr>
              <a:buSzPct val="115000"/>
              <a:buFont typeface="Wingdings" pitchFamily="2" charset="2"/>
              <a:buChar char="§"/>
            </a:pPr>
            <a:r>
              <a:rPr lang="es-CO" altLang="es-CO" sz="1700" b="1" dirty="0"/>
              <a:t>Motivación</a:t>
            </a:r>
            <a:r>
              <a:rPr lang="es-CO" altLang="es-CO" sz="1700" dirty="0"/>
              <a:t>: capacidad del directivo para automotivarse y motivar a su equipo de trabajo. </a:t>
            </a:r>
          </a:p>
          <a:p>
            <a:pPr>
              <a:buClr>
                <a:schemeClr val="accent5"/>
              </a:buClr>
              <a:buSzPct val="115000"/>
              <a:buFont typeface="Wingdings" pitchFamily="2" charset="2"/>
              <a:buChar char="§"/>
            </a:pPr>
            <a:r>
              <a:rPr lang="es-CO" altLang="es-CO" sz="1700" b="1" dirty="0"/>
              <a:t>Liderazgo</a:t>
            </a:r>
            <a:r>
              <a:rPr lang="es-CO" altLang="es-CO" sz="1700" dirty="0"/>
              <a:t>: capacidad de influir en las personas para su desarrollo integral y el de la organización. </a:t>
            </a:r>
          </a:p>
          <a:p>
            <a:pPr>
              <a:buClr>
                <a:schemeClr val="accent5"/>
              </a:buClr>
              <a:buSzPct val="115000"/>
              <a:buFont typeface="Wingdings" pitchFamily="2" charset="2"/>
              <a:buChar char="§"/>
            </a:pPr>
            <a:r>
              <a:rPr lang="es-CO" altLang="es-CO" sz="1700" b="1" dirty="0"/>
              <a:t>Cambio</a:t>
            </a:r>
            <a:r>
              <a:rPr lang="es-CO" altLang="es-CO" sz="1700" dirty="0"/>
              <a:t>: capacidad del directivo para cambiar y orientar el cambio </a:t>
            </a:r>
          </a:p>
          <a:p>
            <a:pPr>
              <a:buClr>
                <a:schemeClr val="accent5"/>
              </a:buClr>
              <a:buSzPct val="115000"/>
              <a:buFont typeface="Wingdings" pitchFamily="2" charset="2"/>
              <a:buChar char="§"/>
            </a:pPr>
            <a:r>
              <a:rPr lang="es-CO" altLang="es-CO" sz="1700" b="1" dirty="0"/>
              <a:t>Comunicación asertiva</a:t>
            </a:r>
            <a:r>
              <a:rPr lang="es-CO" altLang="es-CO" sz="1700" dirty="0"/>
              <a:t>: capacidad para interactuar de forma asertiva.</a:t>
            </a:r>
          </a:p>
          <a:p>
            <a:pPr>
              <a:buClr>
                <a:schemeClr val="accent5"/>
              </a:buClr>
              <a:buSzPct val="115000"/>
              <a:buFont typeface="Wingdings" pitchFamily="2" charset="2"/>
              <a:buChar char="§"/>
            </a:pPr>
            <a:r>
              <a:rPr lang="es-CO" altLang="es-CO" sz="1700" b="1" dirty="0"/>
              <a:t>Resolución de conflictos</a:t>
            </a:r>
            <a:r>
              <a:rPr lang="es-CO" altLang="es-CO" sz="1700" dirty="0"/>
              <a:t>: capacidad del directivo para resolver problemas. </a:t>
            </a:r>
          </a:p>
          <a:p>
            <a:pPr>
              <a:buClr>
                <a:schemeClr val="accent5"/>
              </a:buClr>
              <a:buSzPct val="115000"/>
              <a:buFont typeface="Wingdings" pitchFamily="2" charset="2"/>
              <a:buChar char="§"/>
            </a:pPr>
            <a:r>
              <a:rPr lang="es-CO" altLang="es-CO" sz="1700" b="1" dirty="0"/>
              <a:t>Innovación</a:t>
            </a:r>
            <a:r>
              <a:rPr lang="es-CO" altLang="es-CO" sz="1700" dirty="0"/>
              <a:t>: capacidad del directivo para crear cultura de la innovación en la organización.</a:t>
            </a:r>
          </a:p>
          <a:p>
            <a:pPr>
              <a:buClr>
                <a:schemeClr val="accent5"/>
              </a:buClr>
              <a:buSzPct val="115000"/>
              <a:buFont typeface="Wingdings" pitchFamily="2" charset="2"/>
              <a:buChar char="§"/>
            </a:pPr>
            <a:r>
              <a:rPr lang="es-CO" altLang="es-CO" sz="1700" b="1" dirty="0"/>
              <a:t>Trabajo en equipo</a:t>
            </a:r>
            <a:r>
              <a:rPr lang="es-CO" altLang="es-CO" sz="1700" dirty="0"/>
              <a:t>: capacidad del directivo para el trabajo colaborativo. </a:t>
            </a:r>
          </a:p>
          <a:p>
            <a:pPr>
              <a:buClr>
                <a:schemeClr val="accent5"/>
              </a:buClr>
              <a:buSzPct val="115000"/>
              <a:buFont typeface="Wingdings" pitchFamily="2" charset="2"/>
              <a:buChar char="§"/>
            </a:pPr>
            <a:r>
              <a:rPr lang="es-CO" altLang="es-CO" sz="1700" b="1" dirty="0"/>
              <a:t>Resiliencia:</a:t>
            </a:r>
            <a:r>
              <a:rPr lang="es-CO" altLang="es-CO" sz="1700" dirty="0"/>
              <a:t> capacidad del directivo para enfrentar las situaciones difíciles.</a:t>
            </a:r>
          </a:p>
          <a:p>
            <a:pPr>
              <a:buClr>
                <a:schemeClr val="accent5"/>
              </a:buClr>
              <a:buSzPct val="115000"/>
              <a:buFont typeface="Wingdings" pitchFamily="2" charset="2"/>
              <a:buChar char="§"/>
            </a:pPr>
            <a:r>
              <a:rPr lang="es-CO" altLang="es-CO" sz="1700" b="1" dirty="0"/>
              <a:t>Sostenibilidad</a:t>
            </a:r>
            <a:r>
              <a:rPr lang="es-CO" altLang="es-CO" sz="1700" dirty="0"/>
              <a:t>: capacidad del directivo para propiciar las sostenibilidad empresarial (social, ambiental y económica).</a:t>
            </a:r>
          </a:p>
          <a:p>
            <a:pPr marL="0" indent="0">
              <a:buNone/>
            </a:pPr>
            <a:endParaRPr lang="es-CO" altLang="es-CO" sz="1700" dirty="0"/>
          </a:p>
          <a:p>
            <a:pPr marL="0" indent="0">
              <a:buNone/>
            </a:pPr>
            <a:endParaRPr lang="es-CO" altLang="es-CO" sz="1700" dirty="0"/>
          </a:p>
        </p:txBody>
      </p:sp>
    </p:spTree>
    <p:extLst>
      <p:ext uri="{BB962C8B-B14F-4D97-AF65-F5344CB8AC3E}">
        <p14:creationId xmlns:p14="http://schemas.microsoft.com/office/powerpoint/2010/main" val="336880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1981200" y="515257"/>
            <a:ext cx="8229600" cy="752475"/>
          </a:xfrm>
        </p:spPr>
        <p:txBody>
          <a:bodyPr/>
          <a:lstStyle/>
          <a:p>
            <a:pPr algn="ctr" eaLnBrk="1" hangingPunct="1">
              <a:defRPr/>
            </a:pPr>
            <a:r>
              <a:rPr lang="es-ES" altLang="es-CO" sz="2400" b="1" dirty="0">
                <a:solidFill>
                  <a:srgbClr val="0070C0"/>
                </a:solidFill>
              </a:rPr>
              <a:t>5.10 La función directiva y la innovación en situaciones de crisis</a:t>
            </a: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921958" y="1267732"/>
            <a:ext cx="3770954" cy="3446124"/>
          </a:xfrm>
        </p:spPr>
        <p:txBody>
          <a:bodyPr>
            <a:noAutofit/>
          </a:bodyPr>
          <a:lstStyle/>
          <a:p>
            <a:pPr>
              <a:buClr>
                <a:schemeClr val="accent5"/>
              </a:buClr>
              <a:buSzPct val="115000"/>
              <a:buFont typeface="Wingdings" pitchFamily="2" charset="2"/>
              <a:buChar char="§"/>
            </a:pPr>
            <a:r>
              <a:rPr lang="es-CO" altLang="es-CO" sz="1800" b="1" dirty="0">
                <a:solidFill>
                  <a:schemeClr val="accent5"/>
                </a:solidFill>
              </a:rPr>
              <a:t>Aspectos clave a tener en cuenta</a:t>
            </a:r>
          </a:p>
          <a:p>
            <a:r>
              <a:rPr lang="es-CO" altLang="es-CO" sz="1800" dirty="0"/>
              <a:t>Propiciar la unión alrededor de un propósito institucional.</a:t>
            </a:r>
          </a:p>
          <a:p>
            <a:r>
              <a:rPr lang="es-CO" altLang="es-CO" sz="1800" dirty="0"/>
              <a:t>Analizar el entorno para identificar oportunidades.</a:t>
            </a:r>
          </a:p>
          <a:p>
            <a:r>
              <a:rPr lang="es-CO" altLang="es-CO" sz="1800" dirty="0"/>
              <a:t>Potenciar la capacidad innovadora en el equipo de trabajo.</a:t>
            </a:r>
          </a:p>
          <a:p>
            <a:r>
              <a:rPr lang="es-CO" altLang="es-CO" sz="1800" dirty="0"/>
              <a:t>Repensar el modelo de negocio.</a:t>
            </a:r>
          </a:p>
        </p:txBody>
      </p:sp>
      <p:pic>
        <p:nvPicPr>
          <p:cNvPr id="4" name="Imagen 3">
            <a:extLst>
              <a:ext uri="{FF2B5EF4-FFF2-40B4-BE49-F238E27FC236}">
                <a16:creationId xmlns:a16="http://schemas.microsoft.com/office/drawing/2014/main" id="{6FB2A330-B79B-E74F-95F8-D569F020E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234" y="1247434"/>
            <a:ext cx="6544698" cy="4363132"/>
          </a:xfrm>
          <a:prstGeom prst="rect">
            <a:avLst/>
          </a:prstGeom>
        </p:spPr>
      </p:pic>
    </p:spTree>
    <p:extLst>
      <p:ext uri="{BB962C8B-B14F-4D97-AF65-F5344CB8AC3E}">
        <p14:creationId xmlns:p14="http://schemas.microsoft.com/office/powerpoint/2010/main" val="3557909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876789" y="550990"/>
            <a:ext cx="10066122" cy="476254"/>
          </a:xfrm>
        </p:spPr>
        <p:txBody>
          <a:bodyPr anchor="b">
            <a:normAutofit/>
          </a:bodyPr>
          <a:lstStyle/>
          <a:p>
            <a:pPr algn="ctr" eaLnBrk="1" hangingPunct="1">
              <a:defRPr/>
            </a:pPr>
            <a:r>
              <a:rPr lang="es-ES" altLang="es-CO" sz="2400" b="1" dirty="0">
                <a:solidFill>
                  <a:srgbClr val="0070C0"/>
                </a:solidFill>
              </a:rPr>
              <a:t>5.11 La función directiva y la ética</a:t>
            </a: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651163" y="944628"/>
            <a:ext cx="10889673" cy="1545922"/>
          </a:xfrm>
        </p:spPr>
        <p:txBody>
          <a:bodyPr anchor="ctr">
            <a:normAutofit/>
          </a:bodyPr>
          <a:lstStyle/>
          <a:p>
            <a:pPr marL="0" indent="0" algn="just">
              <a:buNone/>
            </a:pPr>
            <a:r>
              <a:rPr lang="es-CO" altLang="es-CO" sz="1800" dirty="0"/>
              <a:t>El comportamiento ético de las personas y de las organizaciones adquiere cada día más importancia, debido a que estos influyen directamente en el conjunto de la sociedad y, por lo tanto, en el tipo de relaciones que se practican entre las personas, entre estas y las organizaciones, entre las organizaciones y las personas, entre las organizaciones entre sí, y entre organizaciones y la sociedad. </a:t>
            </a:r>
          </a:p>
        </p:txBody>
      </p:sp>
      <p:pic>
        <p:nvPicPr>
          <p:cNvPr id="4" name="Imagen 3">
            <a:extLst>
              <a:ext uri="{FF2B5EF4-FFF2-40B4-BE49-F238E27FC236}">
                <a16:creationId xmlns:a16="http://schemas.microsoft.com/office/drawing/2014/main" id="{5FDC0CEB-24DD-3245-B43B-0D6D927A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484" y="2484079"/>
            <a:ext cx="5674932" cy="3766743"/>
          </a:xfrm>
          <a:prstGeom prst="rect">
            <a:avLst/>
          </a:prstGeom>
        </p:spPr>
      </p:pic>
    </p:spTree>
    <p:extLst>
      <p:ext uri="{BB962C8B-B14F-4D97-AF65-F5344CB8AC3E}">
        <p14:creationId xmlns:p14="http://schemas.microsoft.com/office/powerpoint/2010/main" val="11462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59C74D3-5155-0443-9BCA-CEE35C2785C2}"/>
              </a:ext>
            </a:extLst>
          </p:cNvPr>
          <p:cNvSpPr txBox="1"/>
          <p:nvPr/>
        </p:nvSpPr>
        <p:spPr>
          <a:xfrm>
            <a:off x="351201" y="3013501"/>
            <a:ext cx="4175760" cy="830997"/>
          </a:xfrm>
          <a:prstGeom prst="rect">
            <a:avLst/>
          </a:prstGeom>
          <a:noFill/>
        </p:spPr>
        <p:txBody>
          <a:bodyPr wrap="square">
            <a:spAutoFit/>
          </a:bodyPr>
          <a:lstStyle/>
          <a:p>
            <a:pPr algn="ctr" eaLnBrk="0" fontAlgn="base" hangingPunct="0">
              <a:spcBef>
                <a:spcPct val="0"/>
              </a:spcBef>
              <a:spcAft>
                <a:spcPct val="0"/>
              </a:spcAft>
              <a:buNone/>
            </a:pPr>
            <a:r>
              <a:rPr lang="es-CO" altLang="es-CO" sz="2400" b="1" dirty="0">
                <a:latin typeface="Open Sans" panose="020B0606030504020204" pitchFamily="34" charset="0"/>
                <a:ea typeface="Open Sans" panose="020B0606030504020204" pitchFamily="34" charset="0"/>
                <a:cs typeface="Open Sans" panose="020B0606030504020204" pitchFamily="34" charset="0"/>
              </a:rPr>
              <a:t>Capítulo 5</a:t>
            </a:r>
          </a:p>
          <a:p>
            <a:pPr algn="ctr" eaLnBrk="0" fontAlgn="base" hangingPunct="0">
              <a:spcBef>
                <a:spcPct val="0"/>
              </a:spcBef>
              <a:spcAft>
                <a:spcPct val="0"/>
              </a:spcAft>
              <a:buNone/>
            </a:pPr>
            <a:r>
              <a:rPr lang="es-CO" altLang="es-CO"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función de dirección</a:t>
            </a:r>
          </a:p>
        </p:txBody>
      </p:sp>
      <p:pic>
        <p:nvPicPr>
          <p:cNvPr id="3" name="Imagen 2">
            <a:extLst>
              <a:ext uri="{FF2B5EF4-FFF2-40B4-BE49-F238E27FC236}">
                <a16:creationId xmlns:a16="http://schemas.microsoft.com/office/drawing/2014/main" id="{AC688B9C-76BE-5043-8DB4-135AA2B8A3A1}"/>
              </a:ext>
            </a:extLst>
          </p:cNvPr>
          <p:cNvPicPr>
            <a:picLocks noChangeAspect="1"/>
          </p:cNvPicPr>
          <p:nvPr/>
        </p:nvPicPr>
        <p:blipFill rotWithShape="1">
          <a:blip r:embed="rId2">
            <a:extLst>
              <a:ext uri="{28A0092B-C50C-407E-A947-70E740481C1C}">
                <a14:useLocalDpi xmlns:a14="http://schemas.microsoft.com/office/drawing/2010/main" val="0"/>
              </a:ext>
            </a:extLst>
          </a:blip>
          <a:srcRect l="6022" r="19468"/>
          <a:stretch/>
        </p:blipFill>
        <p:spPr>
          <a:xfrm>
            <a:off x="4526960" y="0"/>
            <a:ext cx="7665039" cy="6858000"/>
          </a:xfrm>
          <a:prstGeom prst="rect">
            <a:avLst/>
          </a:prstGeom>
        </p:spPr>
      </p:pic>
    </p:spTree>
    <p:extLst>
      <p:ext uri="{BB962C8B-B14F-4D97-AF65-F5344CB8AC3E}">
        <p14:creationId xmlns:p14="http://schemas.microsoft.com/office/powerpoint/2010/main" val="426942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CAA9D50-F980-4040-979D-803A7820E16F}"/>
              </a:ext>
            </a:extLst>
          </p:cNvPr>
          <p:cNvSpPr txBox="1">
            <a:spLocks noChangeArrowheads="1"/>
          </p:cNvSpPr>
          <p:nvPr/>
        </p:nvSpPr>
        <p:spPr>
          <a:xfrm>
            <a:off x="1024379" y="2910837"/>
            <a:ext cx="3149035" cy="12987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CO" altLang="es-CO" sz="2400" b="1" dirty="0">
                <a:solidFill>
                  <a:srgbClr val="0070C0"/>
                </a:solidFill>
              </a:rPr>
              <a:t>”La excelencia de un líder se mide por la capacidad para transformar los problemas en oportunidades”.</a:t>
            </a:r>
          </a:p>
          <a:p>
            <a:pPr eaLnBrk="1" hangingPunct="1">
              <a:defRPr/>
            </a:pPr>
            <a:r>
              <a:rPr lang="es-CO" altLang="es-CO" sz="2400" b="1" dirty="0">
                <a:solidFill>
                  <a:schemeClr val="accent6"/>
                </a:solidFill>
              </a:rPr>
              <a:t>Peter Drucker</a:t>
            </a:r>
            <a:endParaRPr lang="es-ES" altLang="es-CO" sz="2400" b="1" dirty="0">
              <a:solidFill>
                <a:schemeClr val="accent6"/>
              </a:solidFill>
            </a:endParaRPr>
          </a:p>
        </p:txBody>
      </p:sp>
      <p:sp>
        <p:nvSpPr>
          <p:cNvPr id="3" name="Rectangle 2">
            <a:extLst>
              <a:ext uri="{FF2B5EF4-FFF2-40B4-BE49-F238E27FC236}">
                <a16:creationId xmlns:a16="http://schemas.microsoft.com/office/drawing/2014/main" id="{E1AD56CF-6D4B-1441-8149-5F77E72EFE6C}"/>
              </a:ext>
            </a:extLst>
          </p:cNvPr>
          <p:cNvSpPr txBox="1">
            <a:spLocks noChangeArrowheads="1"/>
          </p:cNvSpPr>
          <p:nvPr/>
        </p:nvSpPr>
        <p:spPr>
          <a:xfrm>
            <a:off x="4628560" y="2910838"/>
            <a:ext cx="6215286" cy="298587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CO" altLang="es-CO" sz="2400" b="1" dirty="0">
                <a:solidFill>
                  <a:srgbClr val="0070C0"/>
                </a:solidFill>
              </a:rPr>
              <a:t>”A veces no somos responsables de lo que nos pasa en nuestras vidas, pero siempre, absolutamente siempre, lo somos de cómo afrontamos lo que nos pasa. Esa libertad última, la de elegir cómo respondemos frente a las circunstancias, nadie nos la puede arrebatar”.</a:t>
            </a:r>
          </a:p>
          <a:p>
            <a:pPr eaLnBrk="1" hangingPunct="1">
              <a:defRPr/>
            </a:pPr>
            <a:r>
              <a:rPr lang="es-CO" altLang="es-CO" sz="2400" b="1" dirty="0">
                <a:solidFill>
                  <a:schemeClr val="accent6"/>
                </a:solidFill>
              </a:rPr>
              <a:t>Viktor Frank </a:t>
            </a:r>
          </a:p>
          <a:p>
            <a:pPr eaLnBrk="1" hangingPunct="1">
              <a:defRPr/>
            </a:pPr>
            <a:endParaRPr lang="es-CO" altLang="es-CO" sz="2400" b="1" dirty="0">
              <a:solidFill>
                <a:schemeClr val="accent6"/>
              </a:solidFill>
            </a:endParaRPr>
          </a:p>
        </p:txBody>
      </p:sp>
      <p:pic>
        <p:nvPicPr>
          <p:cNvPr id="5" name="Imagen 4">
            <a:extLst>
              <a:ext uri="{FF2B5EF4-FFF2-40B4-BE49-F238E27FC236}">
                <a16:creationId xmlns:a16="http://schemas.microsoft.com/office/drawing/2014/main" id="{1A5D7967-57D5-B442-BED7-6A8F842A6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895" y="229620"/>
            <a:ext cx="3618322" cy="2713741"/>
          </a:xfrm>
          <a:prstGeom prst="rect">
            <a:avLst/>
          </a:prstGeom>
        </p:spPr>
      </p:pic>
    </p:spTree>
    <p:extLst>
      <p:ext uri="{BB962C8B-B14F-4D97-AF65-F5344CB8AC3E}">
        <p14:creationId xmlns:p14="http://schemas.microsoft.com/office/powerpoint/2010/main" val="1925652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idx="4294967295"/>
          </p:nvPr>
        </p:nvSpPr>
        <p:spPr>
          <a:xfrm>
            <a:off x="1981200" y="306998"/>
            <a:ext cx="8229600" cy="411275"/>
          </a:xfrm>
          <a:prstGeom prst="rect">
            <a:avLst/>
          </a:prstGeom>
        </p:spPr>
        <p:txBody>
          <a:bodyPr/>
          <a:lstStyle/>
          <a:p>
            <a:pPr eaLnBrk="1" hangingPunct="1">
              <a:defRPr/>
            </a:pPr>
            <a:r>
              <a:rPr lang="es-CO" altLang="es-CO" sz="2400" b="1" dirty="0">
                <a:solidFill>
                  <a:srgbClr val="0070C0"/>
                </a:solidFill>
              </a:rPr>
              <a:t>5.1 Competencias del capítulo</a:t>
            </a:r>
            <a:endParaRPr lang="es-ES" altLang="es-CO" sz="2400" b="1" dirty="0">
              <a:solidFill>
                <a:schemeClr val="accent1"/>
              </a:solidFill>
            </a:endParaRPr>
          </a:p>
        </p:txBody>
      </p:sp>
      <p:sp>
        <p:nvSpPr>
          <p:cNvPr id="17411" name="Rectangle 3">
            <a:extLst>
              <a:ext uri="{FF2B5EF4-FFF2-40B4-BE49-F238E27FC236}">
                <a16:creationId xmlns:a16="http://schemas.microsoft.com/office/drawing/2014/main" id="{ED2BB84C-D003-45A7-A895-267217B23150}"/>
              </a:ext>
            </a:extLst>
          </p:cNvPr>
          <p:cNvSpPr>
            <a:spLocks noGrp="1"/>
          </p:cNvSpPr>
          <p:nvPr>
            <p:ph idx="4294967295"/>
          </p:nvPr>
        </p:nvSpPr>
        <p:spPr>
          <a:xfrm>
            <a:off x="745919" y="907199"/>
            <a:ext cx="10854659" cy="4879099"/>
          </a:xfrm>
          <a:prstGeom prst="rect">
            <a:avLst/>
          </a:prstGeom>
        </p:spPr>
        <p:txBody>
          <a:bodyPr/>
          <a:lstStyle/>
          <a:p>
            <a:pPr algn="just" eaLnBrk="1" hangingPunct="1">
              <a:buClr>
                <a:schemeClr val="accent5"/>
              </a:buClr>
              <a:buFont typeface="Wingdings" pitchFamily="2" charset="2"/>
              <a:buChar char="§"/>
            </a:pPr>
            <a:r>
              <a:rPr lang="es-CO" altLang="es-CO" sz="1800" dirty="0"/>
              <a:t>Analiza la importancia de la función de dirección en el proceso administrativo y su relación con las actividades de planeación, organización y control, así como con las áreas de producción, finanzas, marketing, desarrollo humano, etc.</a:t>
            </a:r>
          </a:p>
          <a:p>
            <a:pPr algn="just" eaLnBrk="1" hangingPunct="1">
              <a:buClr>
                <a:schemeClr val="accent5"/>
              </a:buClr>
              <a:buFont typeface="Wingdings" pitchFamily="2" charset="2"/>
              <a:buChar char="§"/>
            </a:pPr>
            <a:r>
              <a:rPr lang="es-CO" altLang="es-CO" sz="1800" dirty="0"/>
              <a:t>Comprende el significado de la función directiva.</a:t>
            </a:r>
          </a:p>
          <a:p>
            <a:pPr algn="just" eaLnBrk="1" hangingPunct="1">
              <a:buClr>
                <a:schemeClr val="accent5"/>
              </a:buClr>
              <a:buFont typeface="Wingdings" pitchFamily="2" charset="2"/>
              <a:buChar char="§"/>
            </a:pPr>
            <a:r>
              <a:rPr lang="es-CO" altLang="es-CO" sz="1800" dirty="0"/>
              <a:t>Entiende la relación entre la función directiva y el desarrollo del potencial humano en las organizaciones.</a:t>
            </a:r>
          </a:p>
          <a:p>
            <a:pPr algn="just" eaLnBrk="1" hangingPunct="1">
              <a:buClr>
                <a:schemeClr val="accent5"/>
              </a:buClr>
              <a:buFont typeface="Wingdings" pitchFamily="2" charset="2"/>
              <a:buChar char="§"/>
            </a:pPr>
            <a:r>
              <a:rPr lang="es-CO" altLang="es-CO" sz="1800" dirty="0"/>
              <a:t>Identifica claramente las habilidades y competencias interpersonales requeridas para desarrollar al buen directivo en el rol de su actividad.</a:t>
            </a:r>
          </a:p>
          <a:p>
            <a:pPr algn="just" eaLnBrk="1" hangingPunct="1">
              <a:buClr>
                <a:schemeClr val="accent5"/>
              </a:buClr>
              <a:buFont typeface="Wingdings" pitchFamily="2" charset="2"/>
              <a:buChar char="§"/>
            </a:pPr>
            <a:r>
              <a:rPr lang="es-CO" altLang="es-CO" sz="1800" dirty="0"/>
              <a:t>Comprende la relación entre la función directiva (gerencia) y la gestión del conocimiento como recurso estratégico en la actual sociedad y de las propias organizaciones y personas.</a:t>
            </a:r>
          </a:p>
          <a:p>
            <a:pPr algn="just" eaLnBrk="1" hangingPunct="1">
              <a:buClr>
                <a:schemeClr val="accent5"/>
              </a:buClr>
              <a:buFont typeface="Wingdings" pitchFamily="2" charset="2"/>
              <a:buChar char="§"/>
            </a:pPr>
            <a:r>
              <a:rPr lang="es-CO" altLang="es-CO" sz="1800" dirty="0"/>
              <a:t>Concibe la importancia del pensamiento estratégico en la función directiva y gerencial en las organizaciones, como estrategia para responder a los retos del entorno actual.</a:t>
            </a:r>
          </a:p>
          <a:p>
            <a:pPr algn="just" eaLnBrk="1" hangingPunct="1">
              <a:buClr>
                <a:schemeClr val="accent5"/>
              </a:buClr>
              <a:buFont typeface="Wingdings" pitchFamily="2" charset="2"/>
              <a:buChar char="§"/>
            </a:pPr>
            <a:r>
              <a:rPr lang="es-CO" altLang="es-CO" sz="1800" dirty="0"/>
              <a:t>Conoce la importancia del desarrollo de habilidades en la función directiva, y en especial de las competencias y habilidades interpersonales.</a:t>
            </a:r>
          </a:p>
          <a:p>
            <a:pPr algn="just" eaLnBrk="1" hangingPunct="1">
              <a:buClr>
                <a:schemeClr val="accent5"/>
              </a:buClr>
              <a:buFont typeface="Wingdings" pitchFamily="2" charset="2"/>
              <a:buChar char="§"/>
            </a:pPr>
            <a:r>
              <a:rPr lang="es-CO" altLang="es-CO" sz="1800" dirty="0"/>
              <a:t>Comprende la importancia del comportamiento ético por parte de las organizaciones–empresas.</a:t>
            </a:r>
          </a:p>
          <a:p>
            <a:pPr eaLnBrk="1" hangingPunct="1">
              <a:buFont typeface="Arial" panose="020B0604020202020204" pitchFamily="34" charset="0"/>
              <a:buNone/>
            </a:pPr>
            <a:endParaRPr lang="es-CO" altLang="es-CO" sz="1800" b="1" dirty="0"/>
          </a:p>
        </p:txBody>
      </p:sp>
    </p:spTree>
    <p:extLst>
      <p:ext uri="{BB962C8B-B14F-4D97-AF65-F5344CB8AC3E}">
        <p14:creationId xmlns:p14="http://schemas.microsoft.com/office/powerpoint/2010/main" val="3553137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1981200" y="515257"/>
            <a:ext cx="8229600" cy="752475"/>
          </a:xfrm>
        </p:spPr>
        <p:txBody>
          <a:bodyPr/>
          <a:lstStyle/>
          <a:p>
            <a:pPr algn="ctr" eaLnBrk="1" hangingPunct="1">
              <a:defRPr/>
            </a:pPr>
            <a:r>
              <a:rPr lang="es-ES" altLang="es-CO" sz="2400" b="1" dirty="0">
                <a:solidFill>
                  <a:srgbClr val="0070C0"/>
                </a:solidFill>
              </a:rPr>
              <a:t>5.2 Concepto de función directiva</a:t>
            </a:r>
            <a:br>
              <a:rPr lang="es-ES" altLang="es-CO" sz="2400" b="1" dirty="0">
                <a:solidFill>
                  <a:srgbClr val="00B0F0"/>
                </a:solidFill>
              </a:rPr>
            </a:br>
            <a:endParaRPr lang="es-ES" altLang="es-CO" sz="2400" b="1" dirty="0">
              <a:solidFill>
                <a:srgbClr val="00B0F0"/>
              </a:solidFill>
            </a:endParaRP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696505" y="1116123"/>
            <a:ext cx="10798989" cy="2156069"/>
          </a:xfrm>
        </p:spPr>
        <p:txBody>
          <a:bodyPr>
            <a:noAutofit/>
          </a:bodyPr>
          <a:lstStyle/>
          <a:p>
            <a:pPr marL="0" indent="0" algn="just">
              <a:buNone/>
            </a:pPr>
            <a:r>
              <a:rPr lang="es-CO" altLang="es-CO" sz="1800" dirty="0"/>
              <a:t>Es la función administrativa que consiste en llevar a la práctica lo planeado según una determinada estructura organizacional y hacer su respectivo seguimiento, lo cual se logra con la conducción de las personas a ese propósito  por parte del directivo. </a:t>
            </a:r>
            <a:endParaRPr lang="es-CO" altLang="es-CO" sz="1800" b="1" dirty="0"/>
          </a:p>
          <a:p>
            <a:pPr marL="0" indent="0" algn="just">
              <a:buNone/>
            </a:pPr>
            <a:r>
              <a:rPr lang="es-CO" altLang="es-CO" sz="1800" dirty="0"/>
              <a:t>Según Drucker (2005), todo directivo debe formar un verdadero equipo de trabajo e integrar los esfuerzos individuales en uno común donde cada integrante de la organización y la sinergia del trabajo conjunto coadyuven al desarrollo de la misión y, por ende, al logro de la visión organizacional.</a:t>
            </a:r>
          </a:p>
          <a:p>
            <a:pPr marL="0" indent="0" algn="just">
              <a:buNone/>
            </a:pPr>
            <a:endParaRPr lang="es-CO" altLang="es-CO" sz="1800" dirty="0"/>
          </a:p>
          <a:p>
            <a:pPr marL="0" indent="0" algn="just">
              <a:buNone/>
            </a:pPr>
            <a:endParaRPr lang="es-CO" altLang="es-CO" sz="1800" dirty="0"/>
          </a:p>
          <a:p>
            <a:pPr marL="0" indent="0" algn="just">
              <a:buNone/>
            </a:pPr>
            <a:endParaRPr lang="es-CO" altLang="es-CO" sz="1800" dirty="0"/>
          </a:p>
          <a:p>
            <a:pPr marL="0" indent="0" algn="just">
              <a:buNone/>
            </a:pPr>
            <a:endParaRPr lang="es-CO" altLang="es-CO" sz="1800" dirty="0"/>
          </a:p>
        </p:txBody>
      </p:sp>
      <p:pic>
        <p:nvPicPr>
          <p:cNvPr id="4" name="Imagen 3">
            <a:extLst>
              <a:ext uri="{FF2B5EF4-FFF2-40B4-BE49-F238E27FC236}">
                <a16:creationId xmlns:a16="http://schemas.microsoft.com/office/drawing/2014/main" id="{CA2A63A4-4588-134A-9251-F06B1D339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585" y="3088486"/>
            <a:ext cx="4878827" cy="3254257"/>
          </a:xfrm>
          <a:prstGeom prst="rect">
            <a:avLst/>
          </a:prstGeom>
        </p:spPr>
      </p:pic>
    </p:spTree>
    <p:extLst>
      <p:ext uri="{BB962C8B-B14F-4D97-AF65-F5344CB8AC3E}">
        <p14:creationId xmlns:p14="http://schemas.microsoft.com/office/powerpoint/2010/main" val="83828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6B51F06-88E7-438C-8189-669BC84F8DED}"/>
              </a:ext>
            </a:extLst>
          </p:cNvPr>
          <p:cNvSpPr txBox="1">
            <a:spLocks noChangeArrowheads="1"/>
          </p:cNvSpPr>
          <p:nvPr/>
        </p:nvSpPr>
        <p:spPr>
          <a:xfrm>
            <a:off x="726734" y="394344"/>
            <a:ext cx="10738532" cy="752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5.3 Función de dirección y su relación con la planeación, la estructura administrativa y el control</a:t>
            </a:r>
            <a:br>
              <a:rPr lang="es-ES" altLang="es-CO" sz="2400" b="1" dirty="0">
                <a:solidFill>
                  <a:srgbClr val="0070C0"/>
                </a:solidFill>
              </a:rPr>
            </a:br>
            <a:endParaRPr lang="es-ES" altLang="es-CO" sz="2400" b="1" dirty="0">
              <a:solidFill>
                <a:srgbClr val="0070C0"/>
              </a:solidFill>
            </a:endParaRPr>
          </a:p>
        </p:txBody>
      </p:sp>
      <p:pic>
        <p:nvPicPr>
          <p:cNvPr id="3" name="Imagen 2">
            <a:extLst>
              <a:ext uri="{FF2B5EF4-FFF2-40B4-BE49-F238E27FC236}">
                <a16:creationId xmlns:a16="http://schemas.microsoft.com/office/drawing/2014/main" id="{27779EAA-6BFA-E841-BD85-A3A188351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59" y="1429301"/>
            <a:ext cx="10622962" cy="3999398"/>
          </a:xfrm>
          <a:prstGeom prst="rect">
            <a:avLst/>
          </a:prstGeom>
        </p:spPr>
      </p:pic>
    </p:spTree>
    <p:extLst>
      <p:ext uri="{BB962C8B-B14F-4D97-AF65-F5344CB8AC3E}">
        <p14:creationId xmlns:p14="http://schemas.microsoft.com/office/powerpoint/2010/main" val="382387748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861501" y="515257"/>
            <a:ext cx="9929930" cy="752475"/>
          </a:xfrm>
        </p:spPr>
        <p:txBody>
          <a:bodyPr/>
          <a:lstStyle/>
          <a:p>
            <a:pPr algn="ctr" eaLnBrk="1" hangingPunct="1">
              <a:defRPr/>
            </a:pPr>
            <a:r>
              <a:rPr lang="es-ES" altLang="es-CO" sz="2400" b="1" dirty="0">
                <a:solidFill>
                  <a:srgbClr val="0070C0"/>
                </a:solidFill>
              </a:rPr>
              <a:t>5.4 Función directiva y cultura organizacional</a:t>
            </a:r>
            <a:br>
              <a:rPr lang="es-ES" altLang="es-CO" sz="2400" b="1" dirty="0">
                <a:solidFill>
                  <a:srgbClr val="00B0F0"/>
                </a:solidFill>
              </a:rPr>
            </a:br>
            <a:endParaRPr lang="es-ES" altLang="es-CO" sz="2400" b="1" dirty="0">
              <a:solidFill>
                <a:srgbClr val="00B0F0"/>
              </a:solidFill>
            </a:endParaRP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672574" y="1163661"/>
            <a:ext cx="10829217" cy="4688115"/>
          </a:xfrm>
        </p:spPr>
        <p:txBody>
          <a:bodyPr>
            <a:noAutofit/>
          </a:bodyPr>
          <a:lstStyle/>
          <a:p>
            <a:pPr marL="0" indent="0" algn="just">
              <a:buNone/>
            </a:pPr>
            <a:r>
              <a:rPr lang="es-CO" altLang="es-CO" sz="1800" dirty="0"/>
              <a:t>Rasgos de  una cultura organizacional que han de propiciar los directivos:</a:t>
            </a:r>
          </a:p>
          <a:p>
            <a:pPr algn="just">
              <a:lnSpc>
                <a:spcPct val="100000"/>
              </a:lnSpc>
            </a:pPr>
            <a:r>
              <a:rPr lang="es-CO" altLang="es-CO" sz="1800" dirty="0"/>
              <a:t>Respeto por las personas.</a:t>
            </a:r>
          </a:p>
          <a:p>
            <a:pPr algn="just">
              <a:lnSpc>
                <a:spcPct val="100000"/>
              </a:lnSpc>
            </a:pPr>
            <a:r>
              <a:rPr lang="es-CO" altLang="es-CO" sz="1800" dirty="0"/>
              <a:t>Ambiente de confianza y responsabilidad mutuas.</a:t>
            </a:r>
          </a:p>
          <a:p>
            <a:pPr algn="just">
              <a:lnSpc>
                <a:spcPct val="100000"/>
              </a:lnSpc>
            </a:pPr>
            <a:r>
              <a:rPr lang="es-CO" altLang="es-CO" sz="1800" dirty="0"/>
              <a:t>Misión y visión organizacional compartidas.</a:t>
            </a:r>
          </a:p>
          <a:p>
            <a:pPr algn="just">
              <a:lnSpc>
                <a:spcPct val="100000"/>
              </a:lnSpc>
            </a:pPr>
            <a:r>
              <a:rPr lang="es-CO" altLang="es-CO" sz="1800" dirty="0"/>
              <a:t>Pensamiento estratégico y aprendizaje continuo.</a:t>
            </a:r>
          </a:p>
          <a:p>
            <a:pPr algn="just">
              <a:lnSpc>
                <a:spcPct val="100000"/>
              </a:lnSpc>
            </a:pPr>
            <a:r>
              <a:rPr lang="es-CO" altLang="es-CO" sz="1800" dirty="0"/>
              <a:t>Empoderamiento para la toma de decisiones.</a:t>
            </a:r>
          </a:p>
          <a:p>
            <a:pPr algn="just">
              <a:lnSpc>
                <a:spcPct val="100000"/>
              </a:lnSpc>
            </a:pPr>
            <a:r>
              <a:rPr lang="es-CO" altLang="es-CO" sz="1800" dirty="0"/>
              <a:t>Compromiso con el trabajo en equipo.</a:t>
            </a:r>
          </a:p>
          <a:p>
            <a:pPr algn="just">
              <a:lnSpc>
                <a:spcPct val="100000"/>
              </a:lnSpc>
            </a:pPr>
            <a:r>
              <a:rPr lang="es-CO" altLang="es-CO" sz="1800" dirty="0"/>
              <a:t>Disposición al cambio y tolerancia al riesgo.</a:t>
            </a:r>
          </a:p>
          <a:p>
            <a:pPr algn="just">
              <a:lnSpc>
                <a:spcPct val="100000"/>
              </a:lnSpc>
            </a:pPr>
            <a:r>
              <a:rPr lang="es-CO" altLang="es-CO" sz="1800" dirty="0"/>
              <a:t>Aprecio e interés por la innovación.</a:t>
            </a:r>
          </a:p>
          <a:p>
            <a:pPr algn="just">
              <a:lnSpc>
                <a:spcPct val="100000"/>
              </a:lnSpc>
            </a:pPr>
            <a:r>
              <a:rPr lang="es-CO" altLang="es-CO" sz="1800" dirty="0"/>
              <a:t>Interés por la sostenibilidad (social, ambiental y económica).</a:t>
            </a:r>
          </a:p>
          <a:p>
            <a:pPr marL="0" indent="0" algn="just">
              <a:buNone/>
            </a:pPr>
            <a:endParaRPr lang="es-CO" altLang="es-CO" sz="1800" b="1" dirty="0"/>
          </a:p>
        </p:txBody>
      </p:sp>
      <p:pic>
        <p:nvPicPr>
          <p:cNvPr id="4" name="Imagen 3">
            <a:extLst>
              <a:ext uri="{FF2B5EF4-FFF2-40B4-BE49-F238E27FC236}">
                <a16:creationId xmlns:a16="http://schemas.microsoft.com/office/drawing/2014/main" id="{9CECFEAB-2757-4C4A-87EB-169A45EE2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921" y="1621412"/>
            <a:ext cx="4167318" cy="2777207"/>
          </a:xfrm>
          <a:prstGeom prst="rect">
            <a:avLst/>
          </a:prstGeom>
        </p:spPr>
      </p:pic>
    </p:spTree>
    <p:extLst>
      <p:ext uri="{BB962C8B-B14F-4D97-AF65-F5344CB8AC3E}">
        <p14:creationId xmlns:p14="http://schemas.microsoft.com/office/powerpoint/2010/main" val="279699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1299808" y="515257"/>
            <a:ext cx="8910992" cy="752475"/>
          </a:xfrm>
        </p:spPr>
        <p:txBody>
          <a:bodyPr/>
          <a:lstStyle/>
          <a:p>
            <a:pPr algn="ctr" eaLnBrk="1" hangingPunct="1">
              <a:defRPr/>
            </a:pPr>
            <a:r>
              <a:rPr lang="es-ES" altLang="es-CO" sz="2400" b="1" dirty="0">
                <a:solidFill>
                  <a:schemeClr val="accent1"/>
                </a:solidFill>
              </a:rPr>
              <a:t>5.5 Función directiva y gestión del conocimiento</a:t>
            </a:r>
            <a:br>
              <a:rPr lang="es-ES" altLang="es-CO" sz="2400" b="1" dirty="0">
                <a:solidFill>
                  <a:schemeClr val="accent1"/>
                </a:solidFill>
              </a:rPr>
            </a:br>
            <a:endParaRPr lang="es-ES" altLang="es-CO" sz="2400" b="1" dirty="0">
              <a:solidFill>
                <a:schemeClr val="accent1"/>
              </a:solidFill>
            </a:endParaRP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566777" y="1171218"/>
            <a:ext cx="5529223" cy="4673601"/>
          </a:xfrm>
        </p:spPr>
        <p:txBody>
          <a:bodyPr>
            <a:noAutofit/>
          </a:bodyPr>
          <a:lstStyle/>
          <a:p>
            <a:pPr algn="just"/>
            <a:r>
              <a:rPr lang="es-CO" altLang="es-CO" sz="1800" dirty="0"/>
              <a:t>En los últimos años, reconocidos analistas de los cambios económicos, sociales, de salud, tecnológicos y medioambientales de la sociedad llaman la atención sobre la necesidad de entender el conocimiento como el recurso estratégico de la nueva sociedad.</a:t>
            </a:r>
          </a:p>
          <a:p>
            <a:pPr algn="just"/>
            <a:r>
              <a:rPr lang="es-CO" altLang="es-CO" sz="1800" dirty="0"/>
              <a:t>En la actual sociedad, la fuente principal de la riqueza de las naciones se deriva de la creación de capital intelectual, por encima de las fuentes relacionadas con la dotación de recursos naturales, inclusive, de la existencia y disposición de capital físico. </a:t>
            </a:r>
          </a:p>
          <a:p>
            <a:pPr algn="just"/>
            <a:r>
              <a:rPr lang="es-CO" altLang="es-CO" sz="1800" dirty="0"/>
              <a:t>En el actual entorno de los negocios cada vez más globalizado, competitivo e incierto, la variable fundamental que explica la dinámica y la capacidad competitiva de las organizaciones es la buena gestión del conocimiento. </a:t>
            </a:r>
          </a:p>
        </p:txBody>
      </p:sp>
      <p:pic>
        <p:nvPicPr>
          <p:cNvPr id="3" name="Imagen 2">
            <a:extLst>
              <a:ext uri="{FF2B5EF4-FFF2-40B4-BE49-F238E27FC236}">
                <a16:creationId xmlns:a16="http://schemas.microsoft.com/office/drawing/2014/main" id="{9C6619EB-8564-AD4D-AAE3-590FAFFE4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360" y="1527646"/>
            <a:ext cx="5212913" cy="3410869"/>
          </a:xfrm>
          <a:prstGeom prst="rect">
            <a:avLst/>
          </a:prstGeom>
        </p:spPr>
      </p:pic>
    </p:spTree>
    <p:extLst>
      <p:ext uri="{BB962C8B-B14F-4D97-AF65-F5344CB8AC3E}">
        <p14:creationId xmlns:p14="http://schemas.microsoft.com/office/powerpoint/2010/main" val="326252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rectangular redondeada">
            <a:extLst>
              <a:ext uri="{FF2B5EF4-FFF2-40B4-BE49-F238E27FC236}">
                <a16:creationId xmlns:a16="http://schemas.microsoft.com/office/drawing/2014/main" id="{35E4AB89-0D30-4A8D-A0B6-9346B928D6A6}"/>
              </a:ext>
            </a:extLst>
          </p:cNvPr>
          <p:cNvSpPr/>
          <p:nvPr/>
        </p:nvSpPr>
        <p:spPr>
          <a:xfrm>
            <a:off x="3860800" y="392114"/>
            <a:ext cx="4645819" cy="928687"/>
          </a:xfrm>
          <a:prstGeom prst="wedgeRoundRectCallout">
            <a:avLst/>
          </a:prstGeom>
          <a:solidFill>
            <a:schemeClr val="accent4">
              <a:lumMod val="75000"/>
            </a:schemeClr>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CO" sz="2400" b="1" dirty="0">
                <a:solidFill>
                  <a:schemeClr val="bg1"/>
                </a:solidFill>
                <a:latin typeface="+mj-lt"/>
                <a:cs typeface="Arial" pitchFamily="34" charset="0"/>
              </a:rPr>
              <a:t>5.6 Gestión del conocimiento </a:t>
            </a:r>
          </a:p>
        </p:txBody>
      </p:sp>
      <p:sp>
        <p:nvSpPr>
          <p:cNvPr id="5" name="4 Multidocumento">
            <a:extLst>
              <a:ext uri="{FF2B5EF4-FFF2-40B4-BE49-F238E27FC236}">
                <a16:creationId xmlns:a16="http://schemas.microsoft.com/office/drawing/2014/main" id="{9713919E-9DB0-441A-85A0-0FD7DC51EEF1}"/>
              </a:ext>
            </a:extLst>
          </p:cNvPr>
          <p:cNvSpPr/>
          <p:nvPr/>
        </p:nvSpPr>
        <p:spPr>
          <a:xfrm>
            <a:off x="7916069" y="3471551"/>
            <a:ext cx="2428875" cy="1590675"/>
          </a:xfrm>
          <a:prstGeom prst="flowChartMultidocument">
            <a:avLst/>
          </a:prstGeom>
          <a:solidFill>
            <a:schemeClr val="accent4">
              <a:lumMod val="60000"/>
              <a:lumOff val="40000"/>
            </a:schemeClr>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s-ES" sz="1200" b="1" dirty="0">
              <a:latin typeface="Arial" pitchFamily="34" charset="0"/>
              <a:cs typeface="Arial" pitchFamily="34" charset="0"/>
            </a:endParaRPr>
          </a:p>
        </p:txBody>
      </p:sp>
      <p:sp>
        <p:nvSpPr>
          <p:cNvPr id="6" name="5 Rectángulo redondeado">
            <a:extLst>
              <a:ext uri="{FF2B5EF4-FFF2-40B4-BE49-F238E27FC236}">
                <a16:creationId xmlns:a16="http://schemas.microsoft.com/office/drawing/2014/main" id="{2DC80721-F07D-4291-AEE0-AC9103A3AC5C}"/>
              </a:ext>
            </a:extLst>
          </p:cNvPr>
          <p:cNvSpPr/>
          <p:nvPr/>
        </p:nvSpPr>
        <p:spPr>
          <a:xfrm>
            <a:off x="5380039" y="5175250"/>
            <a:ext cx="2428875" cy="1062038"/>
          </a:xfrm>
          <a:prstGeom prst="roundRect">
            <a:avLst/>
          </a:prstGeom>
          <a:solidFill>
            <a:schemeClr val="accent3"/>
          </a:solidFill>
          <a:ln>
            <a:solidFill>
              <a:schemeClr val="bg1"/>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s-ES" sz="1400" b="1" dirty="0">
                <a:solidFill>
                  <a:schemeClr val="bg1"/>
                </a:solidFill>
                <a:latin typeface="Arial" pitchFamily="34" charset="0"/>
                <a:cs typeface="Arial" pitchFamily="34" charset="0"/>
              </a:rPr>
              <a:t>4. Adaptar y/o crear conocimiento</a:t>
            </a:r>
          </a:p>
        </p:txBody>
      </p:sp>
      <p:sp>
        <p:nvSpPr>
          <p:cNvPr id="7" name="6 Cheurón">
            <a:extLst>
              <a:ext uri="{FF2B5EF4-FFF2-40B4-BE49-F238E27FC236}">
                <a16:creationId xmlns:a16="http://schemas.microsoft.com/office/drawing/2014/main" id="{85B75BF1-6B3E-4EBF-9A10-74FCADF372FA}"/>
              </a:ext>
            </a:extLst>
          </p:cNvPr>
          <p:cNvSpPr/>
          <p:nvPr/>
        </p:nvSpPr>
        <p:spPr>
          <a:xfrm>
            <a:off x="7961713" y="1841500"/>
            <a:ext cx="2643187" cy="1071563"/>
          </a:xfrm>
          <a:prstGeom prst="chevron">
            <a:avLst/>
          </a:prstGeom>
          <a:solidFill>
            <a:schemeClr val="accent6">
              <a:lumMod val="7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sz="1100" b="1" dirty="0">
              <a:solidFill>
                <a:schemeClr val="bg1"/>
              </a:solidFill>
            </a:endParaRPr>
          </a:p>
        </p:txBody>
      </p:sp>
      <p:sp>
        <p:nvSpPr>
          <p:cNvPr id="8" name="7 Placa">
            <a:extLst>
              <a:ext uri="{FF2B5EF4-FFF2-40B4-BE49-F238E27FC236}">
                <a16:creationId xmlns:a16="http://schemas.microsoft.com/office/drawing/2014/main" id="{823B1E59-B9E4-4036-9D5A-0640A9E150C9}"/>
              </a:ext>
            </a:extLst>
          </p:cNvPr>
          <p:cNvSpPr/>
          <p:nvPr/>
        </p:nvSpPr>
        <p:spPr>
          <a:xfrm>
            <a:off x="2808288" y="3970338"/>
            <a:ext cx="2571750" cy="1204912"/>
          </a:xfrm>
          <a:prstGeom prst="plaque">
            <a:avLst/>
          </a:prstGeom>
          <a:solidFill>
            <a:schemeClr val="accent2">
              <a:lumMod val="75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ES" sz="1400" b="1" dirty="0">
                <a:solidFill>
                  <a:schemeClr val="bg1"/>
                </a:solidFill>
                <a:latin typeface="Arial" pitchFamily="34" charset="0"/>
                <a:cs typeface="Arial" pitchFamily="34" charset="0"/>
              </a:rPr>
              <a:t>5. Usar el conocimiento</a:t>
            </a:r>
          </a:p>
        </p:txBody>
      </p:sp>
      <p:sp>
        <p:nvSpPr>
          <p:cNvPr id="11" name="10 Pentágono regular">
            <a:extLst>
              <a:ext uri="{FF2B5EF4-FFF2-40B4-BE49-F238E27FC236}">
                <a16:creationId xmlns:a16="http://schemas.microsoft.com/office/drawing/2014/main" id="{D88AD681-FEE4-48CC-93AD-9AECD58949AC}"/>
              </a:ext>
            </a:extLst>
          </p:cNvPr>
          <p:cNvSpPr/>
          <p:nvPr/>
        </p:nvSpPr>
        <p:spPr>
          <a:xfrm>
            <a:off x="1595438" y="1928814"/>
            <a:ext cx="3429000" cy="1285875"/>
          </a:xfrm>
          <a:prstGeom prst="pentagon">
            <a:avLst/>
          </a:prstGeom>
          <a:solidFill>
            <a:schemeClr val="bg2">
              <a:lumMod val="5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s-ES" sz="1400" b="1" dirty="0">
                <a:solidFill>
                  <a:schemeClr val="bg1"/>
                </a:solidFill>
                <a:latin typeface="Arial" pitchFamily="34" charset="0"/>
                <a:cs typeface="Arial" pitchFamily="34" charset="0"/>
              </a:rPr>
              <a:t>1. Identificar y adquirir conocimiento relevante</a:t>
            </a:r>
          </a:p>
        </p:txBody>
      </p:sp>
      <p:cxnSp>
        <p:nvCxnSpPr>
          <p:cNvPr id="20" name="19 Conector recto de flecha">
            <a:extLst>
              <a:ext uri="{FF2B5EF4-FFF2-40B4-BE49-F238E27FC236}">
                <a16:creationId xmlns:a16="http://schemas.microsoft.com/office/drawing/2014/main" id="{F07CE6A5-522A-4E0D-9225-6ABD28914CFE}"/>
              </a:ext>
            </a:extLst>
          </p:cNvPr>
          <p:cNvCxnSpPr>
            <a:cxnSpLocks/>
          </p:cNvCxnSpPr>
          <p:nvPr/>
        </p:nvCxnSpPr>
        <p:spPr>
          <a:xfrm flipH="1">
            <a:off x="4020338" y="1214439"/>
            <a:ext cx="2163372" cy="928687"/>
          </a:xfrm>
          <a:prstGeom prst="straightConnector1">
            <a:avLst/>
          </a:prstGeom>
          <a:ln w="22225">
            <a:solidFill>
              <a:schemeClr val="accent4">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2" name="21 Conector recto de flecha">
            <a:extLst>
              <a:ext uri="{FF2B5EF4-FFF2-40B4-BE49-F238E27FC236}">
                <a16:creationId xmlns:a16="http://schemas.microsoft.com/office/drawing/2014/main" id="{9E060553-7F46-47F9-8913-A64F635EB441}"/>
              </a:ext>
            </a:extLst>
          </p:cNvPr>
          <p:cNvCxnSpPr>
            <a:cxnSpLocks/>
          </p:cNvCxnSpPr>
          <p:nvPr/>
        </p:nvCxnSpPr>
        <p:spPr>
          <a:xfrm>
            <a:off x="6272213" y="1208278"/>
            <a:ext cx="108165" cy="3936075"/>
          </a:xfrm>
          <a:prstGeom prst="straightConnector1">
            <a:avLst/>
          </a:prstGeom>
          <a:ln w="22225">
            <a:solidFill>
              <a:schemeClr val="accent4">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5" name="24 Conector recto de flecha">
            <a:extLst>
              <a:ext uri="{FF2B5EF4-FFF2-40B4-BE49-F238E27FC236}">
                <a16:creationId xmlns:a16="http://schemas.microsoft.com/office/drawing/2014/main" id="{D7FCDD39-F31F-4FEB-875F-A2567A0A72AB}"/>
              </a:ext>
            </a:extLst>
          </p:cNvPr>
          <p:cNvCxnSpPr>
            <a:cxnSpLocks/>
          </p:cNvCxnSpPr>
          <p:nvPr/>
        </p:nvCxnSpPr>
        <p:spPr>
          <a:xfrm flipH="1">
            <a:off x="4289428" y="1214439"/>
            <a:ext cx="1894282" cy="2754312"/>
          </a:xfrm>
          <a:prstGeom prst="straightConnector1">
            <a:avLst/>
          </a:prstGeom>
          <a:ln w="22225">
            <a:solidFill>
              <a:schemeClr val="accent4">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9" name="28 Conector recto de flecha">
            <a:extLst>
              <a:ext uri="{FF2B5EF4-FFF2-40B4-BE49-F238E27FC236}">
                <a16:creationId xmlns:a16="http://schemas.microsoft.com/office/drawing/2014/main" id="{B7C77DED-DD08-49BA-97A4-15AAE0364137}"/>
              </a:ext>
            </a:extLst>
          </p:cNvPr>
          <p:cNvCxnSpPr>
            <a:cxnSpLocks/>
          </p:cNvCxnSpPr>
          <p:nvPr/>
        </p:nvCxnSpPr>
        <p:spPr>
          <a:xfrm>
            <a:off x="6272213" y="1208278"/>
            <a:ext cx="1851225" cy="2300099"/>
          </a:xfrm>
          <a:prstGeom prst="straightConnector1">
            <a:avLst/>
          </a:prstGeom>
          <a:ln w="22225">
            <a:solidFill>
              <a:schemeClr val="accent4">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32" name="31 Conector recto de flecha">
            <a:extLst>
              <a:ext uri="{FF2B5EF4-FFF2-40B4-BE49-F238E27FC236}">
                <a16:creationId xmlns:a16="http://schemas.microsoft.com/office/drawing/2014/main" id="{8B3F99D9-3153-480A-A6A5-AF90E86762FF}"/>
              </a:ext>
            </a:extLst>
          </p:cNvPr>
          <p:cNvCxnSpPr>
            <a:cxnSpLocks/>
            <a:endCxn id="7" idx="1"/>
          </p:cNvCxnSpPr>
          <p:nvPr/>
        </p:nvCxnSpPr>
        <p:spPr>
          <a:xfrm>
            <a:off x="6251774" y="1208278"/>
            <a:ext cx="2245721" cy="1169004"/>
          </a:xfrm>
          <a:prstGeom prst="straightConnector1">
            <a:avLst/>
          </a:prstGeom>
          <a:ln w="22225">
            <a:solidFill>
              <a:schemeClr val="accent4">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20845" name="12 CuadroTexto">
            <a:extLst>
              <a:ext uri="{FF2B5EF4-FFF2-40B4-BE49-F238E27FC236}">
                <a16:creationId xmlns:a16="http://schemas.microsoft.com/office/drawing/2014/main" id="{54FDAC35-4A74-4C21-83CA-A6CBA3F6408A}"/>
              </a:ext>
            </a:extLst>
          </p:cNvPr>
          <p:cNvSpPr txBox="1">
            <a:spLocks noChangeArrowheads="1"/>
          </p:cNvSpPr>
          <p:nvPr/>
        </p:nvSpPr>
        <p:spPr bwMode="auto">
          <a:xfrm>
            <a:off x="8379618" y="2061876"/>
            <a:ext cx="19653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1400" b="1" dirty="0">
                <a:solidFill>
                  <a:schemeClr val="bg1"/>
                </a:solidFill>
                <a:latin typeface="Arial" panose="020B0604020202020204" pitchFamily="34" charset="0"/>
              </a:rPr>
              <a:t>2. Registrar y preservar el conocimiento </a:t>
            </a:r>
          </a:p>
        </p:txBody>
      </p:sp>
      <p:sp>
        <p:nvSpPr>
          <p:cNvPr id="120846" name="13 CuadroTexto">
            <a:extLst>
              <a:ext uri="{FF2B5EF4-FFF2-40B4-BE49-F238E27FC236}">
                <a16:creationId xmlns:a16="http://schemas.microsoft.com/office/drawing/2014/main" id="{5C629D73-8911-4FB0-B84C-03ECDAA5C005}"/>
              </a:ext>
            </a:extLst>
          </p:cNvPr>
          <p:cNvSpPr txBox="1">
            <a:spLocks noChangeArrowheads="1"/>
          </p:cNvSpPr>
          <p:nvPr/>
        </p:nvSpPr>
        <p:spPr bwMode="auto">
          <a:xfrm>
            <a:off x="8024814" y="3968751"/>
            <a:ext cx="18219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CO" sz="1400" b="1" dirty="0">
                <a:solidFill>
                  <a:schemeClr val="bg1"/>
                </a:solidFill>
                <a:latin typeface="Arial" panose="020B0604020202020204" pitchFamily="34" charset="0"/>
                <a:cs typeface="Arial" panose="020B0604020202020204" pitchFamily="34" charset="0"/>
              </a:rPr>
              <a:t>3. Compartir y/o socializar el  conocimiento</a:t>
            </a:r>
          </a:p>
          <a:p>
            <a:pPr algn="ctr" eaLnBrk="1" hangingPunct="1">
              <a:spcBef>
                <a:spcPct val="0"/>
              </a:spcBef>
              <a:buFontTx/>
              <a:buNone/>
            </a:pPr>
            <a:endParaRPr lang="es-ES" altLang="es-CO"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965149"/>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{1215A270-2469-2249-82B4-3B2EA1168731}tf10001072</Template>
  <TotalTime>1647</TotalTime>
  <Words>1091</Words>
  <Application>Microsoft Office PowerPoint</Application>
  <PresentationFormat>Widescreen</PresentationFormat>
  <Paragraphs>75</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Open Sans</vt:lpstr>
      <vt:lpstr>Wingdings</vt:lpstr>
      <vt:lpstr>1_Tema de Office</vt:lpstr>
      <vt:lpstr>PowerPoint Presentation</vt:lpstr>
      <vt:lpstr>PowerPoint Presentation</vt:lpstr>
      <vt:lpstr>PowerPoint Presentation</vt:lpstr>
      <vt:lpstr>5.1 Competencias del capítulo</vt:lpstr>
      <vt:lpstr>5.2 Concepto de función directiva </vt:lpstr>
      <vt:lpstr>PowerPoint Presentation</vt:lpstr>
      <vt:lpstr>5.4 Función directiva y cultura organizacional </vt:lpstr>
      <vt:lpstr>5.5 Función directiva y gestión del conocimiento </vt:lpstr>
      <vt:lpstr>PowerPoint Presentation</vt:lpstr>
      <vt:lpstr>5.7 Función directiva y pensamiento estratégico </vt:lpstr>
      <vt:lpstr>5.8 Competencias directivas</vt:lpstr>
      <vt:lpstr>5.9 Competencias directivas interpersonales</vt:lpstr>
      <vt:lpstr>5.10 La función directiva y la innovación en situaciones de crisis</vt:lpstr>
      <vt:lpstr>5.11 La función directiva y la ética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Cesar Augusto Bernal Torres</dc:creator>
  <cp:lastModifiedBy>Cruz, Karol</cp:lastModifiedBy>
  <cp:revision>118</cp:revision>
  <dcterms:created xsi:type="dcterms:W3CDTF">2020-12-21T16:29:38Z</dcterms:created>
  <dcterms:modified xsi:type="dcterms:W3CDTF">2021-12-08T18:38:04Z</dcterms:modified>
</cp:coreProperties>
</file>