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586" r:id="rId2"/>
    <p:sldId id="628" r:id="rId3"/>
    <p:sldId id="660" r:id="rId4"/>
    <p:sldId id="629" r:id="rId5"/>
    <p:sldId id="623" r:id="rId6"/>
    <p:sldId id="293" r:id="rId7"/>
    <p:sldId id="501" r:id="rId8"/>
    <p:sldId id="502" r:id="rId9"/>
    <p:sldId id="503" r:id="rId10"/>
    <p:sldId id="624" r:id="rId11"/>
    <p:sldId id="625" r:id="rId12"/>
    <p:sldId id="506" r:id="rId13"/>
    <p:sldId id="666" r:id="rId14"/>
    <p:sldId id="667" r:id="rId1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3" autoAdjust="0"/>
    <p:restoredTop sz="94731"/>
  </p:normalViewPr>
  <p:slideViewPr>
    <p:cSldViewPr snapToGrid="0">
      <p:cViewPr varScale="1">
        <p:scale>
          <a:sx n="78" d="100"/>
          <a:sy n="78" d="100"/>
        </p:scale>
        <p:origin x="108" y="5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F1567-E888-4B3A-A78D-AD9E0A441C4C}" type="datetimeFigureOut">
              <a:rPr lang="es-CO" smtClean="0"/>
              <a:t>8/12/2021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8B0F3-69C5-40FA-AA1A-7BDF62A96935}" type="slidenum">
              <a:rPr lang="es-CO" smtClean="0"/>
              <a:t>‹#›</a:t>
            </a:fld>
            <a:endParaRPr lang="es-CO"/>
          </a:p>
        </p:txBody>
      </p:sp>
    </p:spTree>
    <p:extLst>
      <p:ext uri="{BB962C8B-B14F-4D97-AF65-F5344CB8AC3E}">
        <p14:creationId xmlns:p14="http://schemas.microsoft.com/office/powerpoint/2010/main" val="149970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a:extLst>
              <a:ext uri="{FF2B5EF4-FFF2-40B4-BE49-F238E27FC236}">
                <a16:creationId xmlns:a16="http://schemas.microsoft.com/office/drawing/2014/main" id="{23C823AF-E945-4647-B4A6-6A18033A2089}"/>
              </a:ext>
            </a:extLst>
          </p:cNvPr>
          <p:cNvSpPr>
            <a:spLocks noGrp="1" noRot="1" noChangeAspect="1" noChangeArrowheads="1" noTextEdit="1"/>
          </p:cNvSpPr>
          <p:nvPr>
            <p:ph type="sldImg"/>
          </p:nvPr>
        </p:nvSpPr>
        <p:spPr>
          <a:ln/>
        </p:spPr>
      </p:sp>
      <p:sp>
        <p:nvSpPr>
          <p:cNvPr id="45059" name="Marcador de notas 2">
            <a:extLst>
              <a:ext uri="{FF2B5EF4-FFF2-40B4-BE49-F238E27FC236}">
                <a16:creationId xmlns:a16="http://schemas.microsoft.com/office/drawing/2014/main" id="{FD71E41C-8A8D-4D24-99FD-B547922495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a:latin typeface="Arial" panose="020B0604020202020204" pitchFamily="34" charset="0"/>
            </a:endParaRPr>
          </a:p>
        </p:txBody>
      </p:sp>
      <p:sp>
        <p:nvSpPr>
          <p:cNvPr id="45060" name="Marcador de número de diapositiva 3">
            <a:extLst>
              <a:ext uri="{FF2B5EF4-FFF2-40B4-BE49-F238E27FC236}">
                <a16:creationId xmlns:a16="http://schemas.microsoft.com/office/drawing/2014/main" id="{CA64E025-EE95-4CA1-B045-87AFB3ADD7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defRPr>
            </a:lvl1pPr>
            <a:lvl2pPr marL="742950" indent="-285750" defTabSz="990600">
              <a:defRPr>
                <a:solidFill>
                  <a:schemeClr val="tx1"/>
                </a:solidFill>
                <a:latin typeface="Arial" panose="020B0604020202020204" pitchFamily="34" charset="0"/>
              </a:defRPr>
            </a:lvl2pPr>
            <a:lvl3pPr marL="1143000" indent="-228600" defTabSz="990600">
              <a:defRPr>
                <a:solidFill>
                  <a:schemeClr val="tx1"/>
                </a:solidFill>
                <a:latin typeface="Arial" panose="020B0604020202020204" pitchFamily="34" charset="0"/>
              </a:defRPr>
            </a:lvl3pPr>
            <a:lvl4pPr marL="1600200" indent="-228600" defTabSz="990600">
              <a:defRPr>
                <a:solidFill>
                  <a:schemeClr val="tx1"/>
                </a:solidFill>
                <a:latin typeface="Arial" panose="020B0604020202020204" pitchFamily="34" charset="0"/>
              </a:defRPr>
            </a:lvl4pPr>
            <a:lvl5pPr marL="2057400" indent="-228600" defTabSz="99060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fld id="{CA2D0082-E2A5-4C49-9281-166A19898D15}" type="slidenum">
              <a:rPr lang="es-ES" altLang="es-CO" smtClean="0"/>
              <a:pPr/>
              <a:t>11</a:t>
            </a:fld>
            <a:endParaRPr lang="es-ES" altLang="es-CO"/>
          </a:p>
        </p:txBody>
      </p:sp>
    </p:spTree>
    <p:extLst>
      <p:ext uri="{BB962C8B-B14F-4D97-AF65-F5344CB8AC3E}">
        <p14:creationId xmlns:p14="http://schemas.microsoft.com/office/powerpoint/2010/main" val="204902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a:extLst>
              <a:ext uri="{FF2B5EF4-FFF2-40B4-BE49-F238E27FC236}">
                <a16:creationId xmlns:a16="http://schemas.microsoft.com/office/drawing/2014/main" id="{B9CD7721-E0EF-4321-9C21-714930F555EC}"/>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A4E15E28-12D9-4179-AD67-9BD9A88F75E6}"/>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4F97B0D-153D-4490-BA59-F38B826A1C1A}"/>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15FA558-D514-4141-96B7-2F4FB5783E81}" type="slidenum">
              <a:rPr lang="es-ES" altLang="es-CO"/>
              <a:pPr>
                <a:defRPr/>
              </a:pPr>
              <a:t>‹#›</a:t>
            </a:fld>
            <a:endParaRPr lang="es-ES" altLang="es-CO"/>
          </a:p>
        </p:txBody>
      </p:sp>
    </p:spTree>
    <p:extLst>
      <p:ext uri="{BB962C8B-B14F-4D97-AF65-F5344CB8AC3E}">
        <p14:creationId xmlns:p14="http://schemas.microsoft.com/office/powerpoint/2010/main" val="4048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6CE1051-DD9B-4947-9792-050C2755B04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05534A38-E221-4DF5-9440-9AD2C544E99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C5CA6B89-7F60-4325-808F-93205D04EF61}"/>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D7890923-A08F-4775-A367-6FD48482878E}" type="slidenum">
              <a:rPr lang="es-ES" altLang="es-CO"/>
              <a:pPr>
                <a:defRPr/>
              </a:pPr>
              <a:t>‹#›</a:t>
            </a:fld>
            <a:endParaRPr lang="es-ES" altLang="es-CO"/>
          </a:p>
        </p:txBody>
      </p:sp>
    </p:spTree>
    <p:extLst>
      <p:ext uri="{BB962C8B-B14F-4D97-AF65-F5344CB8AC3E}">
        <p14:creationId xmlns:p14="http://schemas.microsoft.com/office/powerpoint/2010/main" val="307431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a:extLst>
              <a:ext uri="{FF2B5EF4-FFF2-40B4-BE49-F238E27FC236}">
                <a16:creationId xmlns:a16="http://schemas.microsoft.com/office/drawing/2014/main" id="{253D3B09-2FC3-4F0E-9CCD-3167D716E788}"/>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B84A3B86-F2EB-4079-9759-8D5C1C547DB3}"/>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704DA75D-7358-474D-B705-A76F1D188AB5}"/>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1E7D6CB7-211B-4AC8-BE9D-A386F9BE7A84}" type="slidenum">
              <a:rPr lang="es-ES" altLang="es-CO"/>
              <a:pPr>
                <a:defRPr/>
              </a:pPr>
              <a:t>‹#›</a:t>
            </a:fld>
            <a:endParaRPr lang="es-ES" altLang="es-CO"/>
          </a:p>
        </p:txBody>
      </p:sp>
    </p:spTree>
    <p:extLst>
      <p:ext uri="{BB962C8B-B14F-4D97-AF65-F5344CB8AC3E}">
        <p14:creationId xmlns:p14="http://schemas.microsoft.com/office/powerpoint/2010/main" val="1749862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EA198-D220-4BA7-84C7-F23E262C74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875003-6378-4B6E-B0FC-C855DB0ADD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E362D8F-DD49-4983-92F7-2563CB16C97B}"/>
              </a:ext>
            </a:extLst>
          </p:cNvPr>
          <p:cNvSpPr>
            <a:spLocks noGrp="1"/>
          </p:cNvSpPr>
          <p:nvPr>
            <p:ph type="dt" sz="half" idx="10"/>
          </p:nvPr>
        </p:nvSpPr>
        <p:spPr/>
        <p:txBody>
          <a:bodyPr/>
          <a:lstStyle/>
          <a:p>
            <a:fld id="{152FCBE2-F1D4-4B0D-A388-93576912A034}" type="datetimeFigureOut">
              <a:rPr lang="es-CO" smtClean="0"/>
              <a:t>8/12/2021</a:t>
            </a:fld>
            <a:endParaRPr lang="es-CO"/>
          </a:p>
        </p:txBody>
      </p:sp>
      <p:sp>
        <p:nvSpPr>
          <p:cNvPr id="5" name="Marcador de pie de página 4">
            <a:extLst>
              <a:ext uri="{FF2B5EF4-FFF2-40B4-BE49-F238E27FC236}">
                <a16:creationId xmlns:a16="http://schemas.microsoft.com/office/drawing/2014/main" id="{CEE0A83A-8936-4234-B788-91558235EC4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C830B93-B7BC-4472-AE57-0A74AF4E8EFA}"/>
              </a:ext>
            </a:extLst>
          </p:cNvPr>
          <p:cNvSpPr>
            <a:spLocks noGrp="1"/>
          </p:cNvSpPr>
          <p:nvPr>
            <p:ph type="sldNum" sz="quarter" idx="12"/>
          </p:nvPr>
        </p:nvSpPr>
        <p:spPr/>
        <p:txBody>
          <a:bodyPr/>
          <a:lstStyle/>
          <a:p>
            <a:fld id="{9993124E-37A1-47BD-8C55-9B6633676449}" type="slidenum">
              <a:rPr lang="es-CO" smtClean="0"/>
              <a:t>‹#›</a:t>
            </a:fld>
            <a:endParaRPr lang="es-CO"/>
          </a:p>
        </p:txBody>
      </p:sp>
    </p:spTree>
    <p:extLst>
      <p:ext uri="{BB962C8B-B14F-4D97-AF65-F5344CB8AC3E}">
        <p14:creationId xmlns:p14="http://schemas.microsoft.com/office/powerpoint/2010/main" val="223622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4283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3CCF4ED1-E33E-40DA-B016-F69D6BAE3046}"/>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5" name="4 Marcador de pie de página">
            <a:extLst>
              <a:ext uri="{FF2B5EF4-FFF2-40B4-BE49-F238E27FC236}">
                <a16:creationId xmlns:a16="http://schemas.microsoft.com/office/drawing/2014/main" id="{4F2BD104-8786-4283-B406-2565E661FFCF}"/>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6" name="5 Marcador de número de diapositiva">
            <a:extLst>
              <a:ext uri="{FF2B5EF4-FFF2-40B4-BE49-F238E27FC236}">
                <a16:creationId xmlns:a16="http://schemas.microsoft.com/office/drawing/2014/main" id="{F6DF5F98-58C9-43FC-9AB2-859B01490A66}"/>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E38F0AF-26AA-469C-B621-4BA7796DA7AF}" type="slidenum">
              <a:rPr lang="es-ES" altLang="es-CO"/>
              <a:pPr>
                <a:defRPr/>
              </a:pPr>
              <a:t>‹#›</a:t>
            </a:fld>
            <a:endParaRPr lang="es-ES" altLang="es-CO"/>
          </a:p>
        </p:txBody>
      </p:sp>
    </p:spTree>
    <p:extLst>
      <p:ext uri="{BB962C8B-B14F-4D97-AF65-F5344CB8AC3E}">
        <p14:creationId xmlns:p14="http://schemas.microsoft.com/office/powerpoint/2010/main" val="72209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3 Marcador de fecha">
            <a:extLst>
              <a:ext uri="{FF2B5EF4-FFF2-40B4-BE49-F238E27FC236}">
                <a16:creationId xmlns:a16="http://schemas.microsoft.com/office/drawing/2014/main" id="{2D2B3A81-A488-4AD8-A463-7B5DE9592704}"/>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73B6B249-406B-4A5D-AF8F-8613461759C4}"/>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12AA618E-4C16-4905-ACF7-34FBD4581DDD}"/>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C6F26DC-92D8-40EC-9B2D-A96B64EDB3D1}" type="slidenum">
              <a:rPr lang="es-ES" altLang="es-CO"/>
              <a:pPr>
                <a:defRPr/>
              </a:pPr>
              <a:t>‹#›</a:t>
            </a:fld>
            <a:endParaRPr lang="es-ES" altLang="es-CO"/>
          </a:p>
        </p:txBody>
      </p:sp>
    </p:spTree>
    <p:extLst>
      <p:ext uri="{BB962C8B-B14F-4D97-AF65-F5344CB8AC3E}">
        <p14:creationId xmlns:p14="http://schemas.microsoft.com/office/powerpoint/2010/main" val="339481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3 Marcador de fecha">
            <a:extLst>
              <a:ext uri="{FF2B5EF4-FFF2-40B4-BE49-F238E27FC236}">
                <a16:creationId xmlns:a16="http://schemas.microsoft.com/office/drawing/2014/main" id="{408EA6DA-CCF1-41A1-BA58-147A4D3E4FF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8" name="4 Marcador de pie de página">
            <a:extLst>
              <a:ext uri="{FF2B5EF4-FFF2-40B4-BE49-F238E27FC236}">
                <a16:creationId xmlns:a16="http://schemas.microsoft.com/office/drawing/2014/main" id="{78C10F38-9E1C-481F-9D42-4AA8A00F3648}"/>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9" name="5 Marcador de número de diapositiva">
            <a:extLst>
              <a:ext uri="{FF2B5EF4-FFF2-40B4-BE49-F238E27FC236}">
                <a16:creationId xmlns:a16="http://schemas.microsoft.com/office/drawing/2014/main" id="{A96EBCC8-8D6C-4E21-BAEB-BCFC47F63DD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36D0042D-725E-4BBE-9E3A-E4EC19F487A2}" type="slidenum">
              <a:rPr lang="es-ES" altLang="es-CO"/>
              <a:pPr>
                <a:defRPr/>
              </a:pPr>
              <a:t>‹#›</a:t>
            </a:fld>
            <a:endParaRPr lang="es-ES" altLang="es-CO"/>
          </a:p>
        </p:txBody>
      </p:sp>
    </p:spTree>
    <p:extLst>
      <p:ext uri="{BB962C8B-B14F-4D97-AF65-F5344CB8AC3E}">
        <p14:creationId xmlns:p14="http://schemas.microsoft.com/office/powerpoint/2010/main" val="40446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CO"/>
          </a:p>
        </p:txBody>
      </p:sp>
      <p:sp>
        <p:nvSpPr>
          <p:cNvPr id="3" name="3 Marcador de fecha">
            <a:extLst>
              <a:ext uri="{FF2B5EF4-FFF2-40B4-BE49-F238E27FC236}">
                <a16:creationId xmlns:a16="http://schemas.microsoft.com/office/drawing/2014/main" id="{5EA4C0FF-6DA8-4A62-B2B0-5B9BF90EEEE5}"/>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4" name="4 Marcador de pie de página">
            <a:extLst>
              <a:ext uri="{FF2B5EF4-FFF2-40B4-BE49-F238E27FC236}">
                <a16:creationId xmlns:a16="http://schemas.microsoft.com/office/drawing/2014/main" id="{07E83DF3-E62E-4992-9DBD-2E6D33BC681B}"/>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5" name="5 Marcador de número de diapositiva">
            <a:extLst>
              <a:ext uri="{FF2B5EF4-FFF2-40B4-BE49-F238E27FC236}">
                <a16:creationId xmlns:a16="http://schemas.microsoft.com/office/drawing/2014/main" id="{32D2A90F-9CDE-480A-B188-15E28BFFC548}"/>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85B1A08-337C-43EA-961B-EBD5BA022F57}" type="slidenum">
              <a:rPr lang="es-ES" altLang="es-CO"/>
              <a:pPr>
                <a:defRPr/>
              </a:pPr>
              <a:t>‹#›</a:t>
            </a:fld>
            <a:endParaRPr lang="es-ES" altLang="es-CO"/>
          </a:p>
        </p:txBody>
      </p:sp>
    </p:spTree>
    <p:extLst>
      <p:ext uri="{BB962C8B-B14F-4D97-AF65-F5344CB8AC3E}">
        <p14:creationId xmlns:p14="http://schemas.microsoft.com/office/powerpoint/2010/main" val="102109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D7F5D169-E613-4203-846C-86F5A80F6052}"/>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3" name="4 Marcador de pie de página">
            <a:extLst>
              <a:ext uri="{FF2B5EF4-FFF2-40B4-BE49-F238E27FC236}">
                <a16:creationId xmlns:a16="http://schemas.microsoft.com/office/drawing/2014/main" id="{83C9A108-183F-4EC1-9C0A-E2EE2F7C160A}"/>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AFD25D3A-BE1B-445F-8AAA-183CEE9F2D6E}"/>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F4946F8F-12B0-4F93-965F-EF8E25D7309B}" type="slidenum">
              <a:rPr lang="es-ES" altLang="es-CO"/>
              <a:pPr>
                <a:defRPr/>
              </a:pPr>
              <a:t>‹#›</a:t>
            </a:fld>
            <a:endParaRPr lang="es-ES" altLang="es-CO"/>
          </a:p>
        </p:txBody>
      </p:sp>
    </p:spTree>
    <p:extLst>
      <p:ext uri="{BB962C8B-B14F-4D97-AF65-F5344CB8AC3E}">
        <p14:creationId xmlns:p14="http://schemas.microsoft.com/office/powerpoint/2010/main" val="37363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3D86242F-F73D-49B5-82E1-4FA0D993FB70}"/>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FAE32298-7AE6-4259-8825-2AB2B129CE40}"/>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DE3FBECF-6EE1-4F6A-A476-89C853E73F4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99D41848-725C-4FEC-92A2-8E2FD78D6E2F}" type="slidenum">
              <a:rPr lang="es-ES" altLang="es-CO"/>
              <a:pPr>
                <a:defRPr/>
              </a:pPr>
              <a:t>‹#›</a:t>
            </a:fld>
            <a:endParaRPr lang="es-ES" altLang="es-CO"/>
          </a:p>
        </p:txBody>
      </p:sp>
    </p:spTree>
    <p:extLst>
      <p:ext uri="{BB962C8B-B14F-4D97-AF65-F5344CB8AC3E}">
        <p14:creationId xmlns:p14="http://schemas.microsoft.com/office/powerpoint/2010/main" val="329185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40A08671-9D3A-4E66-B656-10707CCD2E61}"/>
              </a:ext>
            </a:extLst>
          </p:cNvPr>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00D48B20-7AFA-4216-B03D-6F781427CBE7}"/>
              </a:ext>
            </a:extLst>
          </p:cNvPr>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CE57875E-9213-42FD-9514-0C62B0C9E763}"/>
              </a:ext>
            </a:extLst>
          </p:cNvPr>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C9C106B0-B8A8-4762-B258-57365325A743}" type="slidenum">
              <a:rPr lang="es-ES" altLang="es-CO"/>
              <a:pPr>
                <a:defRPr/>
              </a:pPr>
              <a:t>‹#›</a:t>
            </a:fld>
            <a:endParaRPr lang="es-ES" altLang="es-CO"/>
          </a:p>
        </p:txBody>
      </p:sp>
    </p:spTree>
    <p:extLst>
      <p:ext uri="{BB962C8B-B14F-4D97-AF65-F5344CB8AC3E}">
        <p14:creationId xmlns:p14="http://schemas.microsoft.com/office/powerpoint/2010/main" val="415536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7127F69-6756-B449-B684-4D3BC1E0B8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6113" y="5828307"/>
            <a:ext cx="994105" cy="698774"/>
          </a:xfrm>
          <a:prstGeom prst="rect">
            <a:avLst/>
          </a:prstGeom>
        </p:spPr>
      </p:pic>
    </p:spTree>
    <p:extLst>
      <p:ext uri="{BB962C8B-B14F-4D97-AF65-F5344CB8AC3E}">
        <p14:creationId xmlns:p14="http://schemas.microsoft.com/office/powerpoint/2010/main" val="289219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013450-F2AC-2C43-B38D-FEE444058B4A}"/>
              </a:ext>
            </a:extLst>
          </p:cNvPr>
          <p:cNvPicPr>
            <a:picLocks noChangeAspect="1"/>
          </p:cNvPicPr>
          <p:nvPr/>
        </p:nvPicPr>
        <p:blipFill rotWithShape="1">
          <a:blip r:embed="rId2">
            <a:extLst>
              <a:ext uri="{28A0092B-C50C-407E-A947-70E740481C1C}">
                <a14:useLocalDpi xmlns:a14="http://schemas.microsoft.com/office/drawing/2010/main" val="0"/>
              </a:ext>
            </a:extLst>
          </a:blip>
          <a:srcRect l="1213"/>
          <a:stretch/>
        </p:blipFill>
        <p:spPr>
          <a:xfrm>
            <a:off x="3662951" y="0"/>
            <a:ext cx="5315665" cy="6858000"/>
          </a:xfrm>
          <a:prstGeom prst="rect">
            <a:avLst/>
          </a:prstGeom>
        </p:spPr>
      </p:pic>
      <p:sp>
        <p:nvSpPr>
          <p:cNvPr id="3" name="CuadroTexto 2">
            <a:extLst>
              <a:ext uri="{FF2B5EF4-FFF2-40B4-BE49-F238E27FC236}">
                <a16:creationId xmlns:a16="http://schemas.microsoft.com/office/drawing/2014/main" id="{D91DF9A9-781E-754B-953C-53BF20E01C19}"/>
              </a:ext>
            </a:extLst>
          </p:cNvPr>
          <p:cNvSpPr txBox="1"/>
          <p:nvPr/>
        </p:nvSpPr>
        <p:spPr>
          <a:xfrm>
            <a:off x="8971720" y="5995655"/>
            <a:ext cx="3220280" cy="461665"/>
          </a:xfrm>
          <a:prstGeom prst="rect">
            <a:avLst/>
          </a:prstGeom>
          <a:noFill/>
        </p:spPr>
        <p:txBody>
          <a:bodyPr wrap="square">
            <a:spAutoFit/>
          </a:bodyPr>
          <a:lstStyle/>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bernalaug@gmail.com</a:t>
            </a:r>
          </a:p>
          <a:p>
            <a:pPr algn="ctr" eaLnBrk="0" fontAlgn="base" hangingPunct="0">
              <a:spcBef>
                <a:spcPct val="0"/>
              </a:spcBef>
              <a:spcAft>
                <a:spcPct val="0"/>
              </a:spcAft>
              <a:buNone/>
            </a:pPr>
            <a:r>
              <a:rPr lang="es-CO" altLang="es-CO"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cesar.bernal@unisabana.edu.co</a:t>
            </a:r>
          </a:p>
        </p:txBody>
      </p:sp>
    </p:spTree>
    <p:extLst>
      <p:ext uri="{BB962C8B-B14F-4D97-AF65-F5344CB8AC3E}">
        <p14:creationId xmlns:p14="http://schemas.microsoft.com/office/powerpoint/2010/main" val="394340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98150B-49DF-45A4-90FE-F9CBC0360DD7}"/>
              </a:ext>
            </a:extLst>
          </p:cNvPr>
          <p:cNvSpPr txBox="1">
            <a:spLocks noChangeArrowheads="1"/>
          </p:cNvSpPr>
          <p:nvPr/>
        </p:nvSpPr>
        <p:spPr>
          <a:xfrm>
            <a:off x="1758132" y="610594"/>
            <a:ext cx="8229600"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6.7 Teoría de las necesidades de McClelland</a:t>
            </a:r>
          </a:p>
        </p:txBody>
      </p:sp>
      <p:pic>
        <p:nvPicPr>
          <p:cNvPr id="6" name="Picture 4" descr="D:\ORLANDO EDITOR\PEARSON PROYECTOS EDITORIALES 2012\PROCESO ADMINISTRATIVO 2012\Imágenes proceso\Imagenes proceso admon\imagen 6.5">
            <a:extLst>
              <a:ext uri="{FF2B5EF4-FFF2-40B4-BE49-F238E27FC236}">
                <a16:creationId xmlns:a16="http://schemas.microsoft.com/office/drawing/2014/main" id="{0377CC83-AAF4-47E3-A01C-28DF09888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91" t="17810" r="23141" b="20146"/>
          <a:stretch/>
        </p:blipFill>
        <p:spPr bwMode="auto">
          <a:xfrm>
            <a:off x="3773606" y="1467134"/>
            <a:ext cx="4954138" cy="453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53892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Llamada rectangular redondeada">
            <a:extLst>
              <a:ext uri="{FF2B5EF4-FFF2-40B4-BE49-F238E27FC236}">
                <a16:creationId xmlns:a16="http://schemas.microsoft.com/office/drawing/2014/main" id="{B0E797E5-F44D-4211-879D-00BF216FF5C2}"/>
              </a:ext>
            </a:extLst>
          </p:cNvPr>
          <p:cNvSpPr/>
          <p:nvPr/>
        </p:nvSpPr>
        <p:spPr>
          <a:xfrm>
            <a:off x="4049861" y="1488942"/>
            <a:ext cx="5197824" cy="661080"/>
          </a:xfrm>
          <a:prstGeom prst="wedgeRoundRectCallout">
            <a:avLst/>
          </a:prstGeom>
          <a:solidFill>
            <a:schemeClr val="bg2">
              <a:lumMod val="50000"/>
            </a:schemeClr>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CO" sz="2000" b="1" dirty="0">
                <a:solidFill>
                  <a:schemeClr val="bg1"/>
                </a:solidFill>
                <a:latin typeface="+mj-lt"/>
                <a:cs typeface="Arial" pitchFamily="34" charset="0"/>
              </a:rPr>
              <a:t>Rasgos de los puestos de trabajo que generan motivación</a:t>
            </a:r>
          </a:p>
        </p:txBody>
      </p:sp>
      <p:sp>
        <p:nvSpPr>
          <p:cNvPr id="5" name="4 Multidocumento">
            <a:extLst>
              <a:ext uri="{FF2B5EF4-FFF2-40B4-BE49-F238E27FC236}">
                <a16:creationId xmlns:a16="http://schemas.microsoft.com/office/drawing/2014/main" id="{43972BE2-B3D0-47CD-89DF-1B1DD0B87B99}"/>
              </a:ext>
            </a:extLst>
          </p:cNvPr>
          <p:cNvSpPr/>
          <p:nvPr/>
        </p:nvSpPr>
        <p:spPr>
          <a:xfrm>
            <a:off x="7435440" y="4548189"/>
            <a:ext cx="2428875" cy="1357312"/>
          </a:xfrm>
          <a:prstGeom prst="flowChartMultidocument">
            <a:avLst/>
          </a:prstGeom>
          <a:solidFill>
            <a:schemeClr val="accent3"/>
          </a:solidFill>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es-ES" b="1" dirty="0">
                <a:solidFill>
                  <a:schemeClr val="bg1"/>
                </a:solidFill>
                <a:cs typeface="Arial" pitchFamily="34" charset="0"/>
              </a:rPr>
              <a:t>Ampliación del puesto </a:t>
            </a:r>
          </a:p>
        </p:txBody>
      </p:sp>
      <p:sp>
        <p:nvSpPr>
          <p:cNvPr id="7" name="6 Cheurón">
            <a:extLst>
              <a:ext uri="{FF2B5EF4-FFF2-40B4-BE49-F238E27FC236}">
                <a16:creationId xmlns:a16="http://schemas.microsoft.com/office/drawing/2014/main" id="{3982F6DE-CCB2-43C4-BB07-954B7B1B5F74}"/>
              </a:ext>
            </a:extLst>
          </p:cNvPr>
          <p:cNvSpPr/>
          <p:nvPr/>
        </p:nvSpPr>
        <p:spPr>
          <a:xfrm>
            <a:off x="8334305" y="2959906"/>
            <a:ext cx="2643187" cy="1214440"/>
          </a:xfrm>
          <a:prstGeom prst="chevron">
            <a:avLst>
              <a:gd name="adj" fmla="val 43619"/>
            </a:avLst>
          </a:prstGeom>
          <a:solidFill>
            <a:schemeClr val="accent2">
              <a:lumMod val="60000"/>
              <a:lumOff val="4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eaLnBrk="1" hangingPunct="1">
              <a:defRPr/>
            </a:pPr>
            <a:endParaRPr lang="en-US" sz="1100" b="1" dirty="0">
              <a:solidFill>
                <a:schemeClr val="bg1"/>
              </a:solidFill>
            </a:endParaRPr>
          </a:p>
        </p:txBody>
      </p:sp>
      <p:sp>
        <p:nvSpPr>
          <p:cNvPr id="8" name="7 Placa">
            <a:extLst>
              <a:ext uri="{FF2B5EF4-FFF2-40B4-BE49-F238E27FC236}">
                <a16:creationId xmlns:a16="http://schemas.microsoft.com/office/drawing/2014/main" id="{941C2BE0-327C-4E39-8DA7-6D00F04CF9BE}"/>
              </a:ext>
            </a:extLst>
          </p:cNvPr>
          <p:cNvSpPr/>
          <p:nvPr/>
        </p:nvSpPr>
        <p:spPr>
          <a:xfrm>
            <a:off x="3687521" y="4773045"/>
            <a:ext cx="2571750" cy="1143000"/>
          </a:xfrm>
          <a:prstGeom prst="plaque">
            <a:avLst/>
          </a:prstGeom>
          <a:solidFill>
            <a:schemeClr val="accent1">
              <a:lumMod val="60000"/>
              <a:lumOff val="4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s-ES" b="1" dirty="0">
                <a:solidFill>
                  <a:schemeClr val="bg1"/>
                </a:solidFill>
                <a:cs typeface="Arial" pitchFamily="34" charset="0"/>
              </a:rPr>
              <a:t>Enriquecimiento del trabajo</a:t>
            </a:r>
          </a:p>
        </p:txBody>
      </p:sp>
      <p:sp>
        <p:nvSpPr>
          <p:cNvPr id="11" name="10 Pentágono regular">
            <a:extLst>
              <a:ext uri="{FF2B5EF4-FFF2-40B4-BE49-F238E27FC236}">
                <a16:creationId xmlns:a16="http://schemas.microsoft.com/office/drawing/2014/main" id="{AA3E2257-9AFA-470C-878E-DD96775C5644}"/>
              </a:ext>
            </a:extLst>
          </p:cNvPr>
          <p:cNvSpPr/>
          <p:nvPr/>
        </p:nvSpPr>
        <p:spPr>
          <a:xfrm>
            <a:off x="1635072" y="3156674"/>
            <a:ext cx="3429000" cy="1285875"/>
          </a:xfrm>
          <a:prstGeom prst="pentagon">
            <a:avLst/>
          </a:prstGeom>
          <a:solidFill>
            <a:schemeClr val="accent6"/>
          </a:solidFill>
          <a:ln>
            <a:solidFill>
              <a:schemeClr val="bg1"/>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s-ES" b="1" dirty="0">
                <a:solidFill>
                  <a:schemeClr val="bg1"/>
                </a:solidFill>
                <a:cs typeface="Arial" pitchFamily="34" charset="0"/>
              </a:rPr>
              <a:t>Simplificación del trabajo</a:t>
            </a:r>
          </a:p>
        </p:txBody>
      </p:sp>
      <p:cxnSp>
        <p:nvCxnSpPr>
          <p:cNvPr id="20" name="19 Conector recto de flecha">
            <a:extLst>
              <a:ext uri="{FF2B5EF4-FFF2-40B4-BE49-F238E27FC236}">
                <a16:creationId xmlns:a16="http://schemas.microsoft.com/office/drawing/2014/main" id="{35542ECF-F560-480B-A479-CECCC01B6A1F}"/>
              </a:ext>
            </a:extLst>
          </p:cNvPr>
          <p:cNvCxnSpPr>
            <a:cxnSpLocks/>
          </p:cNvCxnSpPr>
          <p:nvPr/>
        </p:nvCxnSpPr>
        <p:spPr>
          <a:xfrm flipH="1">
            <a:off x="3964676" y="2084955"/>
            <a:ext cx="1548139" cy="1271076"/>
          </a:xfrm>
          <a:prstGeom prst="straightConnector1">
            <a:avLst/>
          </a:prstGeom>
          <a:ln w="22225">
            <a:solidFill>
              <a:schemeClr val="bg2">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25" name="24 Conector recto de flecha">
            <a:extLst>
              <a:ext uri="{FF2B5EF4-FFF2-40B4-BE49-F238E27FC236}">
                <a16:creationId xmlns:a16="http://schemas.microsoft.com/office/drawing/2014/main" id="{95107CF0-E171-41FF-9A90-96A9511D0693}"/>
              </a:ext>
            </a:extLst>
          </p:cNvPr>
          <p:cNvCxnSpPr>
            <a:cxnSpLocks/>
            <a:endCxn id="8" idx="0"/>
          </p:cNvCxnSpPr>
          <p:nvPr/>
        </p:nvCxnSpPr>
        <p:spPr>
          <a:xfrm flipH="1">
            <a:off x="4973396" y="2106612"/>
            <a:ext cx="1161330" cy="2666433"/>
          </a:xfrm>
          <a:prstGeom prst="straightConnector1">
            <a:avLst/>
          </a:prstGeom>
          <a:ln w="22225">
            <a:solidFill>
              <a:schemeClr val="bg2">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29" name="28 Conector recto de flecha">
            <a:extLst>
              <a:ext uri="{FF2B5EF4-FFF2-40B4-BE49-F238E27FC236}">
                <a16:creationId xmlns:a16="http://schemas.microsoft.com/office/drawing/2014/main" id="{3275FFFD-0E4A-4932-A599-7C9AEABDC0B3}"/>
              </a:ext>
            </a:extLst>
          </p:cNvPr>
          <p:cNvCxnSpPr>
            <a:cxnSpLocks/>
          </p:cNvCxnSpPr>
          <p:nvPr/>
        </p:nvCxnSpPr>
        <p:spPr>
          <a:xfrm>
            <a:off x="6648773" y="2133241"/>
            <a:ext cx="2024905" cy="2445580"/>
          </a:xfrm>
          <a:prstGeom prst="straightConnector1">
            <a:avLst/>
          </a:prstGeom>
          <a:ln w="22225">
            <a:solidFill>
              <a:schemeClr val="bg2">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2" name="31 Conector recto de flecha">
            <a:extLst>
              <a:ext uri="{FF2B5EF4-FFF2-40B4-BE49-F238E27FC236}">
                <a16:creationId xmlns:a16="http://schemas.microsoft.com/office/drawing/2014/main" id="{E365CCF2-F9D6-4EA9-AB01-92FE83003F1C}"/>
              </a:ext>
            </a:extLst>
          </p:cNvPr>
          <p:cNvCxnSpPr>
            <a:cxnSpLocks/>
            <a:endCxn id="7" idx="0"/>
          </p:cNvCxnSpPr>
          <p:nvPr/>
        </p:nvCxnSpPr>
        <p:spPr>
          <a:xfrm>
            <a:off x="7082725" y="2133241"/>
            <a:ext cx="2308310" cy="826665"/>
          </a:xfrm>
          <a:prstGeom prst="straightConnector1">
            <a:avLst/>
          </a:prstGeom>
          <a:ln w="22225">
            <a:solidFill>
              <a:schemeClr val="bg2">
                <a:lumMod val="50000"/>
              </a:schemeClr>
            </a:solidFill>
            <a:tailEnd type="arrow"/>
          </a:ln>
        </p:spPr>
        <p:style>
          <a:lnRef idx="1">
            <a:schemeClr val="dk1"/>
          </a:lnRef>
          <a:fillRef idx="0">
            <a:schemeClr val="dk1"/>
          </a:fillRef>
          <a:effectRef idx="0">
            <a:schemeClr val="dk1"/>
          </a:effectRef>
          <a:fontRef idx="minor">
            <a:schemeClr val="tx1"/>
          </a:fontRef>
        </p:style>
      </p:cxnSp>
      <p:sp>
        <p:nvSpPr>
          <p:cNvPr id="44045" name="12 CuadroTexto">
            <a:extLst>
              <a:ext uri="{FF2B5EF4-FFF2-40B4-BE49-F238E27FC236}">
                <a16:creationId xmlns:a16="http://schemas.microsoft.com/office/drawing/2014/main" id="{B8E2F24F-E7A7-4514-B1FA-94E1E2A7A31F}"/>
              </a:ext>
            </a:extLst>
          </p:cNvPr>
          <p:cNvSpPr txBox="1">
            <a:spLocks noChangeArrowheads="1"/>
          </p:cNvSpPr>
          <p:nvPr/>
        </p:nvSpPr>
        <p:spPr bwMode="auto">
          <a:xfrm>
            <a:off x="8883650" y="3237983"/>
            <a:ext cx="1784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CO" altLang="es-CO" sz="1800" b="1" dirty="0">
                <a:solidFill>
                  <a:schemeClr val="bg1"/>
                </a:solidFill>
                <a:latin typeface="+mn-lt"/>
              </a:rPr>
              <a:t>Rotación de puestos </a:t>
            </a:r>
          </a:p>
        </p:txBody>
      </p:sp>
      <p:sp>
        <p:nvSpPr>
          <p:cNvPr id="37" name="Rectangle 2">
            <a:extLst>
              <a:ext uri="{FF2B5EF4-FFF2-40B4-BE49-F238E27FC236}">
                <a16:creationId xmlns:a16="http://schemas.microsoft.com/office/drawing/2014/main" id="{CC7E6613-445B-422C-86A1-7B95B33E69A8}"/>
              </a:ext>
            </a:extLst>
          </p:cNvPr>
          <p:cNvSpPr txBox="1">
            <a:spLocks noChangeArrowheads="1"/>
          </p:cNvSpPr>
          <p:nvPr/>
        </p:nvSpPr>
        <p:spPr>
          <a:xfrm>
            <a:off x="2438400" y="539460"/>
            <a:ext cx="8229600"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6.8 Teoría de diseño de puestos</a:t>
            </a:r>
          </a:p>
        </p:txBody>
      </p:sp>
    </p:spTree>
    <p:extLst>
      <p:ext uri="{BB962C8B-B14F-4D97-AF65-F5344CB8AC3E}">
        <p14:creationId xmlns:p14="http://schemas.microsoft.com/office/powerpoint/2010/main" val="3958705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F921D5F-31A9-4393-A8BE-4880B3449695}"/>
              </a:ext>
            </a:extLst>
          </p:cNvPr>
          <p:cNvSpPr txBox="1">
            <a:spLocks noChangeArrowheads="1"/>
          </p:cNvSpPr>
          <p:nvPr/>
        </p:nvSpPr>
        <p:spPr>
          <a:xfrm>
            <a:off x="2217739" y="818102"/>
            <a:ext cx="8229600"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6.9 Teorías de motivación modernas</a:t>
            </a:r>
          </a:p>
        </p:txBody>
      </p:sp>
      <p:pic>
        <p:nvPicPr>
          <p:cNvPr id="8" name="Imagen 7">
            <a:extLst>
              <a:ext uri="{FF2B5EF4-FFF2-40B4-BE49-F238E27FC236}">
                <a16:creationId xmlns:a16="http://schemas.microsoft.com/office/drawing/2014/main" id="{00ECE1F6-5E44-B442-8A1D-D56A1BB37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014" y="2108579"/>
            <a:ext cx="9983972" cy="2305145"/>
          </a:xfrm>
          <a:prstGeom prst="rect">
            <a:avLst/>
          </a:prstGeom>
        </p:spPr>
      </p:pic>
    </p:spTree>
    <p:extLst>
      <p:ext uri="{BB962C8B-B14F-4D97-AF65-F5344CB8AC3E}">
        <p14:creationId xmlns:p14="http://schemas.microsoft.com/office/powerpoint/2010/main" val="78071811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6D06630-8053-0D45-A8AC-7F09CF2E9CF8}"/>
              </a:ext>
            </a:extLst>
          </p:cNvPr>
          <p:cNvSpPr txBox="1">
            <a:spLocks noChangeArrowheads="1"/>
          </p:cNvSpPr>
          <p:nvPr/>
        </p:nvSpPr>
        <p:spPr bwMode="auto">
          <a:xfrm>
            <a:off x="525439" y="539278"/>
            <a:ext cx="10611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6.10 Motivación humana en el entorno económico actual</a:t>
            </a:r>
            <a:endParaRPr lang="es-CO" altLang="es-CO" sz="2400" dirty="0">
              <a:solidFill>
                <a:srgbClr val="0070C0"/>
              </a:solidFill>
              <a:latin typeface="+mj-lt"/>
              <a:cs typeface="Arial" panose="020B0604020202020204" pitchFamily="34" charset="0"/>
            </a:endParaRPr>
          </a:p>
        </p:txBody>
      </p:sp>
      <p:sp>
        <p:nvSpPr>
          <p:cNvPr id="3" name="CuadroTexto 2">
            <a:extLst>
              <a:ext uri="{FF2B5EF4-FFF2-40B4-BE49-F238E27FC236}">
                <a16:creationId xmlns:a16="http://schemas.microsoft.com/office/drawing/2014/main" id="{B71C2F1E-20BD-B344-9F6E-7EBDB70317BC}"/>
              </a:ext>
            </a:extLst>
          </p:cNvPr>
          <p:cNvSpPr txBox="1">
            <a:spLocks noChangeArrowheads="1"/>
          </p:cNvSpPr>
          <p:nvPr/>
        </p:nvSpPr>
        <p:spPr bwMode="auto">
          <a:xfrm>
            <a:off x="664191" y="1236773"/>
            <a:ext cx="10863617" cy="3139321"/>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gn="just">
              <a:buClr>
                <a:schemeClr val="accent5"/>
              </a:buClr>
              <a:buSzPct val="115000"/>
              <a:buFont typeface="Wingdings" pitchFamily="2" charset="2"/>
              <a:buChar char="§"/>
              <a:defRPr/>
            </a:pPr>
            <a:r>
              <a:rPr lang="es-CO" altLang="es-CO" sz="1600" dirty="0"/>
              <a:t>En la sociedad actual, aunque el logro de los resultados económicos de las empresas son muy importantes, las compañías deben permitir que las personas que allí laboran puedan sentirse parte de estas, participar en la toma de decisiones y sentir que así como se comprometen con sus objetivos, también las empresas se deben comprometer con el crecimiento y desarrollo personal de cada trabajador.</a:t>
            </a:r>
          </a:p>
          <a:p>
            <a:pPr marL="285750" indent="-285750" algn="just">
              <a:buClr>
                <a:schemeClr val="accent5"/>
              </a:buClr>
              <a:buSzPct val="115000"/>
              <a:buFont typeface="Wingdings" pitchFamily="2" charset="2"/>
              <a:buChar char="§"/>
              <a:defRPr/>
            </a:pPr>
            <a:endParaRPr lang="es-CO" altLang="es-CO" sz="1600" dirty="0"/>
          </a:p>
          <a:p>
            <a:pPr marL="285750" indent="-285750" algn="just">
              <a:buClr>
                <a:schemeClr val="accent5"/>
              </a:buClr>
              <a:buSzPct val="115000"/>
              <a:buFont typeface="Wingdings" pitchFamily="2" charset="2"/>
              <a:buChar char="§"/>
              <a:defRPr/>
            </a:pPr>
            <a:r>
              <a:rPr lang="es-CO" altLang="es-CO" sz="1600" dirty="0"/>
              <a:t>Los diferentes grupos de interés velan porque las empresas contribuyan al logro de los objetivos del desarrollo sostenible (ODS), y su compromiso y motivación con estas, depende en gran parte de la coherencia de las empresas con esos objetivos.</a:t>
            </a:r>
            <a:endParaRPr lang="es-CO" altLang="es-CO" sz="1400" b="1" dirty="0"/>
          </a:p>
          <a:p>
            <a:pPr algn="just">
              <a:defRPr/>
            </a:pPr>
            <a:endParaRPr lang="es-CO" altLang="es-CO" sz="1400" b="1" dirty="0"/>
          </a:p>
          <a:p>
            <a:pPr algn="just">
              <a:defRPr/>
            </a:pPr>
            <a:endParaRPr lang="es-CO" altLang="es-CO" sz="1400" b="1" dirty="0"/>
          </a:p>
          <a:p>
            <a:pPr algn="just">
              <a:defRPr/>
            </a:pPr>
            <a:endParaRPr lang="es-CO" altLang="es-CO" sz="1400" b="1" dirty="0"/>
          </a:p>
          <a:p>
            <a:pPr algn="just">
              <a:defRPr/>
            </a:pPr>
            <a:endParaRPr lang="es-CO" altLang="es-CO" sz="1400" b="1" dirty="0"/>
          </a:p>
          <a:p>
            <a:pPr algn="just">
              <a:defRPr/>
            </a:pPr>
            <a:endParaRPr lang="es-CO" altLang="es-CO" sz="1400" b="1" dirty="0"/>
          </a:p>
        </p:txBody>
      </p:sp>
      <p:pic>
        <p:nvPicPr>
          <p:cNvPr id="4" name="Imagen 3">
            <a:extLst>
              <a:ext uri="{FF2B5EF4-FFF2-40B4-BE49-F238E27FC236}">
                <a16:creationId xmlns:a16="http://schemas.microsoft.com/office/drawing/2014/main" id="{5C699D46-CD43-A44E-AFD0-2F5379F09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1" y="3397956"/>
            <a:ext cx="4431541" cy="2954360"/>
          </a:xfrm>
          <a:prstGeom prst="rect">
            <a:avLst/>
          </a:prstGeom>
        </p:spPr>
      </p:pic>
    </p:spTree>
    <p:extLst>
      <p:ext uri="{BB962C8B-B14F-4D97-AF65-F5344CB8AC3E}">
        <p14:creationId xmlns:p14="http://schemas.microsoft.com/office/powerpoint/2010/main" val="330589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a:extLst>
              <a:ext uri="{FF2B5EF4-FFF2-40B4-BE49-F238E27FC236}">
                <a16:creationId xmlns:a16="http://schemas.microsoft.com/office/drawing/2014/main" id="{0D434DA4-6059-FF42-9B6F-570D1F3FC200}"/>
              </a:ext>
            </a:extLst>
          </p:cNvPr>
          <p:cNvSpPr txBox="1">
            <a:spLocks noChangeArrowheads="1"/>
          </p:cNvSpPr>
          <p:nvPr/>
        </p:nvSpPr>
        <p:spPr bwMode="auto">
          <a:xfrm>
            <a:off x="2350795" y="424127"/>
            <a:ext cx="7993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CO" altLang="es-CO" sz="2400" b="1" dirty="0">
                <a:solidFill>
                  <a:srgbClr val="0070C0"/>
                </a:solidFill>
                <a:latin typeface="+mj-lt"/>
                <a:cs typeface="Arial" panose="020B0604020202020204" pitchFamily="34" charset="0"/>
              </a:rPr>
              <a:t>6.11 Motivación humana en situaciones de crisis</a:t>
            </a:r>
            <a:endParaRPr lang="es-CO" altLang="es-CO" sz="2400" dirty="0">
              <a:solidFill>
                <a:srgbClr val="0070C0"/>
              </a:solidFill>
              <a:latin typeface="+mj-lt"/>
              <a:cs typeface="Arial" panose="020B0604020202020204" pitchFamily="34" charset="0"/>
            </a:endParaRPr>
          </a:p>
        </p:txBody>
      </p:sp>
      <p:sp>
        <p:nvSpPr>
          <p:cNvPr id="6" name="CuadroTexto 2">
            <a:extLst>
              <a:ext uri="{FF2B5EF4-FFF2-40B4-BE49-F238E27FC236}">
                <a16:creationId xmlns:a16="http://schemas.microsoft.com/office/drawing/2014/main" id="{E5B14C9C-26AE-5D46-9699-FA76217F433D}"/>
              </a:ext>
            </a:extLst>
          </p:cNvPr>
          <p:cNvSpPr txBox="1">
            <a:spLocks noChangeArrowheads="1"/>
          </p:cNvSpPr>
          <p:nvPr/>
        </p:nvSpPr>
        <p:spPr bwMode="auto">
          <a:xfrm>
            <a:off x="666750" y="943346"/>
            <a:ext cx="7561263" cy="2677656"/>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endParaRPr lang="es-CO" dirty="0"/>
          </a:p>
          <a:p>
            <a:pPr algn="just">
              <a:defRPr/>
            </a:pPr>
            <a:r>
              <a:rPr lang="es-CO" dirty="0"/>
              <a:t>En situaciones de incertidumbre es necesario estimular rasgos como:</a:t>
            </a:r>
          </a:p>
          <a:p>
            <a:pPr marL="285750" indent="-285750" algn="just">
              <a:buClr>
                <a:schemeClr val="accent5"/>
              </a:buClr>
              <a:buFont typeface="Wingdings" pitchFamily="2" charset="2"/>
              <a:buChar char="§"/>
              <a:defRPr/>
            </a:pPr>
            <a:r>
              <a:rPr lang="es-CO" dirty="0"/>
              <a:t>La autoconfianza</a:t>
            </a:r>
          </a:p>
          <a:p>
            <a:pPr marL="285750" indent="-285750" algn="just">
              <a:buClr>
                <a:schemeClr val="accent5"/>
              </a:buClr>
              <a:buFont typeface="Wingdings" pitchFamily="2" charset="2"/>
              <a:buChar char="§"/>
              <a:defRPr/>
            </a:pPr>
            <a:r>
              <a:rPr lang="es-CO" dirty="0"/>
              <a:t>El optimismo</a:t>
            </a:r>
          </a:p>
          <a:p>
            <a:pPr marL="285750" indent="-285750" algn="just">
              <a:buClr>
                <a:schemeClr val="accent5"/>
              </a:buClr>
              <a:buFont typeface="Wingdings" pitchFamily="2" charset="2"/>
              <a:buChar char="§"/>
              <a:defRPr/>
            </a:pPr>
            <a:r>
              <a:rPr lang="es-CO" dirty="0"/>
              <a:t>El desarrollo del potencial humano</a:t>
            </a:r>
          </a:p>
          <a:p>
            <a:pPr marL="285750" indent="-285750" algn="just">
              <a:buClr>
                <a:schemeClr val="accent5"/>
              </a:buClr>
              <a:buFont typeface="Wingdings" pitchFamily="2" charset="2"/>
              <a:buChar char="§"/>
              <a:defRPr/>
            </a:pPr>
            <a:r>
              <a:rPr lang="es-CO" dirty="0"/>
              <a:t>La innovación y la tolerancia al fracaso</a:t>
            </a:r>
          </a:p>
          <a:p>
            <a:pPr marL="285750" indent="-285750" algn="just">
              <a:buClr>
                <a:schemeClr val="accent5"/>
              </a:buClr>
              <a:buFont typeface="Wingdings" pitchFamily="2" charset="2"/>
              <a:buChar char="§"/>
              <a:defRPr/>
            </a:pPr>
            <a:r>
              <a:rPr lang="es-CO" dirty="0"/>
              <a:t>El trabajo en equipo</a:t>
            </a:r>
          </a:p>
          <a:p>
            <a:pPr algn="just">
              <a:defRPr/>
            </a:pPr>
            <a:endParaRPr lang="es-CO" altLang="es-CO" sz="1400" dirty="0"/>
          </a:p>
          <a:p>
            <a:pPr algn="just">
              <a:defRPr/>
            </a:pPr>
            <a:endParaRPr lang="es-CO" altLang="es-CO" sz="1400" dirty="0"/>
          </a:p>
          <a:p>
            <a:pPr algn="just">
              <a:defRPr/>
            </a:pPr>
            <a:endParaRPr lang="es-CO" altLang="es-CO" sz="1400" dirty="0"/>
          </a:p>
        </p:txBody>
      </p:sp>
      <p:pic>
        <p:nvPicPr>
          <p:cNvPr id="7" name="Imagen 6">
            <a:extLst>
              <a:ext uri="{FF2B5EF4-FFF2-40B4-BE49-F238E27FC236}">
                <a16:creationId xmlns:a16="http://schemas.microsoft.com/office/drawing/2014/main" id="{8D01FB0E-C4EA-6948-84CC-BF3762914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086" y="1670202"/>
            <a:ext cx="6054164" cy="3800900"/>
          </a:xfrm>
          <a:prstGeom prst="rect">
            <a:avLst/>
          </a:prstGeom>
        </p:spPr>
      </p:pic>
    </p:spTree>
    <p:extLst>
      <p:ext uri="{BB962C8B-B14F-4D97-AF65-F5344CB8AC3E}">
        <p14:creationId xmlns:p14="http://schemas.microsoft.com/office/powerpoint/2010/main" val="102417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A59C74D3-5155-0443-9BCA-CEE35C2785C2}"/>
              </a:ext>
            </a:extLst>
          </p:cNvPr>
          <p:cNvSpPr txBox="1"/>
          <p:nvPr/>
        </p:nvSpPr>
        <p:spPr>
          <a:xfrm>
            <a:off x="351201" y="3013501"/>
            <a:ext cx="3744092" cy="1200329"/>
          </a:xfrm>
          <a:prstGeom prst="rect">
            <a:avLst/>
          </a:prstGeom>
          <a:noFill/>
        </p:spPr>
        <p:txBody>
          <a:bodyPr wrap="square">
            <a:spAutoFit/>
          </a:bodyPr>
          <a:lstStyle/>
          <a:p>
            <a:pPr algn="ctr" eaLnBrk="0" fontAlgn="base" hangingPunct="0">
              <a:spcBef>
                <a:spcPct val="0"/>
              </a:spcBef>
              <a:spcAft>
                <a:spcPct val="0"/>
              </a:spcAft>
              <a:buNone/>
            </a:pPr>
            <a:r>
              <a:rPr lang="es-CO" altLang="es-CO" sz="2400" b="1" dirty="0">
                <a:latin typeface="Open Sans" panose="020B0606030504020204" pitchFamily="34" charset="0"/>
                <a:ea typeface="Open Sans" panose="020B0606030504020204" pitchFamily="34" charset="0"/>
                <a:cs typeface="Open Sans" panose="020B0606030504020204" pitchFamily="34" charset="0"/>
              </a:rPr>
              <a:t>Capítulo 6</a:t>
            </a:r>
          </a:p>
          <a:p>
            <a:pPr algn="ctr" eaLnBrk="0" fontAlgn="base" hangingPunct="0">
              <a:spcBef>
                <a:spcPct val="0"/>
              </a:spcBef>
              <a:spcAft>
                <a:spcPct val="0"/>
              </a:spcAft>
              <a:buNone/>
            </a:pPr>
            <a:r>
              <a:rPr lang="es-CO" altLang="es-CO"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Motivación en las organizaciones</a:t>
            </a:r>
          </a:p>
        </p:txBody>
      </p:sp>
      <p:pic>
        <p:nvPicPr>
          <p:cNvPr id="4" name="Imagen 3">
            <a:extLst>
              <a:ext uri="{FF2B5EF4-FFF2-40B4-BE49-F238E27FC236}">
                <a16:creationId xmlns:a16="http://schemas.microsoft.com/office/drawing/2014/main" id="{7A8C9ADA-E14A-4D4B-8EC9-6B3FDB668BE9}"/>
              </a:ext>
            </a:extLst>
          </p:cNvPr>
          <p:cNvPicPr>
            <a:picLocks noChangeAspect="1"/>
          </p:cNvPicPr>
          <p:nvPr/>
        </p:nvPicPr>
        <p:blipFill rotWithShape="1">
          <a:blip r:embed="rId2">
            <a:extLst>
              <a:ext uri="{28A0092B-C50C-407E-A947-70E740481C1C}">
                <a14:useLocalDpi xmlns:a14="http://schemas.microsoft.com/office/drawing/2010/main" val="0"/>
              </a:ext>
            </a:extLst>
          </a:blip>
          <a:srcRect r="21292"/>
          <a:stretch/>
        </p:blipFill>
        <p:spPr>
          <a:xfrm>
            <a:off x="4095293" y="0"/>
            <a:ext cx="8096707" cy="6858000"/>
          </a:xfrm>
          <a:prstGeom prst="rect">
            <a:avLst/>
          </a:prstGeom>
        </p:spPr>
      </p:pic>
    </p:spTree>
    <p:extLst>
      <p:ext uri="{BB962C8B-B14F-4D97-AF65-F5344CB8AC3E}">
        <p14:creationId xmlns:p14="http://schemas.microsoft.com/office/powerpoint/2010/main" val="305255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CAA9D50-F980-4040-979D-803A7820E16F}"/>
              </a:ext>
            </a:extLst>
          </p:cNvPr>
          <p:cNvSpPr txBox="1">
            <a:spLocks noChangeArrowheads="1"/>
          </p:cNvSpPr>
          <p:nvPr/>
        </p:nvSpPr>
        <p:spPr>
          <a:xfrm>
            <a:off x="1024379" y="2910837"/>
            <a:ext cx="3149035" cy="129870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”La educación no cambia el mundo; cambia a las personas que van a cambiar el mundo”.</a:t>
            </a:r>
          </a:p>
          <a:p>
            <a:pPr eaLnBrk="1" hangingPunct="1">
              <a:defRPr/>
            </a:pPr>
            <a:r>
              <a:rPr lang="es-CO" altLang="es-CO" sz="2400" b="1" dirty="0">
                <a:solidFill>
                  <a:schemeClr val="accent6"/>
                </a:solidFill>
              </a:rPr>
              <a:t>Paulo Freire</a:t>
            </a:r>
            <a:endParaRPr lang="es-ES" altLang="es-CO" sz="2400" b="1" dirty="0">
              <a:solidFill>
                <a:schemeClr val="accent6"/>
              </a:solidFill>
            </a:endParaRPr>
          </a:p>
        </p:txBody>
      </p:sp>
      <p:sp>
        <p:nvSpPr>
          <p:cNvPr id="3" name="Rectangle 2">
            <a:extLst>
              <a:ext uri="{FF2B5EF4-FFF2-40B4-BE49-F238E27FC236}">
                <a16:creationId xmlns:a16="http://schemas.microsoft.com/office/drawing/2014/main" id="{E1AD56CF-6D4B-1441-8149-5F77E72EFE6C}"/>
              </a:ext>
            </a:extLst>
          </p:cNvPr>
          <p:cNvSpPr txBox="1">
            <a:spLocks noChangeArrowheads="1"/>
          </p:cNvSpPr>
          <p:nvPr/>
        </p:nvSpPr>
        <p:spPr>
          <a:xfrm>
            <a:off x="6365630" y="2910838"/>
            <a:ext cx="4478215" cy="298587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s-CO" altLang="es-CO" sz="2400" b="1" dirty="0">
                <a:solidFill>
                  <a:srgbClr val="0070C0"/>
                </a:solidFill>
              </a:rPr>
              <a:t>”Una buena manera de hacer un gran trabajo es amar lo que haces. Si no lo has encontrado sigue buscando. No te conformes”.</a:t>
            </a:r>
          </a:p>
          <a:p>
            <a:pPr eaLnBrk="1" hangingPunct="1">
              <a:defRPr/>
            </a:pPr>
            <a:r>
              <a:rPr lang="es-CO" altLang="es-CO" sz="2400" b="1" dirty="0">
                <a:solidFill>
                  <a:schemeClr val="accent6"/>
                </a:solidFill>
              </a:rPr>
              <a:t>Steve Jobs</a:t>
            </a:r>
          </a:p>
          <a:p>
            <a:pPr eaLnBrk="1" hangingPunct="1">
              <a:defRPr/>
            </a:pPr>
            <a:endParaRPr lang="es-CO" altLang="es-CO" sz="2400" b="1" dirty="0">
              <a:solidFill>
                <a:schemeClr val="accent6"/>
              </a:solidFill>
            </a:endParaRPr>
          </a:p>
        </p:txBody>
      </p:sp>
      <p:pic>
        <p:nvPicPr>
          <p:cNvPr id="5" name="Imagen 4">
            <a:extLst>
              <a:ext uri="{FF2B5EF4-FFF2-40B4-BE49-F238E27FC236}">
                <a16:creationId xmlns:a16="http://schemas.microsoft.com/office/drawing/2014/main" id="{1A5D7967-57D5-B442-BED7-6A8F842A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895" y="229620"/>
            <a:ext cx="3618322" cy="2713741"/>
          </a:xfrm>
          <a:prstGeom prst="rect">
            <a:avLst/>
          </a:prstGeom>
        </p:spPr>
      </p:pic>
    </p:spTree>
    <p:extLst>
      <p:ext uri="{BB962C8B-B14F-4D97-AF65-F5344CB8AC3E}">
        <p14:creationId xmlns:p14="http://schemas.microsoft.com/office/powerpoint/2010/main" val="1194045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idx="4294967295"/>
          </p:nvPr>
        </p:nvSpPr>
        <p:spPr>
          <a:xfrm>
            <a:off x="1981200" y="306998"/>
            <a:ext cx="8229600" cy="411275"/>
          </a:xfrm>
          <a:prstGeom prst="rect">
            <a:avLst/>
          </a:prstGeom>
        </p:spPr>
        <p:txBody>
          <a:bodyPr/>
          <a:lstStyle/>
          <a:p>
            <a:pPr eaLnBrk="1" hangingPunct="1">
              <a:defRPr/>
            </a:pPr>
            <a:r>
              <a:rPr lang="es-CO" altLang="es-CO" sz="2400" b="1" dirty="0">
                <a:solidFill>
                  <a:srgbClr val="0070C0"/>
                </a:solidFill>
              </a:rPr>
              <a:t>6.1 Competencias del capítulo</a:t>
            </a:r>
            <a:endParaRPr lang="es-ES" altLang="es-CO" sz="2400" b="1" dirty="0">
              <a:solidFill>
                <a:schemeClr val="accent1"/>
              </a:solidFill>
            </a:endParaRPr>
          </a:p>
        </p:txBody>
      </p:sp>
      <p:sp>
        <p:nvSpPr>
          <p:cNvPr id="17411" name="Rectangle 3">
            <a:extLst>
              <a:ext uri="{FF2B5EF4-FFF2-40B4-BE49-F238E27FC236}">
                <a16:creationId xmlns:a16="http://schemas.microsoft.com/office/drawing/2014/main" id="{ED2BB84C-D003-45A7-A895-267217B23150}"/>
              </a:ext>
            </a:extLst>
          </p:cNvPr>
          <p:cNvSpPr>
            <a:spLocks noGrp="1"/>
          </p:cNvSpPr>
          <p:nvPr>
            <p:ph idx="4294967295"/>
          </p:nvPr>
        </p:nvSpPr>
        <p:spPr>
          <a:xfrm>
            <a:off x="745919" y="907199"/>
            <a:ext cx="10854659" cy="4879099"/>
          </a:xfrm>
          <a:prstGeom prst="rect">
            <a:avLst/>
          </a:prstGeom>
        </p:spPr>
        <p:txBody>
          <a:bodyPr/>
          <a:lstStyle/>
          <a:p>
            <a:pPr algn="just" eaLnBrk="1" hangingPunct="1">
              <a:buClr>
                <a:schemeClr val="accent5"/>
              </a:buClr>
              <a:buFont typeface="Wingdings" pitchFamily="2" charset="2"/>
              <a:buChar char="§"/>
            </a:pPr>
            <a:r>
              <a:rPr lang="es-CO" altLang="es-CO" sz="1800" dirty="0"/>
              <a:t>Comprende la importancia de la motivación de las personas en el contexto organizacional.</a:t>
            </a:r>
          </a:p>
          <a:p>
            <a:pPr algn="just" eaLnBrk="1" hangingPunct="1">
              <a:buClr>
                <a:schemeClr val="accent5"/>
              </a:buClr>
              <a:buFont typeface="Wingdings" pitchFamily="2" charset="2"/>
              <a:buChar char="§"/>
            </a:pPr>
            <a:r>
              <a:rPr lang="es-CO" altLang="es-CO" sz="1800" dirty="0"/>
              <a:t>Entiende la relación entre las características personales y la motivación laboral.</a:t>
            </a:r>
          </a:p>
          <a:p>
            <a:pPr algn="just" eaLnBrk="1" hangingPunct="1">
              <a:buClr>
                <a:schemeClr val="accent5"/>
              </a:buClr>
              <a:buFont typeface="Wingdings" pitchFamily="2" charset="2"/>
              <a:buChar char="§"/>
            </a:pPr>
            <a:r>
              <a:rPr lang="es-CO" altLang="es-CO" sz="1800" dirty="0"/>
              <a:t>Asimila el concepto de motivación laboral.</a:t>
            </a:r>
          </a:p>
          <a:p>
            <a:pPr algn="just" eaLnBrk="1" hangingPunct="1">
              <a:buClr>
                <a:schemeClr val="accent5"/>
              </a:buClr>
              <a:buFont typeface="Wingdings" pitchFamily="2" charset="2"/>
              <a:buChar char="§"/>
            </a:pPr>
            <a:r>
              <a:rPr lang="es-CO" altLang="es-CO" sz="1800" dirty="0"/>
              <a:t>Entiende las principales teorías sobre la motivación laboral:</a:t>
            </a:r>
          </a:p>
          <a:p>
            <a:pPr indent="-158750" algn="just" eaLnBrk="1" hangingPunct="1">
              <a:buClr>
                <a:schemeClr val="accent6"/>
              </a:buClr>
              <a:buSzPct val="115000"/>
            </a:pPr>
            <a:r>
              <a:rPr lang="es-CO" altLang="es-CO" sz="1800" dirty="0"/>
              <a:t>Teorías de contenido.</a:t>
            </a:r>
          </a:p>
          <a:p>
            <a:pPr indent="-158750" algn="just" eaLnBrk="1" hangingPunct="1">
              <a:buClr>
                <a:schemeClr val="accent6"/>
              </a:buClr>
              <a:buSzPct val="115000"/>
            </a:pPr>
            <a:r>
              <a:rPr lang="es-CO" altLang="es-CO" sz="1800" dirty="0"/>
              <a:t>Teorías de procesos.</a:t>
            </a:r>
          </a:p>
          <a:p>
            <a:pPr indent="-158750" algn="just" eaLnBrk="1" hangingPunct="1">
              <a:buClr>
                <a:schemeClr val="accent6"/>
              </a:buClr>
              <a:buSzPct val="115000"/>
            </a:pPr>
            <a:r>
              <a:rPr lang="es-CO" altLang="es-CO" sz="1800" dirty="0"/>
              <a:t>Teoría del refuerzo.</a:t>
            </a:r>
          </a:p>
          <a:p>
            <a:pPr indent="-158750" algn="just" eaLnBrk="1" hangingPunct="1">
              <a:buClr>
                <a:schemeClr val="accent6"/>
              </a:buClr>
              <a:buSzPct val="115000"/>
            </a:pPr>
            <a:r>
              <a:rPr lang="es-CO" altLang="es-CO" sz="1800" dirty="0"/>
              <a:t>Teoría del diseño de puestos.</a:t>
            </a:r>
          </a:p>
          <a:p>
            <a:pPr indent="-158750" algn="just" eaLnBrk="1" hangingPunct="1">
              <a:buClr>
                <a:schemeClr val="accent6"/>
              </a:buClr>
              <a:buSzPct val="115000"/>
            </a:pPr>
            <a:r>
              <a:rPr lang="es-CO" altLang="es-CO" sz="1800" dirty="0"/>
              <a:t>Teorías modernas.</a:t>
            </a:r>
          </a:p>
          <a:p>
            <a:pPr algn="just" eaLnBrk="1" hangingPunct="1">
              <a:buClr>
                <a:schemeClr val="accent5"/>
              </a:buClr>
              <a:buFont typeface="Wingdings" pitchFamily="2" charset="2"/>
              <a:buChar char="§"/>
            </a:pPr>
            <a:r>
              <a:rPr lang="es-CO" altLang="es-CO" sz="1800" dirty="0"/>
              <a:t>Comprende temas de interés actuales sobre la motivación laboral.</a:t>
            </a:r>
          </a:p>
          <a:p>
            <a:pPr algn="just" eaLnBrk="1" hangingPunct="1">
              <a:buClr>
                <a:schemeClr val="accent5"/>
              </a:buClr>
              <a:buFont typeface="Wingdings" pitchFamily="2" charset="2"/>
              <a:buChar char="§"/>
            </a:pPr>
            <a:r>
              <a:rPr lang="es-CO" altLang="es-CO" sz="1800" dirty="0"/>
              <a:t>Entiende el rol de la motivación en el actual entorno económico.</a:t>
            </a:r>
          </a:p>
          <a:p>
            <a:pPr algn="just" eaLnBrk="1" hangingPunct="1">
              <a:buClr>
                <a:schemeClr val="accent5"/>
              </a:buClr>
              <a:buFont typeface="Wingdings" pitchFamily="2" charset="2"/>
              <a:buChar char="§"/>
            </a:pPr>
            <a:r>
              <a:rPr lang="es-CO" altLang="es-CO" sz="1800" dirty="0"/>
              <a:t>Asimila la importancia de la motivación en épocas de crisis.</a:t>
            </a:r>
          </a:p>
          <a:p>
            <a:pPr algn="just" eaLnBrk="1" hangingPunct="1">
              <a:buClr>
                <a:schemeClr val="accent5"/>
              </a:buClr>
              <a:buFont typeface="Wingdings" pitchFamily="2" charset="2"/>
              <a:buChar char="§"/>
            </a:pPr>
            <a:r>
              <a:rPr lang="es-CO" altLang="es-CO" sz="1800" dirty="0"/>
              <a:t>Comprende las tendencias de la motivación laboral.</a:t>
            </a:r>
            <a:endParaRPr lang="es-CO" altLang="es-CO" sz="1800" b="1" dirty="0"/>
          </a:p>
        </p:txBody>
      </p:sp>
    </p:spTree>
    <p:extLst>
      <p:ext uri="{BB962C8B-B14F-4D97-AF65-F5344CB8AC3E}">
        <p14:creationId xmlns:p14="http://schemas.microsoft.com/office/powerpoint/2010/main" val="237748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B168AF-A1B6-43D9-9A7E-79DAA69F7DBB}"/>
              </a:ext>
            </a:extLst>
          </p:cNvPr>
          <p:cNvSpPr>
            <a:spLocks noGrp="1" noChangeArrowheads="1"/>
          </p:cNvSpPr>
          <p:nvPr>
            <p:ph type="title"/>
          </p:nvPr>
        </p:nvSpPr>
        <p:spPr>
          <a:xfrm>
            <a:off x="793662" y="386930"/>
            <a:ext cx="10066122" cy="494340"/>
          </a:xfrm>
        </p:spPr>
        <p:txBody>
          <a:bodyPr anchor="b">
            <a:normAutofit fontScale="90000"/>
          </a:bodyPr>
          <a:lstStyle/>
          <a:p>
            <a:pPr algn="ctr" eaLnBrk="1" hangingPunct="1">
              <a:defRPr/>
            </a:pPr>
            <a:r>
              <a:rPr lang="es-ES" altLang="es-CO" sz="2800" b="1" dirty="0">
                <a:solidFill>
                  <a:srgbClr val="0070C0"/>
                </a:solidFill>
              </a:rPr>
              <a:t>6.2 Las personas y la motivación</a:t>
            </a:r>
          </a:p>
        </p:txBody>
      </p:sp>
      <p:sp>
        <p:nvSpPr>
          <p:cNvPr id="17411" name="Rectangle 3">
            <a:extLst>
              <a:ext uri="{FF2B5EF4-FFF2-40B4-BE49-F238E27FC236}">
                <a16:creationId xmlns:a16="http://schemas.microsoft.com/office/drawing/2014/main" id="{ED2BB84C-D003-45A7-A895-267217B23150}"/>
              </a:ext>
            </a:extLst>
          </p:cNvPr>
          <p:cNvSpPr>
            <a:spLocks noGrp="1"/>
          </p:cNvSpPr>
          <p:nvPr>
            <p:ph idx="1"/>
          </p:nvPr>
        </p:nvSpPr>
        <p:spPr>
          <a:xfrm>
            <a:off x="674392" y="993913"/>
            <a:ext cx="10854999" cy="2166730"/>
          </a:xfrm>
        </p:spPr>
        <p:txBody>
          <a:bodyPr anchor="ctr">
            <a:normAutofit/>
          </a:bodyPr>
          <a:lstStyle/>
          <a:p>
            <a:pPr algn="just"/>
            <a:r>
              <a:rPr lang="es-CO" altLang="es-CO" sz="1800" dirty="0"/>
              <a:t>La motivación implica un cambio en la manera de pensar y de comportarse de las personas resultado del significado que estas tienen sobre lo que es la vida y el trabajo. </a:t>
            </a:r>
          </a:p>
          <a:p>
            <a:pPr algn="just"/>
            <a:r>
              <a:rPr lang="es-CO" altLang="es-CO" sz="1800" dirty="0"/>
              <a:t>Las personas somos diferentes en características de personalidad, en actitudes (posiciones ante la vida), en la forma de percibir el mundo, la vida y el trabajo, en la forma de aprender, etc., que afecta de distintas maneras los estados motivacionales.</a:t>
            </a:r>
          </a:p>
          <a:p>
            <a:endParaRPr lang="es-CO" altLang="es-CO" sz="1700" b="1" dirty="0"/>
          </a:p>
        </p:txBody>
      </p:sp>
      <p:pic>
        <p:nvPicPr>
          <p:cNvPr id="4" name="Imagen 3">
            <a:extLst>
              <a:ext uri="{FF2B5EF4-FFF2-40B4-BE49-F238E27FC236}">
                <a16:creationId xmlns:a16="http://schemas.microsoft.com/office/drawing/2014/main" id="{8F3242F7-0F9A-2349-A532-9B5622CB9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542" y="2716502"/>
            <a:ext cx="5960337" cy="3754568"/>
          </a:xfrm>
          <a:prstGeom prst="rect">
            <a:avLst/>
          </a:prstGeom>
        </p:spPr>
      </p:pic>
    </p:spTree>
    <p:extLst>
      <p:ext uri="{BB962C8B-B14F-4D97-AF65-F5344CB8AC3E}">
        <p14:creationId xmlns:p14="http://schemas.microsoft.com/office/powerpoint/2010/main" val="959488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2473C96-2C43-4CC7-B9EB-7647E4BA5E49}"/>
              </a:ext>
            </a:extLst>
          </p:cNvPr>
          <p:cNvSpPr txBox="1">
            <a:spLocks noChangeArrowheads="1"/>
          </p:cNvSpPr>
          <p:nvPr/>
        </p:nvSpPr>
        <p:spPr>
          <a:xfrm>
            <a:off x="1981200" y="404811"/>
            <a:ext cx="8229600"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6.3 Teorías de la motivación en las organizaciones</a:t>
            </a:r>
          </a:p>
        </p:txBody>
      </p:sp>
      <p:pic>
        <p:nvPicPr>
          <p:cNvPr id="9" name="Imagen 8">
            <a:extLst>
              <a:ext uri="{FF2B5EF4-FFF2-40B4-BE49-F238E27FC236}">
                <a16:creationId xmlns:a16="http://schemas.microsoft.com/office/drawing/2014/main" id="{D3F385D4-0963-BE44-B20C-305CA7430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327" y="1157286"/>
            <a:ext cx="9004300" cy="4923130"/>
          </a:xfrm>
          <a:prstGeom prst="rect">
            <a:avLst/>
          </a:prstGeom>
        </p:spPr>
      </p:pic>
    </p:spTree>
    <p:extLst>
      <p:ext uri="{BB962C8B-B14F-4D97-AF65-F5344CB8AC3E}">
        <p14:creationId xmlns:p14="http://schemas.microsoft.com/office/powerpoint/2010/main" val="380777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CFC384D-08F5-4041-9263-7FAD6E9EA40E}"/>
              </a:ext>
            </a:extLst>
          </p:cNvPr>
          <p:cNvSpPr txBox="1">
            <a:spLocks noChangeArrowheads="1"/>
          </p:cNvSpPr>
          <p:nvPr/>
        </p:nvSpPr>
        <p:spPr>
          <a:xfrm>
            <a:off x="1981200" y="323100"/>
            <a:ext cx="8229600"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6.4 Teoría de la jerarquía de necesidades  de Maslow</a:t>
            </a:r>
          </a:p>
        </p:txBody>
      </p:sp>
      <p:pic>
        <p:nvPicPr>
          <p:cNvPr id="3" name="Imagen 2">
            <a:extLst>
              <a:ext uri="{FF2B5EF4-FFF2-40B4-BE49-F238E27FC236}">
                <a16:creationId xmlns:a16="http://schemas.microsoft.com/office/drawing/2014/main" id="{4FB44D2A-5FA7-F24C-A3D3-4AFAD3041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071" y="1075575"/>
            <a:ext cx="9268692" cy="5086686"/>
          </a:xfrm>
          <a:prstGeom prst="rect">
            <a:avLst/>
          </a:prstGeom>
        </p:spPr>
      </p:pic>
    </p:spTree>
    <p:extLst>
      <p:ext uri="{BB962C8B-B14F-4D97-AF65-F5344CB8AC3E}">
        <p14:creationId xmlns:p14="http://schemas.microsoft.com/office/powerpoint/2010/main" val="179534551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2D784A3-D3CD-4787-9F07-6CCDB79F898D}"/>
              </a:ext>
            </a:extLst>
          </p:cNvPr>
          <p:cNvSpPr txBox="1">
            <a:spLocks noChangeArrowheads="1"/>
          </p:cNvSpPr>
          <p:nvPr/>
        </p:nvSpPr>
        <p:spPr>
          <a:xfrm>
            <a:off x="1981200" y="164074"/>
            <a:ext cx="8229600" cy="752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6.5 Teoría ERC de Alderfer</a:t>
            </a:r>
          </a:p>
        </p:txBody>
      </p:sp>
      <p:pic>
        <p:nvPicPr>
          <p:cNvPr id="3" name="Imagen 2">
            <a:extLst>
              <a:ext uri="{FF2B5EF4-FFF2-40B4-BE49-F238E27FC236}">
                <a16:creationId xmlns:a16="http://schemas.microsoft.com/office/drawing/2014/main" id="{28911274-E9F1-BD4B-92E6-C2F4A166C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834" y="916549"/>
            <a:ext cx="6403066" cy="5358355"/>
          </a:xfrm>
          <a:prstGeom prst="rect">
            <a:avLst/>
          </a:prstGeom>
        </p:spPr>
      </p:pic>
    </p:spTree>
    <p:extLst>
      <p:ext uri="{BB962C8B-B14F-4D97-AF65-F5344CB8AC3E}">
        <p14:creationId xmlns:p14="http://schemas.microsoft.com/office/powerpoint/2010/main" val="324669198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D98150B-49DF-45A4-90FE-F9CBC0360DD7}"/>
              </a:ext>
            </a:extLst>
          </p:cNvPr>
          <p:cNvSpPr txBox="1">
            <a:spLocks noChangeArrowheads="1"/>
          </p:cNvSpPr>
          <p:nvPr/>
        </p:nvSpPr>
        <p:spPr>
          <a:xfrm>
            <a:off x="1751308" y="924493"/>
            <a:ext cx="8229600" cy="752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altLang="es-CO" sz="2400" b="1" dirty="0">
                <a:solidFill>
                  <a:srgbClr val="0070C0"/>
                </a:solidFill>
              </a:rPr>
              <a:t>6.6 Teoría de los dos factores de Herzberg</a:t>
            </a:r>
          </a:p>
        </p:txBody>
      </p:sp>
      <p:pic>
        <p:nvPicPr>
          <p:cNvPr id="3" name="Imagen 2">
            <a:extLst>
              <a:ext uri="{FF2B5EF4-FFF2-40B4-BE49-F238E27FC236}">
                <a16:creationId xmlns:a16="http://schemas.microsoft.com/office/drawing/2014/main" id="{00919513-A2E5-3948-A5C4-5BEB29D81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92" y="1544982"/>
            <a:ext cx="11656562" cy="3172792"/>
          </a:xfrm>
          <a:prstGeom prst="rect">
            <a:avLst/>
          </a:prstGeom>
        </p:spPr>
      </p:pic>
    </p:spTree>
    <p:extLst>
      <p:ext uri="{BB962C8B-B14F-4D97-AF65-F5344CB8AC3E}">
        <p14:creationId xmlns:p14="http://schemas.microsoft.com/office/powerpoint/2010/main" val="2939705213"/>
      </p:ext>
    </p:extLst>
  </p:cSld>
  <p:clrMapOvr>
    <a:masterClrMapping/>
  </p:clrMapOvr>
  <p:transition spd="slow"/>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{1215A270-2469-2249-82B4-3B2EA1168731}tf10001072</Template>
  <TotalTime>1646</TotalTime>
  <Words>490</Words>
  <Application>Microsoft Office PowerPoint</Application>
  <PresentationFormat>Widescreen</PresentationFormat>
  <Paragraphs>54</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Open Sans</vt:lpstr>
      <vt:lpstr>Wingdings</vt:lpstr>
      <vt:lpstr>1_Tema de Office</vt:lpstr>
      <vt:lpstr>PowerPoint Presentation</vt:lpstr>
      <vt:lpstr>PowerPoint Presentation</vt:lpstr>
      <vt:lpstr>PowerPoint Presentation</vt:lpstr>
      <vt:lpstr>6.1 Competencias del capítulo</vt:lpstr>
      <vt:lpstr>6.2 Las personas y la motivación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Cesar Augusto Bernal Torres</dc:creator>
  <cp:lastModifiedBy>Cruz, Karol</cp:lastModifiedBy>
  <cp:revision>118</cp:revision>
  <dcterms:created xsi:type="dcterms:W3CDTF">2020-12-21T16:29:38Z</dcterms:created>
  <dcterms:modified xsi:type="dcterms:W3CDTF">2021-12-08T18:39:15Z</dcterms:modified>
</cp:coreProperties>
</file>