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586" r:id="rId2"/>
    <p:sldId id="651" r:id="rId3"/>
    <p:sldId id="665" r:id="rId4"/>
    <p:sldId id="652" r:id="rId5"/>
    <p:sldId id="534" r:id="rId6"/>
    <p:sldId id="387" r:id="rId7"/>
    <p:sldId id="675" r:id="rId8"/>
    <p:sldId id="676" r:id="rId9"/>
    <p:sldId id="536" r:id="rId10"/>
    <p:sldId id="537" r:id="rId11"/>
    <p:sldId id="538" r:id="rId12"/>
    <p:sldId id="344" r:id="rId13"/>
    <p:sldId id="540" r:id="rId14"/>
    <p:sldId id="343" r:id="rId15"/>
    <p:sldId id="677" r:id="rId1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3" autoAdjust="0"/>
    <p:restoredTop sz="94731"/>
  </p:normalViewPr>
  <p:slideViewPr>
    <p:cSldViewPr snapToGrid="0">
      <p:cViewPr varScale="1">
        <p:scale>
          <a:sx n="78" d="100"/>
          <a:sy n="78" d="100"/>
        </p:scale>
        <p:origin x="108" y="51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F1567-E888-4B3A-A78D-AD9E0A441C4C}" type="datetimeFigureOut">
              <a:rPr lang="es-CO" smtClean="0"/>
              <a:t>8/12/2021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8B0F3-69C5-40FA-AA1A-7BDF62A96935}" type="slidenum">
              <a:rPr lang="es-CO" smtClean="0"/>
              <a:t>‹#›</a:t>
            </a:fld>
            <a:endParaRPr lang="es-CO"/>
          </a:p>
        </p:txBody>
      </p:sp>
    </p:spTree>
    <p:extLst>
      <p:ext uri="{BB962C8B-B14F-4D97-AF65-F5344CB8AC3E}">
        <p14:creationId xmlns:p14="http://schemas.microsoft.com/office/powerpoint/2010/main" val="149970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a:defRPr/>
            </a:pPr>
            <a:fld id="{C5F0CED9-0AC8-4449-89B3-A310EF17378B}" type="slidenum">
              <a:rPr lang="es-ES" altLang="es-CO" smtClean="0"/>
              <a:pPr>
                <a:defRPr/>
              </a:pPr>
              <a:t>5</a:t>
            </a:fld>
            <a:endParaRPr lang="es-ES" altLang="es-CO"/>
          </a:p>
        </p:txBody>
      </p:sp>
    </p:spTree>
    <p:extLst>
      <p:ext uri="{BB962C8B-B14F-4D97-AF65-F5344CB8AC3E}">
        <p14:creationId xmlns:p14="http://schemas.microsoft.com/office/powerpoint/2010/main" val="3040199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a:extLst>
              <a:ext uri="{FF2B5EF4-FFF2-40B4-BE49-F238E27FC236}">
                <a16:creationId xmlns:a16="http://schemas.microsoft.com/office/drawing/2014/main" id="{B9CD7721-E0EF-4321-9C21-714930F555EC}"/>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A4E15E28-12D9-4179-AD67-9BD9A88F75E6}"/>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F4F97B0D-153D-4490-BA59-F38B826A1C1A}"/>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15FA558-D514-4141-96B7-2F4FB5783E81}" type="slidenum">
              <a:rPr lang="es-ES" altLang="es-CO"/>
              <a:pPr>
                <a:defRPr/>
              </a:pPr>
              <a:t>‹#›</a:t>
            </a:fld>
            <a:endParaRPr lang="es-ES" altLang="es-CO"/>
          </a:p>
        </p:txBody>
      </p:sp>
    </p:spTree>
    <p:extLst>
      <p:ext uri="{BB962C8B-B14F-4D97-AF65-F5344CB8AC3E}">
        <p14:creationId xmlns:p14="http://schemas.microsoft.com/office/powerpoint/2010/main" val="40488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a:extLst>
              <a:ext uri="{FF2B5EF4-FFF2-40B4-BE49-F238E27FC236}">
                <a16:creationId xmlns:a16="http://schemas.microsoft.com/office/drawing/2014/main" id="{26CE1051-DD9B-4947-9792-050C2755B044}"/>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05534A38-E221-4DF5-9440-9AD2C544E99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C5CA6B89-7F60-4325-808F-93205D04EF61}"/>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D7890923-A08F-4775-A367-6FD48482878E}" type="slidenum">
              <a:rPr lang="es-ES" altLang="es-CO"/>
              <a:pPr>
                <a:defRPr/>
              </a:pPr>
              <a:t>‹#›</a:t>
            </a:fld>
            <a:endParaRPr lang="es-ES" altLang="es-CO"/>
          </a:p>
        </p:txBody>
      </p:sp>
    </p:spTree>
    <p:extLst>
      <p:ext uri="{BB962C8B-B14F-4D97-AF65-F5344CB8AC3E}">
        <p14:creationId xmlns:p14="http://schemas.microsoft.com/office/powerpoint/2010/main" val="307431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a:extLst>
              <a:ext uri="{FF2B5EF4-FFF2-40B4-BE49-F238E27FC236}">
                <a16:creationId xmlns:a16="http://schemas.microsoft.com/office/drawing/2014/main" id="{253D3B09-2FC3-4F0E-9CCD-3167D716E788}"/>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B84A3B86-F2EB-4079-9759-8D5C1C547DB3}"/>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704DA75D-7358-474D-B705-A76F1D188AB5}"/>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1E7D6CB7-211B-4AC8-BE9D-A386F9BE7A84}" type="slidenum">
              <a:rPr lang="es-ES" altLang="es-CO"/>
              <a:pPr>
                <a:defRPr/>
              </a:pPr>
              <a:t>‹#›</a:t>
            </a:fld>
            <a:endParaRPr lang="es-ES" altLang="es-CO"/>
          </a:p>
        </p:txBody>
      </p:sp>
    </p:spTree>
    <p:extLst>
      <p:ext uri="{BB962C8B-B14F-4D97-AF65-F5344CB8AC3E}">
        <p14:creationId xmlns:p14="http://schemas.microsoft.com/office/powerpoint/2010/main" val="174986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428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3CCF4ED1-E33E-40DA-B016-F69D6BAE3046}"/>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4F2BD104-8786-4283-B406-2565E661FFCF}"/>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F6DF5F98-58C9-43FC-9AB2-859B01490A66}"/>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CE38F0AF-26AA-469C-B621-4BA7796DA7AF}" type="slidenum">
              <a:rPr lang="es-ES" altLang="es-CO"/>
              <a:pPr>
                <a:defRPr/>
              </a:pPr>
              <a:t>‹#›</a:t>
            </a:fld>
            <a:endParaRPr lang="es-ES" altLang="es-CO"/>
          </a:p>
        </p:txBody>
      </p:sp>
    </p:spTree>
    <p:extLst>
      <p:ext uri="{BB962C8B-B14F-4D97-AF65-F5344CB8AC3E}">
        <p14:creationId xmlns:p14="http://schemas.microsoft.com/office/powerpoint/2010/main" val="72209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3 Marcador de fecha">
            <a:extLst>
              <a:ext uri="{FF2B5EF4-FFF2-40B4-BE49-F238E27FC236}">
                <a16:creationId xmlns:a16="http://schemas.microsoft.com/office/drawing/2014/main" id="{2D2B3A81-A488-4AD8-A463-7B5DE9592704}"/>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73B6B249-406B-4A5D-AF8F-8613461759C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12AA618E-4C16-4905-ACF7-34FBD4581DDD}"/>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C6F26DC-92D8-40EC-9B2D-A96B64EDB3D1}" type="slidenum">
              <a:rPr lang="es-ES" altLang="es-CO"/>
              <a:pPr>
                <a:defRPr/>
              </a:pPr>
              <a:t>‹#›</a:t>
            </a:fld>
            <a:endParaRPr lang="es-ES" altLang="es-CO"/>
          </a:p>
        </p:txBody>
      </p:sp>
    </p:spTree>
    <p:extLst>
      <p:ext uri="{BB962C8B-B14F-4D97-AF65-F5344CB8AC3E}">
        <p14:creationId xmlns:p14="http://schemas.microsoft.com/office/powerpoint/2010/main" val="339481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3 Marcador de fecha">
            <a:extLst>
              <a:ext uri="{FF2B5EF4-FFF2-40B4-BE49-F238E27FC236}">
                <a16:creationId xmlns:a16="http://schemas.microsoft.com/office/drawing/2014/main" id="{408EA6DA-CCF1-41A1-BA58-147A4D3E4FF1}"/>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8" name="4 Marcador de pie de página">
            <a:extLst>
              <a:ext uri="{FF2B5EF4-FFF2-40B4-BE49-F238E27FC236}">
                <a16:creationId xmlns:a16="http://schemas.microsoft.com/office/drawing/2014/main" id="{78C10F38-9E1C-481F-9D42-4AA8A00F3648}"/>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9" name="5 Marcador de número de diapositiva">
            <a:extLst>
              <a:ext uri="{FF2B5EF4-FFF2-40B4-BE49-F238E27FC236}">
                <a16:creationId xmlns:a16="http://schemas.microsoft.com/office/drawing/2014/main" id="{A96EBCC8-8D6C-4E21-BAEB-BCFC47F63DDE}"/>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36D0042D-725E-4BBE-9E3A-E4EC19F487A2}" type="slidenum">
              <a:rPr lang="es-ES" altLang="es-CO"/>
              <a:pPr>
                <a:defRPr/>
              </a:pPr>
              <a:t>‹#›</a:t>
            </a:fld>
            <a:endParaRPr lang="es-ES" altLang="es-CO"/>
          </a:p>
        </p:txBody>
      </p:sp>
    </p:spTree>
    <p:extLst>
      <p:ext uri="{BB962C8B-B14F-4D97-AF65-F5344CB8AC3E}">
        <p14:creationId xmlns:p14="http://schemas.microsoft.com/office/powerpoint/2010/main" val="404463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3 Marcador de fecha">
            <a:extLst>
              <a:ext uri="{FF2B5EF4-FFF2-40B4-BE49-F238E27FC236}">
                <a16:creationId xmlns:a16="http://schemas.microsoft.com/office/drawing/2014/main" id="{5EA4C0FF-6DA8-4A62-B2B0-5B9BF90EEEE5}"/>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4" name="4 Marcador de pie de página">
            <a:extLst>
              <a:ext uri="{FF2B5EF4-FFF2-40B4-BE49-F238E27FC236}">
                <a16:creationId xmlns:a16="http://schemas.microsoft.com/office/drawing/2014/main" id="{07E83DF3-E62E-4992-9DBD-2E6D33BC681B}"/>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5" name="5 Marcador de número de diapositiva">
            <a:extLst>
              <a:ext uri="{FF2B5EF4-FFF2-40B4-BE49-F238E27FC236}">
                <a16:creationId xmlns:a16="http://schemas.microsoft.com/office/drawing/2014/main" id="{32D2A90F-9CDE-480A-B188-15E28BFFC548}"/>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85B1A08-337C-43EA-961B-EBD5BA022F57}" type="slidenum">
              <a:rPr lang="es-ES" altLang="es-CO"/>
              <a:pPr>
                <a:defRPr/>
              </a:pPr>
              <a:t>‹#›</a:t>
            </a:fld>
            <a:endParaRPr lang="es-ES" altLang="es-CO"/>
          </a:p>
        </p:txBody>
      </p:sp>
    </p:spTree>
    <p:extLst>
      <p:ext uri="{BB962C8B-B14F-4D97-AF65-F5344CB8AC3E}">
        <p14:creationId xmlns:p14="http://schemas.microsoft.com/office/powerpoint/2010/main" val="102109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D7F5D169-E613-4203-846C-86F5A80F6052}"/>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3" name="4 Marcador de pie de página">
            <a:extLst>
              <a:ext uri="{FF2B5EF4-FFF2-40B4-BE49-F238E27FC236}">
                <a16:creationId xmlns:a16="http://schemas.microsoft.com/office/drawing/2014/main" id="{83C9A108-183F-4EC1-9C0A-E2EE2F7C160A}"/>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4" name="5 Marcador de número de diapositiva">
            <a:extLst>
              <a:ext uri="{FF2B5EF4-FFF2-40B4-BE49-F238E27FC236}">
                <a16:creationId xmlns:a16="http://schemas.microsoft.com/office/drawing/2014/main" id="{AFD25D3A-BE1B-445F-8AAA-183CEE9F2D6E}"/>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4946F8F-12B0-4F93-965F-EF8E25D7309B}" type="slidenum">
              <a:rPr lang="es-ES" altLang="es-CO"/>
              <a:pPr>
                <a:defRPr/>
              </a:pPr>
              <a:t>‹#›</a:t>
            </a:fld>
            <a:endParaRPr lang="es-ES" altLang="es-CO"/>
          </a:p>
        </p:txBody>
      </p:sp>
    </p:spTree>
    <p:extLst>
      <p:ext uri="{BB962C8B-B14F-4D97-AF65-F5344CB8AC3E}">
        <p14:creationId xmlns:p14="http://schemas.microsoft.com/office/powerpoint/2010/main" val="37363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3D86242F-F73D-49B5-82E1-4FA0D993FB70}"/>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FAE32298-7AE6-4259-8825-2AB2B129CE40}"/>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DE3FBECF-6EE1-4F6A-A476-89C853E73F43}"/>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99D41848-725C-4FEC-92A2-8E2FD78D6E2F}" type="slidenum">
              <a:rPr lang="es-ES" altLang="es-CO"/>
              <a:pPr>
                <a:defRPr/>
              </a:pPr>
              <a:t>‹#›</a:t>
            </a:fld>
            <a:endParaRPr lang="es-ES" altLang="es-CO"/>
          </a:p>
        </p:txBody>
      </p:sp>
    </p:spTree>
    <p:extLst>
      <p:ext uri="{BB962C8B-B14F-4D97-AF65-F5344CB8AC3E}">
        <p14:creationId xmlns:p14="http://schemas.microsoft.com/office/powerpoint/2010/main" val="329185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40A08671-9D3A-4E66-B656-10707CCD2E61}"/>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00D48B20-7AFA-4216-B03D-6F781427CBE7}"/>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CE57875E-9213-42FD-9514-0C62B0C9E763}"/>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C9C106B0-B8A8-4762-B258-57365325A743}" type="slidenum">
              <a:rPr lang="es-ES" altLang="es-CO"/>
              <a:pPr>
                <a:defRPr/>
              </a:pPr>
              <a:t>‹#›</a:t>
            </a:fld>
            <a:endParaRPr lang="es-ES" altLang="es-CO"/>
          </a:p>
        </p:txBody>
      </p:sp>
    </p:spTree>
    <p:extLst>
      <p:ext uri="{BB962C8B-B14F-4D97-AF65-F5344CB8AC3E}">
        <p14:creationId xmlns:p14="http://schemas.microsoft.com/office/powerpoint/2010/main" val="415536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7127F69-6756-B449-B684-4D3BC1E0B83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6113" y="5828307"/>
            <a:ext cx="994105" cy="698774"/>
          </a:xfrm>
          <a:prstGeom prst="rect">
            <a:avLst/>
          </a:prstGeom>
        </p:spPr>
      </p:pic>
    </p:spTree>
    <p:extLst>
      <p:ext uri="{BB962C8B-B14F-4D97-AF65-F5344CB8AC3E}">
        <p14:creationId xmlns:p14="http://schemas.microsoft.com/office/powerpoint/2010/main" val="289219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013450-F2AC-2C43-B38D-FEE444058B4A}"/>
              </a:ext>
            </a:extLst>
          </p:cNvPr>
          <p:cNvPicPr>
            <a:picLocks noChangeAspect="1"/>
          </p:cNvPicPr>
          <p:nvPr/>
        </p:nvPicPr>
        <p:blipFill rotWithShape="1">
          <a:blip r:embed="rId2">
            <a:extLst>
              <a:ext uri="{28A0092B-C50C-407E-A947-70E740481C1C}">
                <a14:useLocalDpi xmlns:a14="http://schemas.microsoft.com/office/drawing/2010/main" val="0"/>
              </a:ext>
            </a:extLst>
          </a:blip>
          <a:srcRect l="1213"/>
          <a:stretch/>
        </p:blipFill>
        <p:spPr>
          <a:xfrm>
            <a:off x="3662951" y="0"/>
            <a:ext cx="5315665" cy="6858000"/>
          </a:xfrm>
          <a:prstGeom prst="rect">
            <a:avLst/>
          </a:prstGeom>
        </p:spPr>
      </p:pic>
      <p:sp>
        <p:nvSpPr>
          <p:cNvPr id="3" name="CuadroTexto 2">
            <a:extLst>
              <a:ext uri="{FF2B5EF4-FFF2-40B4-BE49-F238E27FC236}">
                <a16:creationId xmlns:a16="http://schemas.microsoft.com/office/drawing/2014/main" id="{D91DF9A9-781E-754B-953C-53BF20E01C19}"/>
              </a:ext>
            </a:extLst>
          </p:cNvPr>
          <p:cNvSpPr txBox="1"/>
          <p:nvPr/>
        </p:nvSpPr>
        <p:spPr>
          <a:xfrm>
            <a:off x="8971720" y="5995655"/>
            <a:ext cx="3220280" cy="461665"/>
          </a:xfrm>
          <a:prstGeom prst="rect">
            <a:avLst/>
          </a:prstGeom>
          <a:noFill/>
        </p:spPr>
        <p:txBody>
          <a:bodyPr wrap="square">
            <a:spAutoFit/>
          </a:bodyPr>
          <a:lstStyle/>
          <a:p>
            <a:pPr algn="ctr" eaLnBrk="0" fontAlgn="base" hangingPunct="0">
              <a:spcBef>
                <a:spcPct val="0"/>
              </a:spcBef>
              <a:spcAft>
                <a:spcPct val="0"/>
              </a:spcAft>
              <a:buNone/>
            </a:pPr>
            <a:r>
              <a:rPr lang="es-CO" altLang="es-CO"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bernalaug@gmail.com</a:t>
            </a:r>
          </a:p>
          <a:p>
            <a:pPr algn="ctr" eaLnBrk="0" fontAlgn="base" hangingPunct="0">
              <a:spcBef>
                <a:spcPct val="0"/>
              </a:spcBef>
              <a:spcAft>
                <a:spcPct val="0"/>
              </a:spcAft>
              <a:buNone/>
            </a:pPr>
            <a:r>
              <a:rPr lang="es-CO" altLang="es-CO"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cesar.bernal@unisabana.edu.co</a:t>
            </a:r>
          </a:p>
        </p:txBody>
      </p:sp>
    </p:spTree>
    <p:extLst>
      <p:ext uri="{BB962C8B-B14F-4D97-AF65-F5344CB8AC3E}">
        <p14:creationId xmlns:p14="http://schemas.microsoft.com/office/powerpoint/2010/main" val="394340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33790865-9247-4811-85CC-C8A5D79311D6}"/>
              </a:ext>
            </a:extLst>
          </p:cNvPr>
          <p:cNvSpPr txBox="1">
            <a:spLocks noChangeArrowheads="1"/>
          </p:cNvSpPr>
          <p:nvPr/>
        </p:nvSpPr>
        <p:spPr bwMode="auto">
          <a:xfrm>
            <a:off x="2307545" y="394677"/>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j-lt"/>
                <a:cs typeface="Arial" panose="020B0604020202020204" pitchFamily="34" charset="0"/>
              </a:rPr>
              <a:t>9.7 Control y sistema de evaluación de gestión </a:t>
            </a:r>
            <a:endParaRPr lang="es-CO" altLang="es-CO" sz="2400" dirty="0">
              <a:solidFill>
                <a:srgbClr val="0070C0"/>
              </a:solidFill>
              <a:latin typeface="+mj-lt"/>
              <a:cs typeface="Arial" panose="020B0604020202020204" pitchFamily="34" charset="0"/>
            </a:endParaRPr>
          </a:p>
        </p:txBody>
      </p:sp>
      <p:pic>
        <p:nvPicPr>
          <p:cNvPr id="3" name="Imagen 2">
            <a:extLst>
              <a:ext uri="{FF2B5EF4-FFF2-40B4-BE49-F238E27FC236}">
                <a16:creationId xmlns:a16="http://schemas.microsoft.com/office/drawing/2014/main" id="{7B6B5DFE-35B0-C142-A504-5DC034D13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300" y="1075635"/>
            <a:ext cx="6527248" cy="5253004"/>
          </a:xfrm>
          <a:prstGeom prst="rect">
            <a:avLst/>
          </a:prstGeom>
        </p:spPr>
      </p:pic>
    </p:spTree>
    <p:extLst>
      <p:ext uri="{BB962C8B-B14F-4D97-AF65-F5344CB8AC3E}">
        <p14:creationId xmlns:p14="http://schemas.microsoft.com/office/powerpoint/2010/main" val="133976350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A8A2663A-A852-4ED2-BD30-BCF9D8052585}"/>
              </a:ext>
            </a:extLst>
          </p:cNvPr>
          <p:cNvSpPr txBox="1">
            <a:spLocks noChangeArrowheads="1"/>
          </p:cNvSpPr>
          <p:nvPr/>
        </p:nvSpPr>
        <p:spPr bwMode="auto">
          <a:xfrm>
            <a:off x="2335832" y="249334"/>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n-lt"/>
                <a:cs typeface="Arial" panose="020B0604020202020204" pitchFamily="34" charset="0"/>
              </a:rPr>
              <a:t>9.8 Tipos de indicadores de gestión </a:t>
            </a:r>
            <a:endParaRPr lang="es-CO" altLang="es-CO" sz="2400" dirty="0">
              <a:solidFill>
                <a:srgbClr val="0070C0"/>
              </a:solidFill>
              <a:latin typeface="+mn-lt"/>
              <a:cs typeface="Arial" panose="020B0604020202020204" pitchFamily="34" charset="0"/>
            </a:endParaRPr>
          </a:p>
        </p:txBody>
      </p:sp>
      <p:pic>
        <p:nvPicPr>
          <p:cNvPr id="3" name="Imagen 2">
            <a:extLst>
              <a:ext uri="{FF2B5EF4-FFF2-40B4-BE49-F238E27FC236}">
                <a16:creationId xmlns:a16="http://schemas.microsoft.com/office/drawing/2014/main" id="{AE8AB8E0-1C3D-E14E-A591-116980429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649" y="784336"/>
            <a:ext cx="4792738" cy="5824330"/>
          </a:xfrm>
          <a:prstGeom prst="rect">
            <a:avLst/>
          </a:prstGeom>
        </p:spPr>
      </p:pic>
    </p:spTree>
    <p:extLst>
      <p:ext uri="{BB962C8B-B14F-4D97-AF65-F5344CB8AC3E}">
        <p14:creationId xmlns:p14="http://schemas.microsoft.com/office/powerpoint/2010/main" val="207936097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6F97BFC0-657C-4393-BD6E-E4DAACEE5F9B}"/>
              </a:ext>
            </a:extLst>
          </p:cNvPr>
          <p:cNvSpPr txBox="1">
            <a:spLocks noChangeArrowheads="1"/>
          </p:cNvSpPr>
          <p:nvPr/>
        </p:nvSpPr>
        <p:spPr bwMode="auto">
          <a:xfrm>
            <a:off x="2307545" y="328416"/>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j-lt"/>
                <a:cs typeface="Arial" panose="020B0604020202020204" pitchFamily="34" charset="0"/>
              </a:rPr>
              <a:t>9.9 Componentes de los indicadores de gestión </a:t>
            </a:r>
            <a:endParaRPr lang="es-CO" altLang="es-CO" sz="2400" dirty="0">
              <a:solidFill>
                <a:srgbClr val="0070C0"/>
              </a:solidFill>
              <a:latin typeface="+mj-lt"/>
              <a:cs typeface="Arial" panose="020B0604020202020204" pitchFamily="34" charset="0"/>
            </a:endParaRPr>
          </a:p>
        </p:txBody>
      </p:sp>
      <p:pic>
        <p:nvPicPr>
          <p:cNvPr id="3" name="Imagen 2">
            <a:extLst>
              <a:ext uri="{FF2B5EF4-FFF2-40B4-BE49-F238E27FC236}">
                <a16:creationId xmlns:a16="http://schemas.microsoft.com/office/drawing/2014/main" id="{FF89FDBA-C0CE-A249-8860-6CC4751AC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940" y="856342"/>
            <a:ext cx="4784120" cy="5784366"/>
          </a:xfrm>
          <a:prstGeom prst="rect">
            <a:avLst/>
          </a:prstGeom>
        </p:spPr>
      </p:pic>
    </p:spTree>
    <p:extLst>
      <p:ext uri="{BB962C8B-B14F-4D97-AF65-F5344CB8AC3E}">
        <p14:creationId xmlns:p14="http://schemas.microsoft.com/office/powerpoint/2010/main" val="20132326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D034F074-E888-4AAA-BDD6-15ADC8193519}"/>
              </a:ext>
            </a:extLst>
          </p:cNvPr>
          <p:cNvSpPr txBox="1">
            <a:spLocks noChangeArrowheads="1"/>
          </p:cNvSpPr>
          <p:nvPr/>
        </p:nvSpPr>
        <p:spPr bwMode="auto">
          <a:xfrm>
            <a:off x="2307545" y="394677"/>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j-lt"/>
                <a:cs typeface="Arial" panose="020B0604020202020204" pitchFamily="34" charset="0"/>
              </a:rPr>
              <a:t>9.10 Herramientas para el control administrativo </a:t>
            </a:r>
            <a:endParaRPr lang="es-CO" altLang="es-CO" sz="2400" dirty="0">
              <a:solidFill>
                <a:srgbClr val="0070C0"/>
              </a:solidFill>
              <a:latin typeface="+mj-lt"/>
              <a:cs typeface="Arial" panose="020B0604020202020204" pitchFamily="34" charset="0"/>
            </a:endParaRPr>
          </a:p>
        </p:txBody>
      </p:sp>
      <p:pic>
        <p:nvPicPr>
          <p:cNvPr id="3" name="Imagen 2">
            <a:extLst>
              <a:ext uri="{FF2B5EF4-FFF2-40B4-BE49-F238E27FC236}">
                <a16:creationId xmlns:a16="http://schemas.microsoft.com/office/drawing/2014/main" id="{2D402957-8D57-CF40-952E-3D38D5DFD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095" y="856342"/>
            <a:ext cx="9247809" cy="5553452"/>
          </a:xfrm>
          <a:prstGeom prst="rect">
            <a:avLst/>
          </a:prstGeom>
        </p:spPr>
      </p:pic>
    </p:spTree>
    <p:extLst>
      <p:ext uri="{BB962C8B-B14F-4D97-AF65-F5344CB8AC3E}">
        <p14:creationId xmlns:p14="http://schemas.microsoft.com/office/powerpoint/2010/main" val="113812267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1" name="Picture 3" descr="Graf 87 copy">
            <a:extLst>
              <a:ext uri="{FF2B5EF4-FFF2-40B4-BE49-F238E27FC236}">
                <a16:creationId xmlns:a16="http://schemas.microsoft.com/office/drawing/2014/main" id="{B603D949-164A-4AFA-B5EF-46F580F1DA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85"/>
          <a:stretch/>
        </p:blipFill>
        <p:spPr bwMode="auto">
          <a:xfrm>
            <a:off x="2091645" y="1059543"/>
            <a:ext cx="8208962" cy="515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1">
            <a:extLst>
              <a:ext uri="{FF2B5EF4-FFF2-40B4-BE49-F238E27FC236}">
                <a16:creationId xmlns:a16="http://schemas.microsoft.com/office/drawing/2014/main" id="{622C36B8-0CE7-41FE-9E2B-235CC1A3548C}"/>
              </a:ext>
            </a:extLst>
          </p:cNvPr>
          <p:cNvSpPr txBox="1">
            <a:spLocks noChangeArrowheads="1"/>
          </p:cNvSpPr>
          <p:nvPr/>
        </p:nvSpPr>
        <p:spPr bwMode="auto">
          <a:xfrm>
            <a:off x="2307545" y="394677"/>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j-lt"/>
                <a:cs typeface="Arial" panose="020B0604020202020204" pitchFamily="34" charset="0"/>
              </a:rPr>
              <a:t>9.11 Control administrativo y tablero de mando</a:t>
            </a:r>
            <a:endParaRPr lang="es-CO" altLang="es-CO" sz="2400" dirty="0">
              <a:solidFill>
                <a:srgbClr val="0070C0"/>
              </a:solidFill>
              <a:latin typeface="+mj-lt"/>
              <a:cs typeface="Arial" panose="020B0604020202020204" pitchFamily="34" charset="0"/>
            </a:endParaRPr>
          </a:p>
        </p:txBody>
      </p:sp>
    </p:spTree>
    <p:extLst>
      <p:ext uri="{BB962C8B-B14F-4D97-AF65-F5344CB8AC3E}">
        <p14:creationId xmlns:p14="http://schemas.microsoft.com/office/powerpoint/2010/main" val="1001246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
            <a:extLst>
              <a:ext uri="{FF2B5EF4-FFF2-40B4-BE49-F238E27FC236}">
                <a16:creationId xmlns:a16="http://schemas.microsoft.com/office/drawing/2014/main" id="{4D973B0F-475B-294B-BB59-3C615A401D11}"/>
              </a:ext>
            </a:extLst>
          </p:cNvPr>
          <p:cNvSpPr txBox="1">
            <a:spLocks noChangeArrowheads="1"/>
          </p:cNvSpPr>
          <p:nvPr/>
        </p:nvSpPr>
        <p:spPr bwMode="auto">
          <a:xfrm>
            <a:off x="2351088" y="682626"/>
            <a:ext cx="7993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Arial" panose="020B0604020202020204" pitchFamily="34" charset="0"/>
                <a:cs typeface="Arial" panose="020B0604020202020204" pitchFamily="34" charset="0"/>
              </a:rPr>
              <a:t>9.12 Control y comportamiento ético </a:t>
            </a:r>
            <a:endParaRPr lang="es-CO" altLang="es-CO" sz="2400" dirty="0">
              <a:solidFill>
                <a:srgbClr val="0070C0"/>
              </a:solidFill>
              <a:latin typeface="Arial" panose="020B0604020202020204" pitchFamily="34" charset="0"/>
              <a:cs typeface="Arial" panose="020B0604020202020204" pitchFamily="34" charset="0"/>
            </a:endParaRPr>
          </a:p>
        </p:txBody>
      </p:sp>
      <p:sp>
        <p:nvSpPr>
          <p:cNvPr id="6" name="CuadroTexto 2">
            <a:extLst>
              <a:ext uri="{FF2B5EF4-FFF2-40B4-BE49-F238E27FC236}">
                <a16:creationId xmlns:a16="http://schemas.microsoft.com/office/drawing/2014/main" id="{C76536EF-D4FE-7749-8238-EFFBE9F9E99C}"/>
              </a:ext>
            </a:extLst>
          </p:cNvPr>
          <p:cNvSpPr txBox="1">
            <a:spLocks noChangeArrowheads="1"/>
          </p:cNvSpPr>
          <p:nvPr/>
        </p:nvSpPr>
        <p:spPr bwMode="auto">
          <a:xfrm>
            <a:off x="801755" y="1238104"/>
            <a:ext cx="10721009" cy="289310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gn="just">
              <a:buFont typeface="Arial" panose="020B0604020202020204" pitchFamily="34" charset="0"/>
              <a:buChar char="•"/>
              <a:defRPr/>
            </a:pPr>
            <a:endParaRPr lang="es-CO" sz="1400" dirty="0"/>
          </a:p>
          <a:p>
            <a:pPr marL="285750" indent="-285750" algn="just">
              <a:buClr>
                <a:schemeClr val="accent5"/>
              </a:buClr>
              <a:buSzPct val="115000"/>
              <a:buFont typeface="Wingdings" pitchFamily="2" charset="2"/>
              <a:buChar char="§"/>
              <a:defRPr/>
            </a:pPr>
            <a:r>
              <a:rPr lang="es-CO" dirty="0">
                <a:latin typeface="+mn-lt"/>
              </a:rPr>
              <a:t>Las empresas realmente éticas no se limitan a los programas de gestión ética, sino que  van más allá del cumplimiento de normas y procedimientos de forma eficaz. </a:t>
            </a:r>
          </a:p>
          <a:p>
            <a:pPr marL="285750" indent="-285750" algn="just">
              <a:buClr>
                <a:schemeClr val="accent5"/>
              </a:buClr>
              <a:buSzPct val="115000"/>
              <a:buFont typeface="Wingdings" pitchFamily="2" charset="2"/>
              <a:buChar char="§"/>
              <a:defRPr/>
            </a:pPr>
            <a:r>
              <a:rPr lang="es-CO" dirty="0">
                <a:latin typeface="+mn-lt"/>
              </a:rPr>
              <a:t>La gestión ética debe ser un proceso, no un resultado, debe estar en todas las prácticas de gestión. </a:t>
            </a:r>
          </a:p>
          <a:p>
            <a:pPr marL="285750" indent="-285750" algn="just">
              <a:buClr>
                <a:schemeClr val="accent5"/>
              </a:buClr>
              <a:buSzPct val="115000"/>
              <a:buFont typeface="Wingdings" pitchFamily="2" charset="2"/>
              <a:buChar char="§"/>
              <a:defRPr/>
            </a:pPr>
            <a:r>
              <a:rPr lang="es-CO" dirty="0">
                <a:latin typeface="+mn-lt"/>
              </a:rPr>
              <a:t>La planeación y demás acciones administrativas deben estar inspiradas en los valores humanos de la organización y no orientadas exclusivamente a resultados económicos. </a:t>
            </a:r>
          </a:p>
          <a:p>
            <a:pPr marL="285750" indent="-285750" algn="just">
              <a:buClr>
                <a:schemeClr val="accent5"/>
              </a:buClr>
              <a:buSzPct val="115000"/>
              <a:buFont typeface="Wingdings" pitchFamily="2" charset="2"/>
              <a:buChar char="§"/>
              <a:defRPr/>
            </a:pPr>
            <a:r>
              <a:rPr lang="es-CO" dirty="0">
                <a:latin typeface="+mn-lt"/>
              </a:rPr>
              <a:t>El sistema de control con fundamento en la ética debe crear valor para todos y cada uno de los grupos de interés de la organización.</a:t>
            </a:r>
          </a:p>
          <a:p>
            <a:pPr algn="just">
              <a:defRPr/>
            </a:pPr>
            <a:endParaRPr lang="es-CO" sz="1400" b="1" dirty="0"/>
          </a:p>
          <a:p>
            <a:pPr algn="just">
              <a:defRPr/>
            </a:pPr>
            <a:endParaRPr lang="es-CO" sz="1400" b="1" dirty="0"/>
          </a:p>
          <a:p>
            <a:pPr algn="just">
              <a:defRPr/>
            </a:pPr>
            <a:endParaRPr lang="es-CO" sz="1400" b="1" dirty="0"/>
          </a:p>
        </p:txBody>
      </p:sp>
      <p:pic>
        <p:nvPicPr>
          <p:cNvPr id="7" name="Imagen 6">
            <a:extLst>
              <a:ext uri="{FF2B5EF4-FFF2-40B4-BE49-F238E27FC236}">
                <a16:creationId xmlns:a16="http://schemas.microsoft.com/office/drawing/2014/main" id="{0CE7D484-F09A-2D45-A1BA-DE7CE70A9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151" y="3613716"/>
            <a:ext cx="4343277" cy="2893101"/>
          </a:xfrm>
          <a:prstGeom prst="rect">
            <a:avLst/>
          </a:prstGeom>
        </p:spPr>
      </p:pic>
    </p:spTree>
    <p:extLst>
      <p:ext uri="{BB962C8B-B14F-4D97-AF65-F5344CB8AC3E}">
        <p14:creationId xmlns:p14="http://schemas.microsoft.com/office/powerpoint/2010/main" val="28153903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59C74D3-5155-0443-9BCA-CEE35C2785C2}"/>
              </a:ext>
            </a:extLst>
          </p:cNvPr>
          <p:cNvSpPr txBox="1"/>
          <p:nvPr/>
        </p:nvSpPr>
        <p:spPr>
          <a:xfrm>
            <a:off x="344575" y="2808092"/>
            <a:ext cx="3744092" cy="1569660"/>
          </a:xfrm>
          <a:prstGeom prst="rect">
            <a:avLst/>
          </a:prstGeom>
          <a:noFill/>
        </p:spPr>
        <p:txBody>
          <a:bodyPr wrap="square">
            <a:spAutoFit/>
          </a:bodyPr>
          <a:lstStyle/>
          <a:p>
            <a:pPr algn="ctr" eaLnBrk="0" fontAlgn="base" hangingPunct="0">
              <a:spcBef>
                <a:spcPct val="0"/>
              </a:spcBef>
              <a:spcAft>
                <a:spcPct val="0"/>
              </a:spcAft>
              <a:buNone/>
            </a:pPr>
            <a:r>
              <a:rPr lang="es-CO" altLang="es-CO" sz="2400" b="1" dirty="0">
                <a:latin typeface="Open Sans" panose="020B0606030504020204" pitchFamily="34" charset="0"/>
                <a:ea typeface="Open Sans" panose="020B0606030504020204" pitchFamily="34" charset="0"/>
                <a:cs typeface="Open Sans" panose="020B0606030504020204" pitchFamily="34" charset="0"/>
              </a:rPr>
              <a:t>Capítulo 9</a:t>
            </a:r>
          </a:p>
          <a:p>
            <a:pPr algn="ctr" eaLnBrk="0" fontAlgn="base" hangingPunct="0">
              <a:spcBef>
                <a:spcPct val="0"/>
              </a:spcBef>
              <a:spcAft>
                <a:spcPct val="0"/>
              </a:spcAft>
              <a:buNone/>
            </a:pPr>
            <a:r>
              <a:rPr lang="es-CO" altLang="es-CO"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Control administrativo e indicadores de gestión</a:t>
            </a:r>
          </a:p>
        </p:txBody>
      </p:sp>
      <p:pic>
        <p:nvPicPr>
          <p:cNvPr id="3" name="Imagen 2">
            <a:extLst>
              <a:ext uri="{FF2B5EF4-FFF2-40B4-BE49-F238E27FC236}">
                <a16:creationId xmlns:a16="http://schemas.microsoft.com/office/drawing/2014/main" id="{6C3513D6-D457-8041-9140-7E4F2E189894}"/>
              </a:ext>
            </a:extLst>
          </p:cNvPr>
          <p:cNvPicPr>
            <a:picLocks noChangeAspect="1"/>
          </p:cNvPicPr>
          <p:nvPr/>
        </p:nvPicPr>
        <p:blipFill rotWithShape="1">
          <a:blip r:embed="rId2">
            <a:extLst>
              <a:ext uri="{28A0092B-C50C-407E-A947-70E740481C1C}">
                <a14:useLocalDpi xmlns:a14="http://schemas.microsoft.com/office/drawing/2010/main" val="0"/>
              </a:ext>
            </a:extLst>
          </a:blip>
          <a:srcRect r="22303"/>
          <a:stretch/>
        </p:blipFill>
        <p:spPr>
          <a:xfrm>
            <a:off x="4199283" y="0"/>
            <a:ext cx="7992718" cy="6858000"/>
          </a:xfrm>
          <a:prstGeom prst="rect">
            <a:avLst/>
          </a:prstGeom>
        </p:spPr>
      </p:pic>
    </p:spTree>
    <p:extLst>
      <p:ext uri="{BB962C8B-B14F-4D97-AF65-F5344CB8AC3E}">
        <p14:creationId xmlns:p14="http://schemas.microsoft.com/office/powerpoint/2010/main" val="2434558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CAA9D50-F980-4040-979D-803A7820E16F}"/>
              </a:ext>
            </a:extLst>
          </p:cNvPr>
          <p:cNvSpPr txBox="1">
            <a:spLocks noChangeArrowheads="1"/>
          </p:cNvSpPr>
          <p:nvPr/>
        </p:nvSpPr>
        <p:spPr>
          <a:xfrm>
            <a:off x="1330473" y="2887072"/>
            <a:ext cx="4023675" cy="207798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CO" altLang="es-CO" sz="2400" b="1" dirty="0">
                <a:solidFill>
                  <a:srgbClr val="0070C0"/>
                </a:solidFill>
              </a:rPr>
              <a:t>”El exceso de control conduce a su pérdida”.</a:t>
            </a:r>
          </a:p>
          <a:p>
            <a:pPr eaLnBrk="1" hangingPunct="1">
              <a:defRPr/>
            </a:pPr>
            <a:r>
              <a:rPr lang="es-CO" altLang="es-CO" sz="2400" b="1" dirty="0">
                <a:solidFill>
                  <a:schemeClr val="accent6"/>
                </a:solidFill>
              </a:rPr>
              <a:t>Giorgio Nardone</a:t>
            </a:r>
            <a:endParaRPr lang="es-ES" altLang="es-CO" sz="2400" b="1" dirty="0">
              <a:solidFill>
                <a:schemeClr val="accent6"/>
              </a:solidFill>
            </a:endParaRPr>
          </a:p>
        </p:txBody>
      </p:sp>
      <p:sp>
        <p:nvSpPr>
          <p:cNvPr id="3" name="Rectangle 2">
            <a:extLst>
              <a:ext uri="{FF2B5EF4-FFF2-40B4-BE49-F238E27FC236}">
                <a16:creationId xmlns:a16="http://schemas.microsoft.com/office/drawing/2014/main" id="{E1AD56CF-6D4B-1441-8149-5F77E72EFE6C}"/>
              </a:ext>
            </a:extLst>
          </p:cNvPr>
          <p:cNvSpPr txBox="1">
            <a:spLocks noChangeArrowheads="1"/>
          </p:cNvSpPr>
          <p:nvPr/>
        </p:nvSpPr>
        <p:spPr>
          <a:xfrm>
            <a:off x="6096000" y="2875647"/>
            <a:ext cx="5690138" cy="328310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CO" altLang="es-CO" sz="2400" b="1" dirty="0">
                <a:solidFill>
                  <a:srgbClr val="0070C0"/>
                </a:solidFill>
              </a:rPr>
              <a:t>”A todos nos gusta pensar que tenemos cierto control sobre nuestras vidas y muchas veces nos engañamos a nosotros mismos pensando que estamos al mando. Pero, entonces, pasa algo que nos recuerda que el mundo funciona con sus propias reglas y no con las nuestras. Que solo estamos de paso”.</a:t>
            </a:r>
          </a:p>
          <a:p>
            <a:pPr eaLnBrk="1" hangingPunct="1">
              <a:defRPr/>
            </a:pPr>
            <a:r>
              <a:rPr lang="es-CO" altLang="es-CO" sz="2400" b="1" dirty="0">
                <a:solidFill>
                  <a:schemeClr val="accent6"/>
                </a:solidFill>
              </a:rPr>
              <a:t>Anónimo</a:t>
            </a:r>
            <a:endParaRPr lang="es-ES" altLang="es-CO" sz="2400" b="1" dirty="0">
              <a:solidFill>
                <a:schemeClr val="accent6"/>
              </a:solidFill>
            </a:endParaRPr>
          </a:p>
        </p:txBody>
      </p:sp>
      <p:pic>
        <p:nvPicPr>
          <p:cNvPr id="5" name="Imagen 4">
            <a:extLst>
              <a:ext uri="{FF2B5EF4-FFF2-40B4-BE49-F238E27FC236}">
                <a16:creationId xmlns:a16="http://schemas.microsoft.com/office/drawing/2014/main" id="{1A5D7967-57D5-B442-BED7-6A8F842A6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895" y="229620"/>
            <a:ext cx="3618322" cy="2713741"/>
          </a:xfrm>
          <a:prstGeom prst="rect">
            <a:avLst/>
          </a:prstGeom>
        </p:spPr>
      </p:pic>
    </p:spTree>
    <p:extLst>
      <p:ext uri="{BB962C8B-B14F-4D97-AF65-F5344CB8AC3E}">
        <p14:creationId xmlns:p14="http://schemas.microsoft.com/office/powerpoint/2010/main" val="3200528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idx="4294967295"/>
          </p:nvPr>
        </p:nvSpPr>
        <p:spPr>
          <a:xfrm>
            <a:off x="1981200" y="300372"/>
            <a:ext cx="8229600" cy="411275"/>
          </a:xfrm>
          <a:prstGeom prst="rect">
            <a:avLst/>
          </a:prstGeom>
        </p:spPr>
        <p:txBody>
          <a:bodyPr/>
          <a:lstStyle/>
          <a:p>
            <a:pPr eaLnBrk="1" hangingPunct="1">
              <a:defRPr/>
            </a:pPr>
            <a:r>
              <a:rPr lang="es-CO" altLang="es-CO" sz="2400" b="1" dirty="0">
                <a:solidFill>
                  <a:srgbClr val="0070C0"/>
                </a:solidFill>
              </a:rPr>
              <a:t>9.1 Competencias del capítulo</a:t>
            </a:r>
            <a:endParaRPr lang="es-ES" altLang="es-CO" sz="2400" b="1" dirty="0">
              <a:solidFill>
                <a:schemeClr val="accent1"/>
              </a:solidFill>
            </a:endParaRPr>
          </a:p>
        </p:txBody>
      </p:sp>
      <p:sp>
        <p:nvSpPr>
          <p:cNvPr id="17411" name="Rectangle 3">
            <a:extLst>
              <a:ext uri="{FF2B5EF4-FFF2-40B4-BE49-F238E27FC236}">
                <a16:creationId xmlns:a16="http://schemas.microsoft.com/office/drawing/2014/main" id="{ED2BB84C-D003-45A7-A895-267217B23150}"/>
              </a:ext>
            </a:extLst>
          </p:cNvPr>
          <p:cNvSpPr>
            <a:spLocks noGrp="1"/>
          </p:cNvSpPr>
          <p:nvPr>
            <p:ph idx="4294967295"/>
          </p:nvPr>
        </p:nvSpPr>
        <p:spPr>
          <a:xfrm>
            <a:off x="593520" y="857421"/>
            <a:ext cx="10854659" cy="4671966"/>
          </a:xfrm>
          <a:prstGeom prst="rect">
            <a:avLst/>
          </a:prstGeom>
        </p:spPr>
        <p:txBody>
          <a:bodyPr/>
          <a:lstStyle/>
          <a:p>
            <a:pPr algn="just" eaLnBrk="1" hangingPunct="1">
              <a:spcBef>
                <a:spcPts val="400"/>
              </a:spcBef>
              <a:buClr>
                <a:schemeClr val="accent5"/>
              </a:buClr>
              <a:buFont typeface="Wingdings" pitchFamily="2" charset="2"/>
              <a:buChar char="§"/>
            </a:pPr>
            <a:r>
              <a:rPr lang="es-CO" altLang="es-CO" sz="1600" dirty="0"/>
              <a:t>Entiende el </a:t>
            </a:r>
            <a:r>
              <a:rPr lang="es-CO" altLang="es-CO" sz="1800" dirty="0"/>
              <a:t>significado del control administrativo.</a:t>
            </a:r>
          </a:p>
          <a:p>
            <a:pPr algn="just" eaLnBrk="1" hangingPunct="1">
              <a:spcBef>
                <a:spcPts val="400"/>
              </a:spcBef>
              <a:buClr>
                <a:schemeClr val="accent5"/>
              </a:buClr>
              <a:buFont typeface="Wingdings" pitchFamily="2" charset="2"/>
              <a:buChar char="§"/>
            </a:pPr>
            <a:r>
              <a:rPr lang="es-CO" altLang="es-CO" sz="1800" dirty="0"/>
              <a:t>Conoce los diferentes enfoques del control administrativo.</a:t>
            </a:r>
          </a:p>
          <a:p>
            <a:pPr algn="just" eaLnBrk="1" hangingPunct="1">
              <a:spcBef>
                <a:spcPts val="400"/>
              </a:spcBef>
              <a:buClr>
                <a:schemeClr val="accent5"/>
              </a:buClr>
              <a:buFont typeface="Wingdings" pitchFamily="2" charset="2"/>
              <a:buChar char="§"/>
            </a:pPr>
            <a:r>
              <a:rPr lang="es-CO" altLang="es-CO" sz="1800" dirty="0"/>
              <a:t>Identifica la relación entre el control y la cultura organizacional.</a:t>
            </a:r>
          </a:p>
          <a:p>
            <a:pPr algn="just" eaLnBrk="1" hangingPunct="1">
              <a:spcBef>
                <a:spcPts val="400"/>
              </a:spcBef>
              <a:buClr>
                <a:schemeClr val="accent5"/>
              </a:buClr>
              <a:buFont typeface="Wingdings" pitchFamily="2" charset="2"/>
              <a:buChar char="§"/>
            </a:pPr>
            <a:r>
              <a:rPr lang="es-CO" altLang="es-CO" sz="1800" dirty="0"/>
              <a:t>Reconoce la importancia de los avances tecnológicos de la industria 4.0 y las TIC en el proceso del control.</a:t>
            </a:r>
          </a:p>
          <a:p>
            <a:pPr algn="just" eaLnBrk="1" hangingPunct="1">
              <a:spcBef>
                <a:spcPts val="400"/>
              </a:spcBef>
              <a:buClr>
                <a:schemeClr val="accent5"/>
              </a:buClr>
              <a:buFont typeface="Wingdings" pitchFamily="2" charset="2"/>
              <a:buChar char="§"/>
            </a:pPr>
            <a:r>
              <a:rPr lang="es-CO" altLang="es-CO" sz="1800" dirty="0"/>
              <a:t>Identifica diferentes herramientas para realizar el control administrativo y los sistemas integrales de gestión organizacional.</a:t>
            </a:r>
          </a:p>
          <a:p>
            <a:pPr algn="just" eaLnBrk="1" hangingPunct="1">
              <a:spcBef>
                <a:spcPts val="400"/>
              </a:spcBef>
              <a:buClr>
                <a:schemeClr val="accent5"/>
              </a:buClr>
              <a:buFont typeface="Wingdings" pitchFamily="2" charset="2"/>
              <a:buChar char="§"/>
            </a:pPr>
            <a:r>
              <a:rPr lang="es-CO" altLang="es-CO" sz="1800" dirty="0"/>
              <a:t>Comprende la relación entre el control administrativo y los sistemas integrales de gestión organizacional.</a:t>
            </a:r>
          </a:p>
          <a:p>
            <a:pPr algn="just" eaLnBrk="1" hangingPunct="1">
              <a:spcBef>
                <a:spcPts val="400"/>
              </a:spcBef>
              <a:buClr>
                <a:schemeClr val="accent5"/>
              </a:buClr>
              <a:buFont typeface="Wingdings" pitchFamily="2" charset="2"/>
              <a:buChar char="§"/>
            </a:pPr>
            <a:r>
              <a:rPr lang="es-CO" altLang="es-CO" sz="1800" dirty="0"/>
              <a:t>Comprende la importancia de los indicadores de gestión en el control administrativo.</a:t>
            </a:r>
          </a:p>
          <a:p>
            <a:pPr algn="just" eaLnBrk="1" hangingPunct="1">
              <a:spcBef>
                <a:spcPts val="400"/>
              </a:spcBef>
              <a:buClr>
                <a:schemeClr val="accent5"/>
              </a:buClr>
              <a:buFont typeface="Wingdings" pitchFamily="2" charset="2"/>
              <a:buChar char="§"/>
            </a:pPr>
            <a:r>
              <a:rPr lang="es-CO" altLang="es-CO" sz="1800" dirty="0"/>
              <a:t>Comprende los aspectos generales sobre el cuadro de mando integral como modelo de sistema integral de gestión.</a:t>
            </a:r>
          </a:p>
          <a:p>
            <a:pPr algn="just" eaLnBrk="1" hangingPunct="1">
              <a:spcBef>
                <a:spcPts val="400"/>
              </a:spcBef>
              <a:buClr>
                <a:schemeClr val="accent5"/>
              </a:buClr>
              <a:buFont typeface="Wingdings" pitchFamily="2" charset="2"/>
              <a:buChar char="§"/>
            </a:pPr>
            <a:r>
              <a:rPr lang="es-CO" altLang="es-CO" sz="1800" dirty="0"/>
              <a:t>Reconoce importancia del comportamiento ético en el control.</a:t>
            </a:r>
            <a:endParaRPr lang="es-CO" altLang="es-CO" sz="1800" b="1" dirty="0"/>
          </a:p>
        </p:txBody>
      </p:sp>
    </p:spTree>
    <p:extLst>
      <p:ext uri="{BB962C8B-B14F-4D97-AF65-F5344CB8AC3E}">
        <p14:creationId xmlns:p14="http://schemas.microsoft.com/office/powerpoint/2010/main" val="292722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9E7F61B-DB0B-4E6B-A9B8-73F1B2F370A1}"/>
              </a:ext>
            </a:extLst>
          </p:cNvPr>
          <p:cNvSpPr txBox="1">
            <a:spLocks noChangeArrowheads="1"/>
          </p:cNvSpPr>
          <p:nvPr/>
        </p:nvSpPr>
        <p:spPr>
          <a:xfrm>
            <a:off x="1211331" y="219558"/>
            <a:ext cx="9105486" cy="479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9.2 Control administrativo y su relación con las áreas funcionales</a:t>
            </a:r>
            <a:br>
              <a:rPr lang="es-ES" altLang="es-CO" sz="2400" b="1" dirty="0">
                <a:solidFill>
                  <a:srgbClr val="00B0F0"/>
                </a:solidFill>
              </a:rPr>
            </a:br>
            <a:endParaRPr lang="es-ES" altLang="es-CO" sz="2400" b="1" dirty="0">
              <a:solidFill>
                <a:srgbClr val="00B0F0"/>
              </a:solidFill>
            </a:endParaRPr>
          </a:p>
        </p:txBody>
      </p:sp>
      <p:pic>
        <p:nvPicPr>
          <p:cNvPr id="3" name="Imagen 2">
            <a:extLst>
              <a:ext uri="{FF2B5EF4-FFF2-40B4-BE49-F238E27FC236}">
                <a16:creationId xmlns:a16="http://schemas.microsoft.com/office/drawing/2014/main" id="{BD0BCEB4-F465-E24A-B0C9-5D3CB4BE5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104" y="583321"/>
            <a:ext cx="8680174" cy="6055121"/>
          </a:xfrm>
          <a:prstGeom prst="rect">
            <a:avLst/>
          </a:prstGeom>
        </p:spPr>
      </p:pic>
    </p:spTree>
    <p:extLst>
      <p:ext uri="{BB962C8B-B14F-4D97-AF65-F5344CB8AC3E}">
        <p14:creationId xmlns:p14="http://schemas.microsoft.com/office/powerpoint/2010/main" val="366586447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516E9A6-43E1-4276-8D1B-0D31DB6C2E3F}"/>
              </a:ext>
            </a:extLst>
          </p:cNvPr>
          <p:cNvSpPr txBox="1">
            <a:spLocks noChangeArrowheads="1"/>
          </p:cNvSpPr>
          <p:nvPr/>
        </p:nvSpPr>
        <p:spPr>
          <a:xfrm>
            <a:off x="1981200" y="777535"/>
            <a:ext cx="8229600" cy="752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9.3 Enfoques sobre el control administrativo</a:t>
            </a:r>
            <a:endParaRPr lang="es-ES" altLang="es-CO" sz="2400" b="1" dirty="0">
              <a:solidFill>
                <a:srgbClr val="00B0F0"/>
              </a:solidFill>
            </a:endParaRPr>
          </a:p>
        </p:txBody>
      </p:sp>
      <p:pic>
        <p:nvPicPr>
          <p:cNvPr id="3" name="Imagen 2">
            <a:extLst>
              <a:ext uri="{FF2B5EF4-FFF2-40B4-BE49-F238E27FC236}">
                <a16:creationId xmlns:a16="http://schemas.microsoft.com/office/drawing/2014/main" id="{EE80265A-91CB-7A4B-BF44-EE67C9C6C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933" y="1888435"/>
            <a:ext cx="10086376" cy="2668657"/>
          </a:xfrm>
          <a:prstGeom prst="rect">
            <a:avLst/>
          </a:prstGeom>
        </p:spPr>
      </p:pic>
    </p:spTree>
    <p:extLst>
      <p:ext uri="{BB962C8B-B14F-4D97-AF65-F5344CB8AC3E}">
        <p14:creationId xmlns:p14="http://schemas.microsoft.com/office/powerpoint/2010/main" val="115830360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
            <a:extLst>
              <a:ext uri="{FF2B5EF4-FFF2-40B4-BE49-F238E27FC236}">
                <a16:creationId xmlns:a16="http://schemas.microsoft.com/office/drawing/2014/main" id="{450FDD31-8681-0448-9F93-A86C4CD22DF1}"/>
              </a:ext>
            </a:extLst>
          </p:cNvPr>
          <p:cNvSpPr txBox="1">
            <a:spLocks noChangeArrowheads="1"/>
          </p:cNvSpPr>
          <p:nvPr/>
        </p:nvSpPr>
        <p:spPr bwMode="auto">
          <a:xfrm>
            <a:off x="3402249" y="286488"/>
            <a:ext cx="5387502" cy="6221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r>
              <a:rPr lang="en-US" altLang="es-CO" sz="2400" b="1" dirty="0">
                <a:solidFill>
                  <a:srgbClr val="0070C0"/>
                </a:solidFill>
                <a:latin typeface="+mj-lt"/>
                <a:ea typeface="+mj-ea"/>
                <a:cs typeface="+mj-cs"/>
              </a:rPr>
              <a:t>9.4 Control y </a:t>
            </a:r>
            <a:r>
              <a:rPr lang="en-US" altLang="es-CO" sz="2400" b="1" dirty="0" err="1">
                <a:solidFill>
                  <a:srgbClr val="0070C0"/>
                </a:solidFill>
                <a:latin typeface="+mj-lt"/>
                <a:ea typeface="+mj-ea"/>
                <a:cs typeface="+mj-cs"/>
              </a:rPr>
              <a:t>cultura</a:t>
            </a:r>
            <a:r>
              <a:rPr lang="en-US" altLang="es-CO" sz="2400" b="1" dirty="0">
                <a:solidFill>
                  <a:srgbClr val="0070C0"/>
                </a:solidFill>
                <a:latin typeface="+mj-lt"/>
                <a:ea typeface="+mj-ea"/>
                <a:cs typeface="+mj-cs"/>
              </a:rPr>
              <a:t> </a:t>
            </a:r>
            <a:r>
              <a:rPr lang="en-US" altLang="es-CO" sz="2400" b="1" dirty="0" err="1">
                <a:solidFill>
                  <a:srgbClr val="0070C0"/>
                </a:solidFill>
                <a:latin typeface="+mj-lt"/>
                <a:ea typeface="+mj-ea"/>
                <a:cs typeface="+mj-cs"/>
              </a:rPr>
              <a:t>organizacional</a:t>
            </a:r>
            <a:r>
              <a:rPr lang="en-US" altLang="es-CO" sz="2400" b="1" dirty="0">
                <a:solidFill>
                  <a:srgbClr val="0070C0"/>
                </a:solidFill>
                <a:latin typeface="+mj-lt"/>
                <a:ea typeface="+mj-ea"/>
                <a:cs typeface="+mj-cs"/>
              </a:rPr>
              <a:t> </a:t>
            </a:r>
          </a:p>
        </p:txBody>
      </p:sp>
      <p:sp>
        <p:nvSpPr>
          <p:cNvPr id="6" name="CuadroTexto 2">
            <a:extLst>
              <a:ext uri="{FF2B5EF4-FFF2-40B4-BE49-F238E27FC236}">
                <a16:creationId xmlns:a16="http://schemas.microsoft.com/office/drawing/2014/main" id="{32C7D33B-0A71-354B-A19F-64F4205E238B}"/>
              </a:ext>
            </a:extLst>
          </p:cNvPr>
          <p:cNvSpPr txBox="1">
            <a:spLocks noChangeArrowheads="1"/>
          </p:cNvSpPr>
          <p:nvPr/>
        </p:nvSpPr>
        <p:spPr bwMode="auto">
          <a:xfrm>
            <a:off x="838200" y="1253331"/>
            <a:ext cx="4376530"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 indent="-285750" algn="just">
              <a:lnSpc>
                <a:spcPct val="90000"/>
              </a:lnSpc>
              <a:spcBef>
                <a:spcPct val="0"/>
              </a:spcBef>
              <a:spcAft>
                <a:spcPts val="600"/>
              </a:spcAft>
              <a:buClr>
                <a:schemeClr val="accent5"/>
              </a:buClr>
              <a:buSzPct val="115000"/>
              <a:buFont typeface="Wingdings" pitchFamily="2" charset="2"/>
              <a:buChar char="§"/>
            </a:pPr>
            <a:r>
              <a:rPr lang="es-CO" altLang="es-CO" sz="1800" dirty="0">
                <a:latin typeface="+mn-lt"/>
              </a:rPr>
              <a:t>Una cultura organizacional sólidamente fundamentada en valores humanos y normas sociales que propician el desarrollo integral (humano, organizacional, social, de protección medioambiental, etc.) es el criterio más eficaz para el control integral del comportamiento responsable de las personas en la organización y el de la organización en la fijación y el logro de los objetivos.</a:t>
            </a:r>
          </a:p>
          <a:p>
            <a:pPr marL="57150" indent="-285750" algn="just">
              <a:lnSpc>
                <a:spcPct val="90000"/>
              </a:lnSpc>
              <a:spcBef>
                <a:spcPct val="0"/>
              </a:spcBef>
              <a:spcAft>
                <a:spcPts val="600"/>
              </a:spcAft>
              <a:buClr>
                <a:schemeClr val="accent5"/>
              </a:buClr>
              <a:buSzPct val="115000"/>
              <a:buFont typeface="Wingdings" pitchFamily="2" charset="2"/>
              <a:buChar char="§"/>
            </a:pPr>
            <a:r>
              <a:rPr lang="es-CO" altLang="es-CO" sz="1800" dirty="0">
                <a:latin typeface="+mn-lt"/>
              </a:rPr>
              <a:t>Las organizaciones con una sólida cultura organizacional, tienen sistemas de control basados en la confianza mutua, el respeto y la honestidad.</a:t>
            </a:r>
          </a:p>
          <a:p>
            <a:pPr indent="-228600">
              <a:lnSpc>
                <a:spcPct val="90000"/>
              </a:lnSpc>
              <a:spcBef>
                <a:spcPct val="0"/>
              </a:spcBef>
              <a:spcAft>
                <a:spcPts val="600"/>
              </a:spcAft>
            </a:pPr>
            <a:endParaRPr lang="en-US" altLang="es-CO" sz="1800" b="1" dirty="0">
              <a:latin typeface="+mn-lt"/>
            </a:endParaRPr>
          </a:p>
          <a:p>
            <a:pPr>
              <a:lnSpc>
                <a:spcPct val="90000"/>
              </a:lnSpc>
              <a:spcBef>
                <a:spcPct val="0"/>
              </a:spcBef>
              <a:spcAft>
                <a:spcPts val="600"/>
              </a:spcAft>
              <a:buNone/>
            </a:pPr>
            <a:endParaRPr lang="en-US" altLang="es-CO" sz="1800" b="1" dirty="0">
              <a:latin typeface="+mn-lt"/>
            </a:endParaRPr>
          </a:p>
        </p:txBody>
      </p:sp>
      <p:pic>
        <p:nvPicPr>
          <p:cNvPr id="7" name="Imagen 6">
            <a:extLst>
              <a:ext uri="{FF2B5EF4-FFF2-40B4-BE49-F238E27FC236}">
                <a16:creationId xmlns:a16="http://schemas.microsoft.com/office/drawing/2014/main" id="{582F0149-BD5B-F340-9C1A-3A8267D55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147" y="1401731"/>
            <a:ext cx="5567208" cy="3709980"/>
          </a:xfrm>
          <a:prstGeom prst="rect">
            <a:avLst/>
          </a:prstGeom>
        </p:spPr>
      </p:pic>
    </p:spTree>
    <p:extLst>
      <p:ext uri="{BB962C8B-B14F-4D97-AF65-F5344CB8AC3E}">
        <p14:creationId xmlns:p14="http://schemas.microsoft.com/office/powerpoint/2010/main" val="1813728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a:extLst>
              <a:ext uri="{FF2B5EF4-FFF2-40B4-BE49-F238E27FC236}">
                <a16:creationId xmlns:a16="http://schemas.microsoft.com/office/drawing/2014/main" id="{F6014A80-9DE2-9E47-B4C4-118F954D1090}"/>
              </a:ext>
            </a:extLst>
          </p:cNvPr>
          <p:cNvSpPr txBox="1">
            <a:spLocks noChangeArrowheads="1"/>
          </p:cNvSpPr>
          <p:nvPr/>
        </p:nvSpPr>
        <p:spPr bwMode="auto">
          <a:xfrm>
            <a:off x="541888" y="417582"/>
            <a:ext cx="11736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j-lt"/>
                <a:cs typeface="Arial" panose="020B0604020202020204" pitchFamily="34" charset="0"/>
              </a:rPr>
              <a:t>9.5 Control y tecnologías 4.0 y de la información y las comunicaciones</a:t>
            </a:r>
            <a:endParaRPr lang="es-CO" altLang="es-CO" sz="2400" dirty="0">
              <a:solidFill>
                <a:srgbClr val="0070C0"/>
              </a:solidFill>
              <a:latin typeface="+mj-lt"/>
              <a:cs typeface="Arial" panose="020B0604020202020204" pitchFamily="34" charset="0"/>
            </a:endParaRPr>
          </a:p>
        </p:txBody>
      </p:sp>
      <p:sp>
        <p:nvSpPr>
          <p:cNvPr id="9" name="CuadroTexto 2">
            <a:extLst>
              <a:ext uri="{FF2B5EF4-FFF2-40B4-BE49-F238E27FC236}">
                <a16:creationId xmlns:a16="http://schemas.microsoft.com/office/drawing/2014/main" id="{A0314038-5689-D64C-A536-2BA518043968}"/>
              </a:ext>
            </a:extLst>
          </p:cNvPr>
          <p:cNvSpPr txBox="1">
            <a:spLocks noChangeArrowheads="1"/>
          </p:cNvSpPr>
          <p:nvPr/>
        </p:nvSpPr>
        <p:spPr bwMode="auto">
          <a:xfrm>
            <a:off x="1085506" y="1097273"/>
            <a:ext cx="4135852" cy="3754874"/>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chemeClr val="accent5"/>
              </a:buClr>
              <a:buSzPct val="115000"/>
              <a:buFont typeface="Wingdings" pitchFamily="2" charset="2"/>
              <a:buChar char="§"/>
              <a:defRPr/>
            </a:pPr>
            <a:r>
              <a:rPr lang="es-CO" sz="1600" dirty="0"/>
              <a:t>Los avances tecnológicos son excelentes herramientas para contribuir a mejorar la productividad, la calidad, facilitar la comunicación, las relaciones con los clientes, las relaciones con el entorno  y el control administrativo; siempre y cuando se utilicen de forma adecuada y estratégica.</a:t>
            </a:r>
          </a:p>
          <a:p>
            <a:pPr marL="285750" indent="-285750" algn="just">
              <a:buClr>
                <a:schemeClr val="accent5"/>
              </a:buClr>
              <a:buSzPct val="115000"/>
              <a:buFont typeface="Wingdings" pitchFamily="2" charset="2"/>
              <a:buChar char="q"/>
              <a:defRPr/>
            </a:pPr>
            <a:endParaRPr lang="es-CO" sz="1600" dirty="0"/>
          </a:p>
          <a:p>
            <a:pPr marL="285750" indent="-285750" algn="just">
              <a:buClr>
                <a:schemeClr val="accent5"/>
              </a:buClr>
              <a:buSzPct val="115000"/>
              <a:buFont typeface="Wingdings" pitchFamily="2" charset="2"/>
              <a:buChar char="§"/>
              <a:defRPr/>
            </a:pPr>
            <a:r>
              <a:rPr lang="es-CO" sz="1600" dirty="0"/>
              <a:t>Estas tecnologías cada vez transforman más la manera de trabajar, de gestionar y controlar los recursos (físicos, financieros, información y demás) y de optimizar el potencial de las personas. </a:t>
            </a:r>
          </a:p>
          <a:p>
            <a:pPr algn="just">
              <a:defRPr/>
            </a:pPr>
            <a:endParaRPr lang="es-CO" sz="1400" b="1" dirty="0"/>
          </a:p>
        </p:txBody>
      </p:sp>
      <p:pic>
        <p:nvPicPr>
          <p:cNvPr id="10" name="Imagen 9">
            <a:extLst>
              <a:ext uri="{FF2B5EF4-FFF2-40B4-BE49-F238E27FC236}">
                <a16:creationId xmlns:a16="http://schemas.microsoft.com/office/drawing/2014/main" id="{7E935E7F-D13B-9042-B8BC-F42F45FE0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877" y="1168043"/>
            <a:ext cx="5034534" cy="3684104"/>
          </a:xfrm>
          <a:prstGeom prst="rect">
            <a:avLst/>
          </a:prstGeom>
        </p:spPr>
      </p:pic>
    </p:spTree>
    <p:extLst>
      <p:ext uri="{BB962C8B-B14F-4D97-AF65-F5344CB8AC3E}">
        <p14:creationId xmlns:p14="http://schemas.microsoft.com/office/powerpoint/2010/main" val="17893729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50EC5422-0412-4948-8D88-16B570A5C121}"/>
              </a:ext>
            </a:extLst>
          </p:cNvPr>
          <p:cNvSpPr txBox="1">
            <a:spLocks noChangeArrowheads="1"/>
          </p:cNvSpPr>
          <p:nvPr/>
        </p:nvSpPr>
        <p:spPr bwMode="auto">
          <a:xfrm>
            <a:off x="2351088" y="384452"/>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j-lt"/>
                <a:cs typeface="Arial" panose="020B0604020202020204" pitchFamily="34" charset="0"/>
              </a:rPr>
              <a:t>9.6 Criterios para el control administrativo</a:t>
            </a:r>
            <a:endParaRPr lang="es-CO" altLang="es-CO" sz="2400" dirty="0">
              <a:solidFill>
                <a:srgbClr val="0070C0"/>
              </a:solidFill>
              <a:latin typeface="+mj-lt"/>
              <a:cs typeface="Arial" panose="020B0604020202020204" pitchFamily="34" charset="0"/>
            </a:endParaRPr>
          </a:p>
        </p:txBody>
      </p:sp>
      <p:pic>
        <p:nvPicPr>
          <p:cNvPr id="3" name="Imagen 2">
            <a:extLst>
              <a:ext uri="{FF2B5EF4-FFF2-40B4-BE49-F238E27FC236}">
                <a16:creationId xmlns:a16="http://schemas.microsoft.com/office/drawing/2014/main" id="{28204A61-9BFA-B74A-8FE5-698E75B58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519" y="1015171"/>
            <a:ext cx="9670379" cy="5233228"/>
          </a:xfrm>
          <a:prstGeom prst="rect">
            <a:avLst/>
          </a:prstGeom>
        </p:spPr>
      </p:pic>
    </p:spTree>
    <p:extLst>
      <p:ext uri="{BB962C8B-B14F-4D97-AF65-F5344CB8AC3E}">
        <p14:creationId xmlns:p14="http://schemas.microsoft.com/office/powerpoint/2010/main" val="3636961495"/>
      </p:ext>
    </p:extLst>
  </p:cSld>
  <p:clrMapOvr>
    <a:masterClrMapping/>
  </p:clrMapOvr>
  <p:transition spd="slow"/>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{1215A270-2469-2249-82B4-3B2EA1168731}tf10001072</Template>
  <TotalTime>1646</TotalTime>
  <Words>560</Words>
  <Application>Microsoft Office PowerPoint</Application>
  <PresentationFormat>Widescreen</PresentationFormat>
  <Paragraphs>41</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Open Sans</vt:lpstr>
      <vt:lpstr>Wingdings</vt:lpstr>
      <vt:lpstr>1_Tema de Office</vt:lpstr>
      <vt:lpstr>PowerPoint Presentation</vt:lpstr>
      <vt:lpstr>PowerPoint Presentation</vt:lpstr>
      <vt:lpstr>PowerPoint Presentation</vt:lpstr>
      <vt:lpstr>9.1 Competencias del capítulo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Cesar Augusto Bernal Torres</dc:creator>
  <cp:lastModifiedBy>Cruz, Karol</cp:lastModifiedBy>
  <cp:revision>118</cp:revision>
  <dcterms:created xsi:type="dcterms:W3CDTF">2020-12-21T16:29:38Z</dcterms:created>
  <dcterms:modified xsi:type="dcterms:W3CDTF">2021-12-08T18:42:57Z</dcterms:modified>
</cp:coreProperties>
</file>