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7"/>
  </p:notesMasterIdLst>
  <p:sldIdLst>
    <p:sldId id="362" r:id="rId2"/>
    <p:sldId id="258" r:id="rId3"/>
    <p:sldId id="259" r:id="rId4"/>
    <p:sldId id="363" r:id="rId5"/>
    <p:sldId id="364" r:id="rId6"/>
    <p:sldId id="365" r:id="rId7"/>
    <p:sldId id="366" r:id="rId8"/>
    <p:sldId id="367" r:id="rId9"/>
    <p:sldId id="368" r:id="rId10"/>
    <p:sldId id="369" r:id="rId11"/>
    <p:sldId id="370" r:id="rId12"/>
    <p:sldId id="371" r:id="rId13"/>
    <p:sldId id="372" r:id="rId14"/>
    <p:sldId id="260" r:id="rId15"/>
    <p:sldId id="261" r:id="rId16"/>
    <p:sldId id="262" r:id="rId17"/>
    <p:sldId id="373" r:id="rId18"/>
    <p:sldId id="374" r:id="rId19"/>
    <p:sldId id="375" r:id="rId20"/>
    <p:sldId id="263" r:id="rId21"/>
    <p:sldId id="264" r:id="rId22"/>
    <p:sldId id="265" r:id="rId23"/>
    <p:sldId id="266" r:id="rId24"/>
    <p:sldId id="267" r:id="rId25"/>
    <p:sldId id="268" r:id="rId26"/>
    <p:sldId id="269" r:id="rId27"/>
    <p:sldId id="376" r:id="rId28"/>
    <p:sldId id="377" r:id="rId29"/>
    <p:sldId id="270" r:id="rId30"/>
    <p:sldId id="378" r:id="rId31"/>
    <p:sldId id="379" r:id="rId32"/>
    <p:sldId id="380" r:id="rId33"/>
    <p:sldId id="271" r:id="rId34"/>
    <p:sldId id="381" r:id="rId35"/>
    <p:sldId id="272" r:id="rId36"/>
    <p:sldId id="273" r:id="rId37"/>
    <p:sldId id="274" r:id="rId38"/>
    <p:sldId id="382" r:id="rId39"/>
    <p:sldId id="383" r:id="rId40"/>
    <p:sldId id="384" r:id="rId41"/>
    <p:sldId id="385" r:id="rId42"/>
    <p:sldId id="275" r:id="rId43"/>
    <p:sldId id="276" r:id="rId44"/>
    <p:sldId id="386" r:id="rId45"/>
    <p:sldId id="277" r:id="rId46"/>
    <p:sldId id="278" r:id="rId47"/>
    <p:sldId id="279" r:id="rId48"/>
    <p:sldId id="280" r:id="rId49"/>
    <p:sldId id="281" r:id="rId50"/>
    <p:sldId id="387" r:id="rId51"/>
    <p:sldId id="388" r:id="rId52"/>
    <p:sldId id="282" r:id="rId53"/>
    <p:sldId id="283" r:id="rId54"/>
    <p:sldId id="389" r:id="rId55"/>
    <p:sldId id="284" r:id="rId56"/>
    <p:sldId id="390" r:id="rId57"/>
    <p:sldId id="285" r:id="rId58"/>
    <p:sldId id="286" r:id="rId59"/>
    <p:sldId id="287" r:id="rId60"/>
    <p:sldId id="391" r:id="rId61"/>
    <p:sldId id="392" r:id="rId62"/>
    <p:sldId id="288" r:id="rId63"/>
    <p:sldId id="289" r:id="rId64"/>
    <p:sldId id="393" r:id="rId65"/>
    <p:sldId id="290" r:id="rId66"/>
    <p:sldId id="394" r:id="rId67"/>
    <p:sldId id="291" r:id="rId68"/>
    <p:sldId id="292" r:id="rId69"/>
    <p:sldId id="442" r:id="rId70"/>
    <p:sldId id="395" r:id="rId71"/>
    <p:sldId id="293" r:id="rId72"/>
    <p:sldId id="396" r:id="rId73"/>
    <p:sldId id="397" r:id="rId74"/>
    <p:sldId id="398" r:id="rId75"/>
    <p:sldId id="294" r:id="rId76"/>
    <p:sldId id="295" r:id="rId77"/>
    <p:sldId id="296" r:id="rId78"/>
    <p:sldId id="297" r:id="rId79"/>
    <p:sldId id="298" r:id="rId80"/>
    <p:sldId id="299" r:id="rId81"/>
    <p:sldId id="300" r:id="rId82"/>
    <p:sldId id="399" r:id="rId83"/>
    <p:sldId id="400" r:id="rId84"/>
    <p:sldId id="301" r:id="rId85"/>
    <p:sldId id="302" r:id="rId86"/>
    <p:sldId id="303" r:id="rId87"/>
    <p:sldId id="304" r:id="rId88"/>
    <p:sldId id="401" r:id="rId89"/>
    <p:sldId id="402" r:id="rId90"/>
    <p:sldId id="403" r:id="rId91"/>
    <p:sldId id="305" r:id="rId92"/>
    <p:sldId id="306" r:id="rId93"/>
    <p:sldId id="404" r:id="rId94"/>
    <p:sldId id="307" r:id="rId95"/>
    <p:sldId id="308" r:id="rId96"/>
    <p:sldId id="309" r:id="rId97"/>
    <p:sldId id="310" r:id="rId98"/>
    <p:sldId id="405" r:id="rId99"/>
    <p:sldId id="406" r:id="rId100"/>
    <p:sldId id="311" r:id="rId101"/>
    <p:sldId id="312" r:id="rId102"/>
    <p:sldId id="313" r:id="rId103"/>
    <p:sldId id="407" r:id="rId104"/>
    <p:sldId id="314" r:id="rId105"/>
    <p:sldId id="315" r:id="rId106"/>
    <p:sldId id="316" r:id="rId107"/>
    <p:sldId id="317" r:id="rId108"/>
    <p:sldId id="408" r:id="rId109"/>
    <p:sldId id="318" r:id="rId110"/>
    <p:sldId id="319" r:id="rId111"/>
    <p:sldId id="320" r:id="rId112"/>
    <p:sldId id="409" r:id="rId113"/>
    <p:sldId id="321" r:id="rId114"/>
    <p:sldId id="410" r:id="rId115"/>
    <p:sldId id="322" r:id="rId116"/>
    <p:sldId id="411" r:id="rId117"/>
    <p:sldId id="323" r:id="rId118"/>
    <p:sldId id="324" r:id="rId119"/>
    <p:sldId id="412" r:id="rId120"/>
    <p:sldId id="325" r:id="rId121"/>
    <p:sldId id="326" r:id="rId122"/>
    <p:sldId id="327" r:id="rId123"/>
    <p:sldId id="413" r:id="rId124"/>
    <p:sldId id="328" r:id="rId125"/>
    <p:sldId id="329" r:id="rId126"/>
    <p:sldId id="330" r:id="rId127"/>
    <p:sldId id="331" r:id="rId128"/>
    <p:sldId id="414" r:id="rId129"/>
    <p:sldId id="415" r:id="rId130"/>
    <p:sldId id="416" r:id="rId131"/>
    <p:sldId id="417" r:id="rId132"/>
    <p:sldId id="418" r:id="rId133"/>
    <p:sldId id="332" r:id="rId134"/>
    <p:sldId id="333" r:id="rId135"/>
    <p:sldId id="334" r:id="rId136"/>
    <p:sldId id="419" r:id="rId137"/>
    <p:sldId id="335" r:id="rId138"/>
    <p:sldId id="420" r:id="rId139"/>
    <p:sldId id="336" r:id="rId140"/>
    <p:sldId id="337" r:id="rId141"/>
    <p:sldId id="421" r:id="rId142"/>
    <p:sldId id="338" r:id="rId143"/>
    <p:sldId id="422" r:id="rId144"/>
    <p:sldId id="339" r:id="rId145"/>
    <p:sldId id="423" r:id="rId146"/>
    <p:sldId id="340" r:id="rId147"/>
    <p:sldId id="424" r:id="rId148"/>
    <p:sldId id="341" r:id="rId149"/>
    <p:sldId id="425" r:id="rId150"/>
    <p:sldId id="426" r:id="rId151"/>
    <p:sldId id="342" r:id="rId152"/>
    <p:sldId id="427" r:id="rId153"/>
    <p:sldId id="343" r:id="rId154"/>
    <p:sldId id="428" r:id="rId155"/>
    <p:sldId id="344" r:id="rId156"/>
    <p:sldId id="345" r:id="rId157"/>
    <p:sldId id="429" r:id="rId158"/>
    <p:sldId id="346" r:id="rId159"/>
    <p:sldId id="347" r:id="rId160"/>
    <p:sldId id="430" r:id="rId161"/>
    <p:sldId id="348" r:id="rId162"/>
    <p:sldId id="431" r:id="rId163"/>
    <p:sldId id="349" r:id="rId164"/>
    <p:sldId id="432" r:id="rId165"/>
    <p:sldId id="350" r:id="rId166"/>
    <p:sldId id="433" r:id="rId167"/>
    <p:sldId id="351" r:id="rId168"/>
    <p:sldId id="434" r:id="rId169"/>
    <p:sldId id="352" r:id="rId170"/>
    <p:sldId id="435" r:id="rId171"/>
    <p:sldId id="353" r:id="rId172"/>
    <p:sldId id="354" r:id="rId173"/>
    <p:sldId id="436" r:id="rId174"/>
    <p:sldId id="437" r:id="rId175"/>
    <p:sldId id="355" r:id="rId176"/>
    <p:sldId id="438" r:id="rId177"/>
    <p:sldId id="356" r:id="rId178"/>
    <p:sldId id="357" r:id="rId179"/>
    <p:sldId id="439" r:id="rId180"/>
    <p:sldId id="358" r:id="rId181"/>
    <p:sldId id="359" r:id="rId182"/>
    <p:sldId id="440" r:id="rId183"/>
    <p:sldId id="360" r:id="rId184"/>
    <p:sldId id="441" r:id="rId185"/>
    <p:sldId id="361" r:id="rId186"/>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8" autoAdjust="0"/>
    <p:restoredTop sz="94629"/>
  </p:normalViewPr>
  <p:slideViewPr>
    <p:cSldViewPr snapToGrid="0">
      <p:cViewPr varScale="1">
        <p:scale>
          <a:sx n="79" d="100"/>
          <a:sy n="79" d="100"/>
        </p:scale>
        <p:origin x="114" y="1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F75F4-471F-4237-A271-00E01BF613C6}" type="datetimeFigureOut">
              <a:rPr lang="en-US" smtClean="0"/>
              <a:t>2/28/2017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E818D-1084-4237-8EC7-A7484CFF8736}" type="slidenum">
              <a:rPr lang="en-US" smtClean="0"/>
              <a:t>‹#›</a:t>
            </a:fld>
            <a:endParaRPr lang="en-US"/>
          </a:p>
        </p:txBody>
      </p:sp>
    </p:spTree>
    <p:extLst>
      <p:ext uri="{BB962C8B-B14F-4D97-AF65-F5344CB8AC3E}">
        <p14:creationId xmlns:p14="http://schemas.microsoft.com/office/powerpoint/2010/main" val="407377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AFF98-033A-4CF3-885F-5D750793F76E}" type="slidenum">
              <a:rPr lang="en-US" altLang="en-US" smtClean="0"/>
              <a:pPr/>
              <a:t>1</a:t>
            </a:fld>
            <a:endParaRPr lang="en-US" altLang="en-US" dirty="0"/>
          </a:p>
        </p:txBody>
      </p:sp>
    </p:spTree>
    <p:extLst>
      <p:ext uri="{BB962C8B-B14F-4D97-AF65-F5344CB8AC3E}">
        <p14:creationId xmlns:p14="http://schemas.microsoft.com/office/powerpoint/2010/main" val="2070386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54FD4A-5953-4577-8910-9961EB8B0C05}" type="datetime1">
              <a:rPr lang="en-US" smtClean="0"/>
              <a:t>2/28/2017</a:t>
            </a:fld>
            <a:endParaRPr lang="en-US"/>
          </a:p>
        </p:txBody>
      </p:sp>
      <p:sp>
        <p:nvSpPr>
          <p:cNvPr id="5" name="Footer Placeholder 4"/>
          <p:cNvSpPr>
            <a:spLocks noGrp="1"/>
          </p:cNvSpPr>
          <p:nvPr>
            <p:ph type="ftr" sz="quarter" idx="11"/>
          </p:nvPr>
        </p:nvSpPr>
        <p:spPr/>
        <p:txBody>
          <a:bodyPr/>
          <a:lstStyle/>
          <a:p>
            <a:r>
              <a:rPr lang="en-US" smtClean="0"/>
              <a:t>©1992-2017 by Pearson Education, Inc. All Rights Reserved.</a:t>
            </a:r>
            <a:endParaRPr lang="en-US"/>
          </a:p>
        </p:txBody>
      </p:sp>
      <p:sp>
        <p:nvSpPr>
          <p:cNvPr id="6" name="Slide Number Placeholder 5"/>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206105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EAC541-542A-45DE-9C95-639FD8A53917}" type="datetime1">
              <a:rPr lang="en-US" smtClean="0"/>
              <a:t>2/28/2017</a:t>
            </a:fld>
            <a:endParaRPr lang="en-US"/>
          </a:p>
        </p:txBody>
      </p:sp>
      <p:sp>
        <p:nvSpPr>
          <p:cNvPr id="5" name="Footer Placeholder 4"/>
          <p:cNvSpPr>
            <a:spLocks noGrp="1"/>
          </p:cNvSpPr>
          <p:nvPr>
            <p:ph type="ftr" sz="quarter" idx="11"/>
          </p:nvPr>
        </p:nvSpPr>
        <p:spPr/>
        <p:txBody>
          <a:bodyPr/>
          <a:lstStyle/>
          <a:p>
            <a:r>
              <a:rPr lang="en-US" smtClean="0"/>
              <a:t>©1992-2017 by Pearson Education, Inc. All Rights Reserved.</a:t>
            </a:r>
            <a:endParaRPr lang="en-US"/>
          </a:p>
        </p:txBody>
      </p:sp>
      <p:sp>
        <p:nvSpPr>
          <p:cNvPr id="6" name="Slide Number Placeholder 5"/>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152117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571C72-FCBB-4121-BD00-9F55949E1113}" type="datetime1">
              <a:rPr lang="en-US" smtClean="0"/>
              <a:t>2/28/2017</a:t>
            </a:fld>
            <a:endParaRPr lang="en-US"/>
          </a:p>
        </p:txBody>
      </p:sp>
      <p:sp>
        <p:nvSpPr>
          <p:cNvPr id="5" name="Footer Placeholder 4"/>
          <p:cNvSpPr>
            <a:spLocks noGrp="1"/>
          </p:cNvSpPr>
          <p:nvPr>
            <p:ph type="ftr" sz="quarter" idx="11"/>
          </p:nvPr>
        </p:nvSpPr>
        <p:spPr/>
        <p:txBody>
          <a:bodyPr/>
          <a:lstStyle/>
          <a:p>
            <a:r>
              <a:rPr lang="en-US" smtClean="0"/>
              <a:t>©1992-2017 by Pearson Education, Inc. All Rights Reserved.</a:t>
            </a:r>
            <a:endParaRPr lang="en-US"/>
          </a:p>
        </p:txBody>
      </p:sp>
      <p:sp>
        <p:nvSpPr>
          <p:cNvPr id="6" name="Slide Number Placeholder 5"/>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127244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0B762A5-963B-5347-9233-9ED0E67C2AD7}" type="datetime1">
              <a:rPr lang="en-US"/>
              <a:pPr>
                <a:defRPr/>
              </a:pPr>
              <a:t>2/28/2017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©1992-2014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5900ECAF-9F89-5E4D-8BCE-7EB60F756099}" type="slidenum">
              <a:rPr lang="en-US" altLang="x-none"/>
              <a:pPr/>
              <a:t>‹#›</a:t>
            </a:fld>
            <a:endParaRPr lang="en-US" altLang="x-none"/>
          </a:p>
        </p:txBody>
      </p:sp>
    </p:spTree>
    <p:extLst>
      <p:ext uri="{BB962C8B-B14F-4D97-AF65-F5344CB8AC3E}">
        <p14:creationId xmlns:p14="http://schemas.microsoft.com/office/powerpoint/2010/main" val="190018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74383-A4EB-4238-B3C8-EBA4B8367B62}" type="datetime1">
              <a:rPr lang="en-US" smtClean="0"/>
              <a:t>2/28/2017</a:t>
            </a:fld>
            <a:endParaRPr lang="en-US"/>
          </a:p>
        </p:txBody>
      </p:sp>
      <p:sp>
        <p:nvSpPr>
          <p:cNvPr id="5" name="Footer Placeholder 4"/>
          <p:cNvSpPr>
            <a:spLocks noGrp="1"/>
          </p:cNvSpPr>
          <p:nvPr>
            <p:ph type="ftr" sz="quarter" idx="11"/>
          </p:nvPr>
        </p:nvSpPr>
        <p:spPr/>
        <p:txBody>
          <a:bodyPr/>
          <a:lstStyle/>
          <a:p>
            <a:r>
              <a:rPr lang="en-US" smtClean="0"/>
              <a:t>©1992-2017 by Pearson Education, Inc. All Rights Reserved.</a:t>
            </a:r>
            <a:endParaRPr lang="en-US"/>
          </a:p>
        </p:txBody>
      </p:sp>
      <p:sp>
        <p:nvSpPr>
          <p:cNvPr id="6" name="Slide Number Placeholder 5"/>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349128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071B5-3E69-437F-B08A-8CB3F57E1166}" type="datetime1">
              <a:rPr lang="en-US" smtClean="0"/>
              <a:t>2/28/2017</a:t>
            </a:fld>
            <a:endParaRPr lang="en-US"/>
          </a:p>
        </p:txBody>
      </p:sp>
      <p:sp>
        <p:nvSpPr>
          <p:cNvPr id="5" name="Footer Placeholder 4"/>
          <p:cNvSpPr>
            <a:spLocks noGrp="1"/>
          </p:cNvSpPr>
          <p:nvPr>
            <p:ph type="ftr" sz="quarter" idx="11"/>
          </p:nvPr>
        </p:nvSpPr>
        <p:spPr/>
        <p:txBody>
          <a:bodyPr/>
          <a:lstStyle/>
          <a:p>
            <a:r>
              <a:rPr lang="en-US" smtClean="0"/>
              <a:t>©1992-2017 by Pearson Education, Inc. All Rights Reserved.</a:t>
            </a:r>
            <a:endParaRPr lang="en-US"/>
          </a:p>
        </p:txBody>
      </p:sp>
      <p:sp>
        <p:nvSpPr>
          <p:cNvPr id="6" name="Slide Number Placeholder 5"/>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37459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6B4E08-0192-4D40-8D94-BE29E02BDB06}" type="datetime1">
              <a:rPr lang="en-US" smtClean="0"/>
              <a:t>2/28/2017</a:t>
            </a:fld>
            <a:endParaRPr lang="en-US"/>
          </a:p>
        </p:txBody>
      </p:sp>
      <p:sp>
        <p:nvSpPr>
          <p:cNvPr id="6" name="Footer Placeholder 5"/>
          <p:cNvSpPr>
            <a:spLocks noGrp="1"/>
          </p:cNvSpPr>
          <p:nvPr>
            <p:ph type="ftr" sz="quarter" idx="11"/>
          </p:nvPr>
        </p:nvSpPr>
        <p:spPr/>
        <p:txBody>
          <a:bodyPr/>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243063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644779-70D5-45D1-BE66-4AB3C2E18E53}" type="datetime1">
              <a:rPr lang="en-US" smtClean="0"/>
              <a:t>2/28/2017</a:t>
            </a:fld>
            <a:endParaRPr lang="en-US"/>
          </a:p>
        </p:txBody>
      </p:sp>
      <p:sp>
        <p:nvSpPr>
          <p:cNvPr id="8" name="Footer Placeholder 7"/>
          <p:cNvSpPr>
            <a:spLocks noGrp="1"/>
          </p:cNvSpPr>
          <p:nvPr>
            <p:ph type="ftr" sz="quarter" idx="11"/>
          </p:nvPr>
        </p:nvSpPr>
        <p:spPr/>
        <p:txBody>
          <a:bodyPr/>
          <a:lstStyle/>
          <a:p>
            <a:r>
              <a:rPr lang="en-US" smtClean="0"/>
              <a:t>©1992-2017 by Pearson Education, Inc. All Rights Reserved.</a:t>
            </a:r>
            <a:endParaRPr lang="en-US"/>
          </a:p>
        </p:txBody>
      </p:sp>
      <p:sp>
        <p:nvSpPr>
          <p:cNvPr id="9" name="Slide Number Placeholder 8"/>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426887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B7C9F7-F4EC-4BFE-B05C-CC16A79E62C9}" type="datetime1">
              <a:rPr lang="en-US" smtClean="0"/>
              <a:t>2/28/2017</a:t>
            </a:fld>
            <a:endParaRPr lang="en-US"/>
          </a:p>
        </p:txBody>
      </p:sp>
      <p:sp>
        <p:nvSpPr>
          <p:cNvPr id="4" name="Footer Placeholder 3"/>
          <p:cNvSpPr>
            <a:spLocks noGrp="1"/>
          </p:cNvSpPr>
          <p:nvPr>
            <p:ph type="ftr" sz="quarter" idx="11"/>
          </p:nvPr>
        </p:nvSpPr>
        <p:spPr/>
        <p:txBody>
          <a:bodyPr/>
          <a:lstStyle/>
          <a:p>
            <a:r>
              <a:rPr lang="en-US" smtClean="0"/>
              <a:t>©1992-2017 by Pearson Education, Inc. All Rights Reserved.</a:t>
            </a:r>
            <a:endParaRPr lang="en-US"/>
          </a:p>
        </p:txBody>
      </p:sp>
      <p:sp>
        <p:nvSpPr>
          <p:cNvPr id="5" name="Slide Number Placeholder 4"/>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38699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2CE01-7AB6-4942-A70F-F2C8B164DC8B}" type="datetime1">
              <a:rPr lang="en-US" smtClean="0"/>
              <a:t>2/28/2017</a:t>
            </a:fld>
            <a:endParaRPr lang="en-US"/>
          </a:p>
        </p:txBody>
      </p:sp>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
        <p:nvSpPr>
          <p:cNvPr id="4" name="Slide Number Placeholder 3"/>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211142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A3E3A-DF94-486B-8E26-D5D37BB5B6AE}" type="datetime1">
              <a:rPr lang="en-US" smtClean="0"/>
              <a:t>2/28/2017</a:t>
            </a:fld>
            <a:endParaRPr lang="en-US"/>
          </a:p>
        </p:txBody>
      </p:sp>
      <p:sp>
        <p:nvSpPr>
          <p:cNvPr id="6" name="Footer Placeholder 5"/>
          <p:cNvSpPr>
            <a:spLocks noGrp="1"/>
          </p:cNvSpPr>
          <p:nvPr>
            <p:ph type="ftr" sz="quarter" idx="11"/>
          </p:nvPr>
        </p:nvSpPr>
        <p:spPr/>
        <p:txBody>
          <a:bodyPr/>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408878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8A92E-D13F-40C4-BAB3-CC23A9A94E59}" type="datetime1">
              <a:rPr lang="en-US" smtClean="0"/>
              <a:t>2/28/2017</a:t>
            </a:fld>
            <a:endParaRPr lang="en-US"/>
          </a:p>
        </p:txBody>
      </p:sp>
      <p:sp>
        <p:nvSpPr>
          <p:cNvPr id="6" name="Footer Placeholder 5"/>
          <p:cNvSpPr>
            <a:spLocks noGrp="1"/>
          </p:cNvSpPr>
          <p:nvPr>
            <p:ph type="ftr" sz="quarter" idx="11"/>
          </p:nvPr>
        </p:nvSpPr>
        <p:spPr/>
        <p:txBody>
          <a:bodyPr/>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p>
            <a:fld id="{42FF928D-08E2-49D8-B0EB-3FB4FA6C1FB1}" type="slidenum">
              <a:rPr lang="en-US" smtClean="0"/>
              <a:t>‹#›</a:t>
            </a:fld>
            <a:endParaRPr lang="en-US"/>
          </a:p>
        </p:txBody>
      </p:sp>
    </p:spTree>
    <p:extLst>
      <p:ext uri="{BB962C8B-B14F-4D97-AF65-F5344CB8AC3E}">
        <p14:creationId xmlns:p14="http://schemas.microsoft.com/office/powerpoint/2010/main" val="73174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4D0AD-36B9-497D-9383-C232D45A8DCE}" type="datetime1">
              <a:rPr lang="en-US" smtClean="0"/>
              <a:t>2/28/2017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©1992-2017 by Pearson Education, Inc. All Rights Reserved.</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F928D-08E2-49D8-B0EB-3FB4FA6C1FB1}" type="slidenum">
              <a:rPr lang="en-US" smtClean="0"/>
              <a:t>‹#›</a:t>
            </a:fld>
            <a:endParaRPr lang="en-US"/>
          </a:p>
        </p:txBody>
      </p:sp>
    </p:spTree>
    <p:extLst>
      <p:ext uri="{BB962C8B-B14F-4D97-AF65-F5344CB8AC3E}">
        <p14:creationId xmlns:p14="http://schemas.microsoft.com/office/powerpoint/2010/main" val="3330304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solidFill>
                  <a:srgbClr val="3380E6"/>
                </a:solidFill>
                <a:latin typeface="Calibri" panose="020F0502020204030204" pitchFamily="34" charset="0"/>
              </a:rPr>
              <a:t>Bits, Characters, C Strings and </a:t>
            </a:r>
            <a:r>
              <a:rPr lang="en-US" dirty="0" err="1" smtClean="0">
                <a:solidFill>
                  <a:srgbClr val="3380E6"/>
                </a:solidFill>
                <a:latin typeface="Consolas" panose="020B0609020204030204" pitchFamily="49" charset="0"/>
              </a:rPr>
              <a:t>struct</a:t>
            </a:r>
            <a:r>
              <a:rPr lang="en-US" dirty="0" err="1" smtClean="0">
                <a:solidFill>
                  <a:srgbClr val="3380E6"/>
                </a:solidFill>
                <a:latin typeface="Calibri" panose="020F0502020204030204" pitchFamily="34" charset="0"/>
              </a:rPr>
              <a:t>s</a:t>
            </a:r>
            <a:endParaRPr lang="en-US" dirty="0" smtClean="0">
              <a:solidFill>
                <a:srgbClr val="3380E6"/>
              </a:solidFill>
              <a:latin typeface="Calibri" panose="020F0502020204030204" pitchFamily="34" charset="0"/>
            </a:endParaRPr>
          </a:p>
        </p:txBody>
      </p:sp>
      <p:sp>
        <p:nvSpPr>
          <p:cNvPr id="10243" name="Subtitle 3"/>
          <p:cNvSpPr>
            <a:spLocks noGrp="1"/>
          </p:cNvSpPr>
          <p:nvPr>
            <p:ph type="subTitle" idx="1"/>
          </p:nvPr>
        </p:nvSpPr>
        <p:spPr/>
        <p:txBody>
          <a:bodyPr/>
          <a:lstStyle/>
          <a:p>
            <a:pPr marR="0"/>
            <a:r>
              <a:rPr lang="en-US" altLang="en-US" dirty="0" smtClean="0"/>
              <a:t>Based on Chapter 22 of C++ How to Program, 10/e</a:t>
            </a:r>
          </a:p>
        </p:txBody>
      </p:sp>
      <p:sp>
        <p:nvSpPr>
          <p:cNvPr id="5" name="Footer Placeholder 4"/>
          <p:cNvSpPr>
            <a:spLocks noGrp="1"/>
          </p:cNvSpPr>
          <p:nvPr>
            <p:ph type="ftr" sz="quarter" idx="11"/>
          </p:nvPr>
        </p:nvSpPr>
        <p:spPr/>
        <p:txBody>
          <a:bodyPr/>
          <a:lstStyle/>
          <a:p>
            <a:pPr>
              <a:defRPr/>
            </a:pPr>
            <a:r>
              <a:rPr lang="en-US" dirty="0" smtClean="0"/>
              <a:t>©1992-2017 by Pearson Education, Inc. All Rights Reserved.</a:t>
            </a:r>
            <a:endParaRPr lang="en-US" dirty="0"/>
          </a:p>
        </p:txBody>
      </p:sp>
    </p:spTree>
    <p:extLst>
      <p:ext uri="{BB962C8B-B14F-4D97-AF65-F5344CB8AC3E}">
        <p14:creationId xmlns:p14="http://schemas.microsoft.com/office/powerpoint/2010/main" val="3038170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22.2  </a:t>
            </a:r>
            <a:r>
              <a:rPr lang="en-US" dirty="0" smtClean="0">
                <a:solidFill>
                  <a:srgbClr val="3380E6"/>
                </a:solidFill>
                <a:latin typeface="Calibri" panose="020F0502020204030204" pitchFamily="34" charset="0"/>
              </a:rPr>
              <a:t>Structure Definitions (cont.)</a:t>
            </a:r>
          </a:p>
        </p:txBody>
      </p:sp>
      <p:sp>
        <p:nvSpPr>
          <p:cNvPr id="19459" name="Text Placeholder 2"/>
          <p:cNvSpPr>
            <a:spLocks noGrp="1"/>
          </p:cNvSpPr>
          <p:nvPr>
            <p:ph type="body" idx="1"/>
          </p:nvPr>
        </p:nvSpPr>
        <p:spPr/>
        <p:txBody>
          <a:bodyPr/>
          <a:lstStyle/>
          <a:p>
            <a:pPr eaLnBrk="1" hangingPunct="1">
              <a:lnSpc>
                <a:spcPct val="90000"/>
              </a:lnSpc>
            </a:pPr>
            <a:r>
              <a:rPr lang="en-US" altLang="x-none" sz="2300" dirty="0">
                <a:solidFill>
                  <a:srgbClr val="000000"/>
                </a:solidFill>
                <a:latin typeface="Cambria" panose="02040503050406030204" pitchFamily="18" charset="0"/>
              </a:rPr>
              <a:t>For example, the preceding declarations could have been incorporated into the </a:t>
            </a:r>
            <a:r>
              <a:rPr lang="en-US" altLang="x-none" sz="2300" dirty="0">
                <a:solidFill>
                  <a:srgbClr val="000000"/>
                </a:solidFill>
                <a:latin typeface="Consolas" panose="020B0609020204030204" pitchFamily="49" charset="0"/>
              </a:rPr>
              <a:t>Card</a:t>
            </a:r>
            <a:r>
              <a:rPr lang="en-US" altLang="x-none" sz="2300" dirty="0">
                <a:solidFill>
                  <a:srgbClr val="000000"/>
                </a:solidFill>
                <a:latin typeface="Cambria" panose="02040503050406030204" pitchFamily="18" charset="0"/>
              </a:rPr>
              <a:t> structure definition as follows:</a:t>
            </a:r>
          </a:p>
          <a:p>
            <a:pPr eaLnBrk="1" hangingPunct="1">
              <a:lnSpc>
                <a:spcPct val="90000"/>
              </a:lnSpc>
              <a:buFont typeface="Wingdings 3" charset="2"/>
              <a:buNone/>
            </a:pPr>
            <a:r>
              <a:rPr lang="en-US" altLang="x-none" sz="2300" dirty="0">
                <a:solidFill>
                  <a:srgbClr val="000000"/>
                </a:solidFill>
                <a:latin typeface="Cambria" panose="02040503050406030204" pitchFamily="18" charset="0"/>
              </a:rPr>
              <a:t>		</a:t>
            </a:r>
            <a:r>
              <a:rPr lang="en-US" altLang="x-none" sz="2300" b="1" dirty="0" err="1">
                <a:solidFill>
                  <a:srgbClr val="0000FF"/>
                </a:solidFill>
                <a:latin typeface="Consolas" panose="020B0609020204030204" pitchFamily="49" charset="0"/>
              </a:rPr>
              <a:t>struct</a:t>
            </a:r>
            <a:r>
              <a:rPr lang="en-US" altLang="x-none" sz="2300" dirty="0">
                <a:solidFill>
                  <a:srgbClr val="000000"/>
                </a:solidFill>
                <a:latin typeface="Consolas" panose="020B0609020204030204" pitchFamily="49" charset="0"/>
              </a:rPr>
              <a:t> Card </a:t>
            </a:r>
          </a:p>
          <a:p>
            <a:pPr lvl="2" eaLnBrk="1" hangingPunct="1">
              <a:lnSpc>
                <a:spcPct val="90000"/>
              </a:lnSpc>
              <a:buFont typeface="Wingdings 2" charset="2"/>
              <a:buNone/>
            </a:pPr>
            <a:r>
              <a:rPr lang="en-US" altLang="x-none" sz="1700" dirty="0">
                <a:solidFill>
                  <a:srgbClr val="000000"/>
                </a:solidFill>
                <a:latin typeface="Consolas" panose="020B0609020204030204" pitchFamily="49" charset="0"/>
              </a:rPr>
              <a:t>	{</a:t>
            </a:r>
          </a:p>
          <a:p>
            <a:pPr eaLnBrk="1" hangingPunct="1">
              <a:lnSpc>
                <a:spcPct val="90000"/>
              </a:lnSpc>
              <a:buFont typeface="Wingdings 3" charset="2"/>
              <a:buNone/>
            </a:pPr>
            <a:r>
              <a:rPr lang="en-US" altLang="x-none" sz="2300" dirty="0">
                <a:solidFill>
                  <a:srgbClr val="000000"/>
                </a:solidFill>
                <a:latin typeface="Consolas" panose="020B0609020204030204" pitchFamily="49" charset="0"/>
              </a:rPr>
              <a:t>		   string face;</a:t>
            </a:r>
          </a:p>
          <a:p>
            <a:pPr eaLnBrk="1" hangingPunct="1">
              <a:lnSpc>
                <a:spcPct val="90000"/>
              </a:lnSpc>
              <a:buFont typeface="Wingdings 3" charset="2"/>
              <a:buNone/>
            </a:pPr>
            <a:r>
              <a:rPr lang="en-US" altLang="x-none" sz="2300" dirty="0">
                <a:solidFill>
                  <a:srgbClr val="000000"/>
                </a:solidFill>
                <a:latin typeface="Consolas" panose="020B0609020204030204" pitchFamily="49" charset="0"/>
              </a:rPr>
              <a:t>		   string suit;</a:t>
            </a:r>
          </a:p>
          <a:p>
            <a:pPr eaLnBrk="1" hangingPunct="1">
              <a:lnSpc>
                <a:spcPct val="90000"/>
              </a:lnSpc>
              <a:buFont typeface="Wingdings 3" charset="2"/>
              <a:buNone/>
            </a:pPr>
            <a:r>
              <a:rPr lang="en-US" altLang="x-none" sz="2300" dirty="0">
                <a:solidFill>
                  <a:srgbClr val="000000"/>
                </a:solidFill>
                <a:latin typeface="Consolas" panose="020B0609020204030204" pitchFamily="49" charset="0"/>
              </a:rPr>
              <a:t>		} </a:t>
            </a:r>
            <a:r>
              <a:rPr lang="en-US" altLang="x-none" sz="2300" dirty="0" err="1">
                <a:solidFill>
                  <a:srgbClr val="000000"/>
                </a:solidFill>
                <a:latin typeface="Consolas" panose="020B0609020204030204" pitchFamily="49" charset="0"/>
              </a:rPr>
              <a:t>oneCard</a:t>
            </a:r>
            <a:r>
              <a:rPr lang="en-US" altLang="x-none" sz="2300" dirty="0">
                <a:solidFill>
                  <a:srgbClr val="000000"/>
                </a:solidFill>
                <a:latin typeface="Consolas" panose="020B0609020204030204" pitchFamily="49" charset="0"/>
              </a:rPr>
              <a:t>, </a:t>
            </a:r>
            <a:r>
              <a:rPr lang="en-US" altLang="x-none" sz="2300" dirty="0" smtClean="0">
                <a:solidFill>
                  <a:srgbClr val="000000"/>
                </a:solidFill>
                <a:latin typeface="Consolas" panose="020B0609020204030204" pitchFamily="49" charset="0"/>
              </a:rPr>
              <a:t>deck[</a:t>
            </a:r>
            <a:r>
              <a:rPr lang="en-US" altLang="x-none" sz="2300" dirty="0" smtClean="0">
                <a:solidFill>
                  <a:srgbClr val="0000FF"/>
                </a:solidFill>
                <a:latin typeface="Consolas" panose="020B0609020204030204" pitchFamily="49" charset="0"/>
              </a:rPr>
              <a:t>52</a:t>
            </a:r>
            <a:r>
              <a:rPr lang="en-US" altLang="x-none" sz="2300" dirty="0" smtClean="0">
                <a:solidFill>
                  <a:srgbClr val="000000"/>
                </a:solidFill>
                <a:latin typeface="Consolas" panose="020B0609020204030204" pitchFamily="49" charset="0"/>
              </a:rPr>
              <a:t>], * </a:t>
            </a:r>
            <a:r>
              <a:rPr lang="en-US" altLang="x-none" sz="2300" dirty="0" err="1" smtClean="0">
                <a:solidFill>
                  <a:srgbClr val="000000"/>
                </a:solidFill>
                <a:latin typeface="Consolas" panose="020B0609020204030204" pitchFamily="49" charset="0"/>
              </a:rPr>
              <a:t>cardPtr</a:t>
            </a:r>
            <a:r>
              <a:rPr lang="en-US" altLang="x-none" sz="2300" dirty="0">
                <a:solidFill>
                  <a:srgbClr val="000000"/>
                </a:solidFill>
                <a:latin typeface="Consolas" panose="020B0609020204030204" pitchFamily="49" charset="0"/>
              </a:rPr>
              <a:t>;</a:t>
            </a:r>
          </a:p>
        </p:txBody>
      </p:sp>
      <p:sp>
        <p:nvSpPr>
          <p:cNvPr id="2150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657208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5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938910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5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76275" y="0"/>
            <a:ext cx="108378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862454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2863"/>
            <a:ext cx="12192000" cy="67722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667301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22.7  </a:t>
            </a:r>
            <a:r>
              <a:rPr lang="en-US" dirty="0" smtClean="0">
                <a:solidFill>
                  <a:srgbClr val="3380E6"/>
                </a:solidFill>
                <a:latin typeface="Calibri" panose="020F0502020204030204" pitchFamily="34" charset="0"/>
              </a:rPr>
              <a:t>Character-Handling Library (cont.)</a:t>
            </a:r>
          </a:p>
        </p:txBody>
      </p:sp>
      <p:sp>
        <p:nvSpPr>
          <p:cNvPr id="111619" name="Text Placeholder 2"/>
          <p:cNvSpPr>
            <a:spLocks noGrp="1"/>
          </p:cNvSpPr>
          <p:nvPr>
            <p:ph type="body" idx="1"/>
          </p:nvPr>
        </p:nvSpPr>
        <p:spPr/>
        <p:txBody>
          <a:bodyPr/>
          <a:lstStyle/>
          <a:p>
            <a:pPr eaLnBrk="1" hangingPunct="1">
              <a:lnSpc>
                <a:spcPct val="80000"/>
              </a:lnSpc>
            </a:pPr>
            <a:r>
              <a:rPr lang="en-US" altLang="x-none" sz="2100" dirty="0">
                <a:solidFill>
                  <a:srgbClr val="000000"/>
                </a:solidFill>
                <a:latin typeface="Cambria" panose="02040503050406030204" pitchFamily="18" charset="0"/>
              </a:rPr>
              <a:t>Figure 22.20 demonstrates functions </a:t>
            </a:r>
            <a:r>
              <a:rPr lang="en-US" altLang="x-none" sz="2100" dirty="0" err="1">
                <a:solidFill>
                  <a:srgbClr val="0000FF"/>
                </a:solidFill>
                <a:latin typeface="Consolas" panose="020B0609020204030204" pitchFamily="49" charset="0"/>
              </a:rPr>
              <a:t>isspace</a:t>
            </a:r>
            <a:r>
              <a:rPr lang="en-US" altLang="x-none" sz="2100" dirty="0">
                <a:solidFill>
                  <a:srgbClr val="000000"/>
                </a:solidFill>
                <a:latin typeface="Cambria" panose="02040503050406030204" pitchFamily="18" charset="0"/>
              </a:rPr>
              <a:t>, </a:t>
            </a:r>
            <a:r>
              <a:rPr lang="en-US" altLang="x-none" sz="2100" dirty="0" err="1">
                <a:solidFill>
                  <a:srgbClr val="0000FF"/>
                </a:solidFill>
                <a:latin typeface="Consolas" panose="020B0609020204030204" pitchFamily="49" charset="0"/>
              </a:rPr>
              <a:t>iscntrl</a:t>
            </a:r>
            <a:r>
              <a:rPr lang="en-US" altLang="x-none" sz="2100" dirty="0">
                <a:solidFill>
                  <a:srgbClr val="000000"/>
                </a:solidFill>
                <a:latin typeface="Cambria" panose="02040503050406030204" pitchFamily="18" charset="0"/>
              </a:rPr>
              <a:t>, </a:t>
            </a:r>
            <a:r>
              <a:rPr lang="en-US" altLang="x-none" sz="2100" dirty="0" err="1">
                <a:solidFill>
                  <a:srgbClr val="0000FF"/>
                </a:solidFill>
                <a:latin typeface="Consolas" panose="020B0609020204030204" pitchFamily="49" charset="0"/>
              </a:rPr>
              <a:t>ispunct</a:t>
            </a:r>
            <a:r>
              <a:rPr lang="en-US" altLang="x-none" sz="2100" dirty="0">
                <a:solidFill>
                  <a:srgbClr val="000000"/>
                </a:solidFill>
                <a:latin typeface="Cambria" panose="02040503050406030204" pitchFamily="18" charset="0"/>
              </a:rPr>
              <a:t>, </a:t>
            </a:r>
            <a:r>
              <a:rPr lang="en-US" altLang="x-none" sz="2100" dirty="0" err="1">
                <a:solidFill>
                  <a:srgbClr val="0000FF"/>
                </a:solidFill>
                <a:latin typeface="Consolas" panose="020B0609020204030204" pitchFamily="49" charset="0"/>
              </a:rPr>
              <a:t>isprint</a:t>
            </a:r>
            <a:r>
              <a:rPr lang="en-US" altLang="x-none" sz="2100" dirty="0">
                <a:solidFill>
                  <a:srgbClr val="000000"/>
                </a:solidFill>
                <a:latin typeface="Cambria" panose="02040503050406030204" pitchFamily="18" charset="0"/>
              </a:rPr>
              <a:t> and </a:t>
            </a:r>
            <a:r>
              <a:rPr lang="en-US" altLang="x-none" sz="2100" dirty="0" err="1">
                <a:solidFill>
                  <a:srgbClr val="0000FF"/>
                </a:solidFill>
                <a:latin typeface="Consolas" panose="020B0609020204030204" pitchFamily="49" charset="0"/>
              </a:rPr>
              <a:t>isgraph</a:t>
            </a:r>
            <a:r>
              <a:rPr lang="en-US" altLang="x-none" sz="2100" dirty="0">
                <a:solidFill>
                  <a:srgbClr val="000000"/>
                </a:solidFill>
                <a:latin typeface="Cambria" panose="02040503050406030204" pitchFamily="18" charset="0"/>
              </a:rPr>
              <a:t>.</a:t>
            </a:r>
          </a:p>
          <a:p>
            <a:pPr eaLnBrk="1" hangingPunct="1">
              <a:lnSpc>
                <a:spcPct val="80000"/>
              </a:lnSpc>
            </a:pPr>
            <a:r>
              <a:rPr lang="en-US" altLang="x-none" sz="2100" dirty="0">
                <a:solidFill>
                  <a:srgbClr val="000000"/>
                </a:solidFill>
                <a:latin typeface="Cambria" panose="02040503050406030204" pitchFamily="18" charset="0"/>
              </a:rPr>
              <a:t>Function </a:t>
            </a:r>
            <a:r>
              <a:rPr lang="en-US" altLang="x-none" sz="2100" dirty="0" err="1">
                <a:solidFill>
                  <a:srgbClr val="000000"/>
                </a:solidFill>
                <a:latin typeface="Consolas" panose="020B0609020204030204" pitchFamily="49" charset="0"/>
              </a:rPr>
              <a:t>isspace</a:t>
            </a:r>
            <a:r>
              <a:rPr lang="en-US" altLang="x-none" sz="2100" dirty="0">
                <a:solidFill>
                  <a:srgbClr val="000000"/>
                </a:solidFill>
                <a:latin typeface="Cambria" panose="02040503050406030204" pitchFamily="18" charset="0"/>
              </a:rPr>
              <a:t> determines whether its argument is a whitespace character, such as space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 form feed (</a:t>
            </a:r>
            <a:r>
              <a:rPr lang="en-US" altLang="x-none" sz="2100" dirty="0">
                <a:solidFill>
                  <a:srgbClr val="000000"/>
                </a:solidFill>
                <a:latin typeface="Consolas" panose="020B0609020204030204" pitchFamily="49" charset="0"/>
              </a:rPr>
              <a:t>'\f'</a:t>
            </a:r>
            <a:r>
              <a:rPr lang="en-US" altLang="x-none" sz="2100" dirty="0">
                <a:solidFill>
                  <a:srgbClr val="000000"/>
                </a:solidFill>
                <a:latin typeface="Cambria" panose="02040503050406030204" pitchFamily="18" charset="0"/>
              </a:rPr>
              <a:t>), newline (</a:t>
            </a:r>
            <a:r>
              <a:rPr lang="en-US" altLang="x-none" sz="2100" dirty="0">
                <a:solidFill>
                  <a:srgbClr val="000000"/>
                </a:solidFill>
                <a:latin typeface="Consolas" panose="020B0609020204030204" pitchFamily="49" charset="0"/>
              </a:rPr>
              <a:t>'\n'</a:t>
            </a:r>
            <a:r>
              <a:rPr lang="en-US" altLang="x-none" sz="2100" dirty="0">
                <a:solidFill>
                  <a:srgbClr val="000000"/>
                </a:solidFill>
                <a:latin typeface="Cambria" panose="02040503050406030204" pitchFamily="18" charset="0"/>
              </a:rPr>
              <a:t>), carriage return (</a:t>
            </a:r>
            <a:r>
              <a:rPr lang="en-US" altLang="x-none" sz="2100" dirty="0">
                <a:solidFill>
                  <a:srgbClr val="000000"/>
                </a:solidFill>
                <a:latin typeface="Consolas" panose="020B0609020204030204" pitchFamily="49" charset="0"/>
              </a:rPr>
              <a:t>'\r'</a:t>
            </a:r>
            <a:r>
              <a:rPr lang="en-US" altLang="x-none" sz="2100" dirty="0">
                <a:solidFill>
                  <a:srgbClr val="000000"/>
                </a:solidFill>
                <a:latin typeface="Cambria" panose="02040503050406030204" pitchFamily="18" charset="0"/>
              </a:rPr>
              <a:t>), horizontal tab (</a:t>
            </a:r>
            <a:r>
              <a:rPr lang="en-US" altLang="x-none" sz="2100" dirty="0">
                <a:solidFill>
                  <a:srgbClr val="000000"/>
                </a:solidFill>
                <a:latin typeface="Consolas" panose="020B0609020204030204" pitchFamily="49" charset="0"/>
              </a:rPr>
              <a:t>'\t'</a:t>
            </a:r>
            <a:r>
              <a:rPr lang="en-US" altLang="x-none" sz="2100" dirty="0">
                <a:solidFill>
                  <a:srgbClr val="000000"/>
                </a:solidFill>
                <a:latin typeface="Cambria" panose="02040503050406030204" pitchFamily="18" charset="0"/>
              </a:rPr>
              <a:t>) or vertical tab (</a:t>
            </a:r>
            <a:r>
              <a:rPr lang="en-US" altLang="x-none" sz="2100" dirty="0">
                <a:solidFill>
                  <a:srgbClr val="000000"/>
                </a:solidFill>
                <a:latin typeface="Consolas" panose="020B0609020204030204" pitchFamily="49" charset="0"/>
              </a:rPr>
              <a:t>'\v'</a:t>
            </a:r>
            <a:r>
              <a:rPr lang="en-US" altLang="x-none" sz="2100" dirty="0">
                <a:solidFill>
                  <a:srgbClr val="000000"/>
                </a:solidFill>
                <a:latin typeface="Cambria" panose="02040503050406030204" pitchFamily="18" charset="0"/>
              </a:rPr>
              <a:t>).</a:t>
            </a:r>
          </a:p>
          <a:p>
            <a:pPr eaLnBrk="1" hangingPunct="1">
              <a:lnSpc>
                <a:spcPct val="80000"/>
              </a:lnSpc>
            </a:pPr>
            <a:r>
              <a:rPr lang="en-US" altLang="x-none" sz="2100" dirty="0">
                <a:solidFill>
                  <a:srgbClr val="000000"/>
                </a:solidFill>
                <a:latin typeface="Cambria" panose="02040503050406030204" pitchFamily="18" charset="0"/>
              </a:rPr>
              <a:t>Function </a:t>
            </a:r>
            <a:r>
              <a:rPr lang="en-US" altLang="x-none" sz="2100" dirty="0" err="1">
                <a:solidFill>
                  <a:srgbClr val="000000"/>
                </a:solidFill>
                <a:latin typeface="Consolas" panose="020B0609020204030204" pitchFamily="49" charset="0"/>
              </a:rPr>
              <a:t>iscntrl</a:t>
            </a:r>
            <a:r>
              <a:rPr lang="en-US" altLang="x-none" sz="2100" dirty="0">
                <a:solidFill>
                  <a:srgbClr val="000000"/>
                </a:solidFill>
                <a:latin typeface="Cambria" panose="02040503050406030204" pitchFamily="18" charset="0"/>
              </a:rPr>
              <a:t> determines whether its argument is a control character such as horizontal tab (</a:t>
            </a:r>
            <a:r>
              <a:rPr lang="en-US" altLang="x-none" sz="2100" dirty="0">
                <a:solidFill>
                  <a:srgbClr val="000000"/>
                </a:solidFill>
                <a:latin typeface="Consolas" panose="020B0609020204030204" pitchFamily="49" charset="0"/>
              </a:rPr>
              <a:t>'\t'</a:t>
            </a:r>
            <a:r>
              <a:rPr lang="en-US" altLang="x-none" sz="2100" dirty="0">
                <a:solidFill>
                  <a:srgbClr val="000000"/>
                </a:solidFill>
                <a:latin typeface="Cambria" panose="02040503050406030204" pitchFamily="18" charset="0"/>
              </a:rPr>
              <a:t>), vertical tab (</a:t>
            </a:r>
            <a:r>
              <a:rPr lang="en-US" altLang="x-none" sz="2100" dirty="0">
                <a:solidFill>
                  <a:srgbClr val="000000"/>
                </a:solidFill>
                <a:latin typeface="Consolas" panose="020B0609020204030204" pitchFamily="49" charset="0"/>
              </a:rPr>
              <a:t>'\v'</a:t>
            </a:r>
            <a:r>
              <a:rPr lang="en-US" altLang="x-none" sz="2100" dirty="0">
                <a:solidFill>
                  <a:srgbClr val="000000"/>
                </a:solidFill>
                <a:latin typeface="Cambria" panose="02040503050406030204" pitchFamily="18" charset="0"/>
              </a:rPr>
              <a:t>), form feed (</a:t>
            </a:r>
            <a:r>
              <a:rPr lang="en-US" altLang="x-none" sz="2100" dirty="0">
                <a:solidFill>
                  <a:srgbClr val="000000"/>
                </a:solidFill>
                <a:latin typeface="Consolas" panose="020B0609020204030204" pitchFamily="49" charset="0"/>
              </a:rPr>
              <a:t>'\f'</a:t>
            </a:r>
            <a:r>
              <a:rPr lang="en-US" altLang="x-none" sz="2100" dirty="0">
                <a:solidFill>
                  <a:srgbClr val="000000"/>
                </a:solidFill>
                <a:latin typeface="Cambria" panose="02040503050406030204" pitchFamily="18" charset="0"/>
              </a:rPr>
              <a:t>), alert (</a:t>
            </a:r>
            <a:r>
              <a:rPr lang="en-US" altLang="x-none" sz="2100" dirty="0">
                <a:solidFill>
                  <a:srgbClr val="000000"/>
                </a:solidFill>
                <a:latin typeface="Consolas" panose="020B0609020204030204" pitchFamily="49" charset="0"/>
              </a:rPr>
              <a:t>'\a'</a:t>
            </a:r>
            <a:r>
              <a:rPr lang="en-US" altLang="x-none" sz="2100" dirty="0">
                <a:solidFill>
                  <a:srgbClr val="000000"/>
                </a:solidFill>
                <a:latin typeface="Cambria" panose="02040503050406030204" pitchFamily="18" charset="0"/>
              </a:rPr>
              <a:t>), backspace (</a:t>
            </a:r>
            <a:r>
              <a:rPr lang="en-US" altLang="x-none" sz="2100" dirty="0">
                <a:solidFill>
                  <a:srgbClr val="000000"/>
                </a:solidFill>
                <a:latin typeface="Consolas" panose="020B0609020204030204" pitchFamily="49" charset="0"/>
              </a:rPr>
              <a:t>'\b'</a:t>
            </a:r>
            <a:r>
              <a:rPr lang="en-US" altLang="x-none" sz="2100" dirty="0">
                <a:solidFill>
                  <a:srgbClr val="000000"/>
                </a:solidFill>
                <a:latin typeface="Cambria" panose="02040503050406030204" pitchFamily="18" charset="0"/>
              </a:rPr>
              <a:t>), carriage return (</a:t>
            </a:r>
            <a:r>
              <a:rPr lang="en-US" altLang="x-none" sz="2100" dirty="0">
                <a:solidFill>
                  <a:srgbClr val="000000"/>
                </a:solidFill>
                <a:latin typeface="Consolas" panose="020B0609020204030204" pitchFamily="49" charset="0"/>
              </a:rPr>
              <a:t>'\r'</a:t>
            </a:r>
            <a:r>
              <a:rPr lang="en-US" altLang="x-none" sz="2100" dirty="0">
                <a:solidFill>
                  <a:srgbClr val="000000"/>
                </a:solidFill>
                <a:latin typeface="Cambria" panose="02040503050406030204" pitchFamily="18" charset="0"/>
              </a:rPr>
              <a:t>) or newline (</a:t>
            </a:r>
            <a:r>
              <a:rPr lang="en-US" altLang="x-none" sz="2100" dirty="0">
                <a:solidFill>
                  <a:srgbClr val="000000"/>
                </a:solidFill>
                <a:latin typeface="Consolas" panose="020B0609020204030204" pitchFamily="49" charset="0"/>
              </a:rPr>
              <a:t>'\n'</a:t>
            </a:r>
            <a:r>
              <a:rPr lang="en-US" altLang="x-none" sz="2100" dirty="0">
                <a:solidFill>
                  <a:srgbClr val="000000"/>
                </a:solidFill>
                <a:latin typeface="Cambria" panose="02040503050406030204" pitchFamily="18" charset="0"/>
              </a:rPr>
              <a:t>).</a:t>
            </a:r>
          </a:p>
          <a:p>
            <a:pPr eaLnBrk="1" hangingPunct="1">
              <a:lnSpc>
                <a:spcPct val="80000"/>
              </a:lnSpc>
            </a:pPr>
            <a:r>
              <a:rPr lang="en-US" altLang="x-none" sz="2100" dirty="0">
                <a:solidFill>
                  <a:srgbClr val="000000"/>
                </a:solidFill>
                <a:latin typeface="Cambria" panose="02040503050406030204" pitchFamily="18" charset="0"/>
              </a:rPr>
              <a:t>Function </a:t>
            </a:r>
            <a:r>
              <a:rPr lang="en-US" altLang="x-none" sz="2100" dirty="0" err="1">
                <a:solidFill>
                  <a:srgbClr val="000000"/>
                </a:solidFill>
                <a:latin typeface="Consolas" panose="020B0609020204030204" pitchFamily="49" charset="0"/>
              </a:rPr>
              <a:t>ispunct</a:t>
            </a:r>
            <a:r>
              <a:rPr lang="en-US" altLang="x-none" sz="2100" dirty="0">
                <a:solidFill>
                  <a:srgbClr val="000000"/>
                </a:solidFill>
                <a:latin typeface="Cambria" panose="02040503050406030204" pitchFamily="18" charset="0"/>
              </a:rPr>
              <a:t> determines whether its argument is a printing character other than a space, digit or letter, such as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 </a:t>
            </a:r>
            <a:r>
              <a:rPr lang="en-US" altLang="x-none" sz="2100" dirty="0" smtClean="0">
                <a:solidFill>
                  <a:srgbClr val="000000"/>
                </a:solidFill>
                <a:latin typeface="Consolas" panose="020B0609020204030204" pitchFamily="49" charset="0"/>
              </a:rPr>
              <a:t>(</a:t>
            </a:r>
            <a:r>
              <a:rPr lang="en-US" altLang="x-none" sz="2100" dirty="0" smtClean="0">
                <a:solidFill>
                  <a:srgbClr val="000000"/>
                </a:solidFill>
                <a:latin typeface="Cambria" panose="02040503050406030204" pitchFamily="18" charset="0"/>
              </a:rPr>
              <a:t>,), </a:t>
            </a:r>
            <a:r>
              <a:rPr lang="en-US" altLang="x-none" sz="2100" dirty="0" smtClean="0">
                <a:solidFill>
                  <a:srgbClr val="000000"/>
                </a:solidFill>
                <a:latin typeface="Consolas" panose="020B0609020204030204" pitchFamily="49" charset="0"/>
              </a:rPr>
              <a:t>[</a:t>
            </a:r>
            <a:r>
              <a:rPr lang="en-US" altLang="x-none" sz="2100" dirty="0" smtClean="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 or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a:t>
            </a:r>
          </a:p>
          <a:p>
            <a:pPr eaLnBrk="1" hangingPunct="1">
              <a:lnSpc>
                <a:spcPct val="80000"/>
              </a:lnSpc>
            </a:pPr>
            <a:r>
              <a:rPr lang="en-US" altLang="x-none" sz="2100" dirty="0">
                <a:solidFill>
                  <a:srgbClr val="000000"/>
                </a:solidFill>
                <a:latin typeface="Cambria" panose="02040503050406030204" pitchFamily="18" charset="0"/>
              </a:rPr>
              <a:t>Function </a:t>
            </a:r>
            <a:r>
              <a:rPr lang="en-US" altLang="x-none" sz="2100" dirty="0" err="1">
                <a:solidFill>
                  <a:srgbClr val="000000"/>
                </a:solidFill>
                <a:latin typeface="Consolas" panose="020B0609020204030204" pitchFamily="49" charset="0"/>
              </a:rPr>
              <a:t>isprint</a:t>
            </a:r>
            <a:r>
              <a:rPr lang="en-US" altLang="x-none" sz="2100" dirty="0">
                <a:solidFill>
                  <a:srgbClr val="000000"/>
                </a:solidFill>
                <a:latin typeface="Cambria" panose="02040503050406030204" pitchFamily="18" charset="0"/>
              </a:rPr>
              <a:t> determines whether its argument is a character that can be displayed on the screen (including the space character).</a:t>
            </a:r>
          </a:p>
          <a:p>
            <a:pPr eaLnBrk="1" hangingPunct="1">
              <a:lnSpc>
                <a:spcPct val="80000"/>
              </a:lnSpc>
            </a:pPr>
            <a:r>
              <a:rPr lang="en-US" altLang="x-none" sz="2100" dirty="0">
                <a:solidFill>
                  <a:srgbClr val="000000"/>
                </a:solidFill>
                <a:latin typeface="Cambria" panose="02040503050406030204" pitchFamily="18" charset="0"/>
              </a:rPr>
              <a:t>Function </a:t>
            </a:r>
            <a:r>
              <a:rPr lang="en-US" altLang="x-none" sz="2100" dirty="0" err="1">
                <a:solidFill>
                  <a:srgbClr val="000000"/>
                </a:solidFill>
                <a:latin typeface="Consolas" panose="020B0609020204030204" pitchFamily="49" charset="0"/>
              </a:rPr>
              <a:t>isgraph</a:t>
            </a:r>
            <a:r>
              <a:rPr lang="en-US" altLang="x-none" sz="2100" dirty="0">
                <a:solidFill>
                  <a:srgbClr val="000000"/>
                </a:solidFill>
                <a:latin typeface="Cambria" panose="02040503050406030204" pitchFamily="18" charset="0"/>
              </a:rPr>
              <a:t> tests for the same characters as </a:t>
            </a:r>
            <a:r>
              <a:rPr lang="en-US" altLang="x-none" sz="2100" dirty="0" err="1">
                <a:solidFill>
                  <a:srgbClr val="000000"/>
                </a:solidFill>
                <a:latin typeface="Consolas" panose="020B0609020204030204" pitchFamily="49" charset="0"/>
              </a:rPr>
              <a:t>isprint</a:t>
            </a:r>
            <a:r>
              <a:rPr lang="en-US" altLang="x-none" sz="2100" dirty="0">
                <a:solidFill>
                  <a:srgbClr val="000000"/>
                </a:solidFill>
                <a:latin typeface="Cambria" panose="02040503050406030204" pitchFamily="18" charset="0"/>
              </a:rPr>
              <a:t>, but the space character is not included.</a:t>
            </a:r>
          </a:p>
        </p:txBody>
      </p:sp>
      <p:sp>
        <p:nvSpPr>
          <p:cNvPr id="11981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0214441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813"/>
            <a:ext cx="12192000" cy="65563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793743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863"/>
            <a:ext cx="12192000" cy="62626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0749420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863"/>
            <a:ext cx="12192000" cy="62626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090450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20775" y="0"/>
            <a:ext cx="99488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689903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22.8  </a:t>
            </a:r>
            <a:r>
              <a:rPr lang="en-US" dirty="0" smtClean="0">
                <a:solidFill>
                  <a:srgbClr val="3380E6"/>
                </a:solidFill>
                <a:latin typeface="Calibri" panose="020F0502020204030204" pitchFamily="34" charset="0"/>
              </a:rPr>
              <a:t>C-String Manipulation Functions</a:t>
            </a:r>
          </a:p>
        </p:txBody>
      </p:sp>
      <p:sp>
        <p:nvSpPr>
          <p:cNvPr id="115715"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The string-handling library provides any useful functions for manipulating string data, comparing strings, searching strings for characters and other strings, tokenizing strings (separating strings into logical pieces such as the separate words in a sentence) and determining the length of strings.</a:t>
            </a:r>
          </a:p>
          <a:p>
            <a:pPr eaLnBrk="1" hangingPunct="1">
              <a:lnSpc>
                <a:spcPct val="90000"/>
              </a:lnSpc>
            </a:pPr>
            <a:r>
              <a:rPr lang="en-US" altLang="x-none" sz="2500" dirty="0">
                <a:solidFill>
                  <a:srgbClr val="000000"/>
                </a:solidFill>
                <a:latin typeface="Cambria" panose="02040503050406030204" pitchFamily="18" charset="0"/>
              </a:rPr>
              <a:t>This section presents some common string-manipulation functions of the string-handling library (from the C++ standard library).</a:t>
            </a:r>
          </a:p>
          <a:p>
            <a:pPr eaLnBrk="1" hangingPunct="1">
              <a:lnSpc>
                <a:spcPct val="90000"/>
              </a:lnSpc>
            </a:pPr>
            <a:r>
              <a:rPr lang="en-US" altLang="x-none" sz="2500" dirty="0">
                <a:solidFill>
                  <a:srgbClr val="000000"/>
                </a:solidFill>
                <a:latin typeface="Cambria" panose="02040503050406030204" pitchFamily="18" charset="0"/>
              </a:rPr>
              <a:t>The functions are summarized in Fig. 22.21; then each is used in a live-code example.</a:t>
            </a:r>
          </a:p>
          <a:p>
            <a:pPr eaLnBrk="1" hangingPunct="1">
              <a:lnSpc>
                <a:spcPct val="90000"/>
              </a:lnSpc>
            </a:pPr>
            <a:r>
              <a:rPr lang="en-US" altLang="x-none" sz="2500" dirty="0">
                <a:solidFill>
                  <a:srgbClr val="000000"/>
                </a:solidFill>
                <a:latin typeface="Cambria" panose="02040503050406030204" pitchFamily="18" charset="0"/>
              </a:rPr>
              <a:t>The prototypes for these functions are located in header </a:t>
            </a:r>
            <a:r>
              <a:rPr lang="en-US" altLang="x-none" sz="2500" dirty="0">
                <a:solidFill>
                  <a:srgbClr val="000000"/>
                </a:solidFill>
                <a:latin typeface="Consolas" panose="020B0609020204030204" pitchFamily="49" charset="0"/>
              </a:rPr>
              <a:t>&lt;</a:t>
            </a:r>
            <a:r>
              <a:rPr lang="en-US" altLang="x-none" sz="2500" dirty="0" err="1">
                <a:solidFill>
                  <a:srgbClr val="000000"/>
                </a:solidFill>
                <a:latin typeface="Consolas" panose="020B0609020204030204" pitchFamily="49" charset="0"/>
              </a:rPr>
              <a:t>cstring</a:t>
            </a:r>
            <a:r>
              <a:rPr lang="en-US" altLang="x-none" sz="2500" dirty="0">
                <a:solidFill>
                  <a:srgbClr val="000000"/>
                </a:solidFill>
                <a:latin typeface="Consolas" panose="020B0609020204030204" pitchFamily="49" charset="0"/>
              </a:rPr>
              <a:t>&gt;</a:t>
            </a:r>
            <a:r>
              <a:rPr lang="en-US" altLang="x-none" sz="2500" dirty="0">
                <a:solidFill>
                  <a:srgbClr val="000000"/>
                </a:solidFill>
                <a:latin typeface="Cambria" panose="02040503050406030204" pitchFamily="18" charset="0"/>
              </a:rPr>
              <a:t>.</a:t>
            </a:r>
          </a:p>
        </p:txBody>
      </p:sp>
      <p:sp>
        <p:nvSpPr>
          <p:cNvPr id="12390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4279583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6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3075"/>
            <a:ext cx="12192000" cy="5911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6613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22.2  </a:t>
            </a:r>
            <a:r>
              <a:rPr lang="en-US" dirty="0" smtClean="0">
                <a:solidFill>
                  <a:srgbClr val="3380E6"/>
                </a:solidFill>
                <a:latin typeface="Calibri" panose="020F0502020204030204" pitchFamily="34" charset="0"/>
              </a:rPr>
              <a:t>Structure Definitions (cont.)</a:t>
            </a:r>
          </a:p>
        </p:txBody>
      </p:sp>
      <p:sp>
        <p:nvSpPr>
          <p:cNvPr id="20483"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Structure members are not necessarily stored in </a:t>
            </a:r>
            <a:r>
              <a:rPr lang="en-US" altLang="x-none" i="1" dirty="0">
                <a:solidFill>
                  <a:srgbClr val="000000"/>
                </a:solidFill>
                <a:latin typeface="Cambria" panose="02040503050406030204" pitchFamily="18" charset="0"/>
              </a:rPr>
              <a:t>consecutive</a:t>
            </a:r>
            <a:r>
              <a:rPr lang="en-US" altLang="x-none" dirty="0">
                <a:solidFill>
                  <a:srgbClr val="000000"/>
                </a:solidFill>
                <a:latin typeface="Cambria" panose="02040503050406030204" pitchFamily="18" charset="0"/>
              </a:rPr>
              <a:t> bytes of memory.</a:t>
            </a:r>
          </a:p>
          <a:p>
            <a:pPr eaLnBrk="1" hangingPunct="1"/>
            <a:r>
              <a:rPr lang="en-US" altLang="x-none" dirty="0">
                <a:solidFill>
                  <a:srgbClr val="000000"/>
                </a:solidFill>
                <a:latin typeface="Cambria" panose="02040503050406030204" pitchFamily="18" charset="0"/>
              </a:rPr>
              <a:t>Sometimes there are “holes” in a structure, because some computers store specific data types only on certain memory boundaries for performance reasons, such as half-word, word or double-word boundaries.</a:t>
            </a:r>
          </a:p>
          <a:p>
            <a:pPr eaLnBrk="1" hangingPunct="1"/>
            <a:r>
              <a:rPr lang="en-US" altLang="x-none" dirty="0">
                <a:solidFill>
                  <a:srgbClr val="000000"/>
                </a:solidFill>
                <a:latin typeface="Cambria" panose="02040503050406030204" pitchFamily="18" charset="0"/>
              </a:rPr>
              <a:t>A word is a standard memory unit used to store data in a computer—usually two, four or eight bytes and typically eight bytes on today’s popular 64-bit systems.</a:t>
            </a:r>
          </a:p>
        </p:txBody>
      </p:sp>
      <p:sp>
        <p:nvSpPr>
          <p:cNvPr id="2458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21309816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6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2575" y="0"/>
            <a:ext cx="116268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3824900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6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2275" y="0"/>
            <a:ext cx="113458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7636744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a:t>
            </a:r>
            <a:r>
              <a:rPr lang="en-US" dirty="0" smtClean="0">
                <a:solidFill>
                  <a:srgbClr val="3380E6"/>
                </a:solidFill>
                <a:latin typeface="Calibri" panose="020F0502020204030204" pitchFamily="34" charset="0"/>
              </a:rPr>
              <a:t> (cont.)</a:t>
            </a:r>
          </a:p>
        </p:txBody>
      </p:sp>
      <p:sp>
        <p:nvSpPr>
          <p:cNvPr id="11981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Several functions in Fig. 22.21 contain parameters with data type </a:t>
            </a:r>
            <a:r>
              <a:rPr lang="en-US" altLang="x-none" dirty="0" err="1">
                <a:solidFill>
                  <a:srgbClr val="000000"/>
                </a:solidFill>
                <a:latin typeface="Consolas" panose="020B0609020204030204" pitchFamily="49" charset="0"/>
              </a:rPr>
              <a:t>size_t</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This type is defined in the header </a:t>
            </a:r>
            <a:r>
              <a:rPr lang="en-US" altLang="x-none" dirty="0">
                <a:solidFill>
                  <a:srgbClr val="000000"/>
                </a:solidFill>
                <a:latin typeface="Consolas" panose="020B0609020204030204" pitchFamily="49" charset="0"/>
              </a:rPr>
              <a:t>&lt;</a:t>
            </a:r>
            <a:r>
              <a:rPr lang="en-US" altLang="x-none" dirty="0" err="1">
                <a:solidFill>
                  <a:srgbClr val="000000"/>
                </a:solidFill>
                <a:latin typeface="Consolas" panose="020B0609020204030204" pitchFamily="49" charset="0"/>
              </a:rPr>
              <a:t>cstring</a:t>
            </a:r>
            <a:r>
              <a:rPr lang="en-US" altLang="x-none" dirty="0">
                <a:solidFill>
                  <a:srgbClr val="000000"/>
                </a:solidFill>
                <a:latin typeface="Consolas" panose="020B0609020204030204" pitchFamily="49" charset="0"/>
              </a:rPr>
              <a:t>&gt;</a:t>
            </a:r>
            <a:r>
              <a:rPr lang="en-US" altLang="x-none" dirty="0">
                <a:solidFill>
                  <a:srgbClr val="000000"/>
                </a:solidFill>
                <a:latin typeface="Cambria" panose="02040503050406030204" pitchFamily="18" charset="0"/>
              </a:rPr>
              <a:t> to be an unsigned integral type such as </a:t>
            </a:r>
            <a:r>
              <a:rPr lang="en-US" altLang="x-none" dirty="0">
                <a:solidFill>
                  <a:srgbClr val="000000"/>
                </a:solidFill>
                <a:latin typeface="Consolas" panose="020B0609020204030204" pitchFamily="49" charset="0"/>
              </a:rPr>
              <a:t>unsigned</a:t>
            </a:r>
            <a:r>
              <a:rPr lang="en-US" altLang="x-none" dirty="0">
                <a:solidFill>
                  <a:srgbClr val="000000"/>
                </a:solidFill>
                <a:latin typeface="Cambria" panose="02040503050406030204" pitchFamily="18" charset="0"/>
              </a:rPr>
              <a:t> </a:t>
            </a:r>
            <a:r>
              <a:rPr lang="en-US" altLang="x-none" dirty="0" err="1">
                <a:solidFill>
                  <a:srgbClr val="000000"/>
                </a:solidFill>
                <a:latin typeface="Consolas" panose="020B0609020204030204" pitchFamily="49" charset="0"/>
              </a:rPr>
              <a:t>int</a:t>
            </a:r>
            <a:r>
              <a:rPr lang="en-US" altLang="x-none" dirty="0">
                <a:solidFill>
                  <a:srgbClr val="000000"/>
                </a:solidFill>
                <a:latin typeface="Cambria" panose="02040503050406030204" pitchFamily="18" charset="0"/>
              </a:rPr>
              <a:t> or </a:t>
            </a:r>
            <a:r>
              <a:rPr lang="en-US" altLang="x-none" dirty="0">
                <a:solidFill>
                  <a:srgbClr val="000000"/>
                </a:solidFill>
                <a:latin typeface="Consolas" panose="020B0609020204030204" pitchFamily="49" charset="0"/>
              </a:rPr>
              <a:t>unsigned</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long</a:t>
            </a:r>
            <a:r>
              <a:rPr lang="en-US" altLang="x-none" dirty="0">
                <a:solidFill>
                  <a:srgbClr val="000000"/>
                </a:solidFill>
                <a:latin typeface="Cambria" panose="02040503050406030204" pitchFamily="18" charset="0"/>
              </a:rPr>
              <a:t>.</a:t>
            </a:r>
          </a:p>
        </p:txBody>
      </p:sp>
      <p:sp>
        <p:nvSpPr>
          <p:cNvPr id="12800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3383117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6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46263"/>
            <a:ext cx="12192000" cy="31654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997635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 (cont.)</a:t>
            </a:r>
            <a:endParaRPr lang="en-US" dirty="0" smtClean="0">
              <a:solidFill>
                <a:srgbClr val="3380E6"/>
              </a:solidFill>
              <a:latin typeface="Calibri" panose="020F0502020204030204" pitchFamily="34" charset="0"/>
            </a:endParaRPr>
          </a:p>
        </p:txBody>
      </p:sp>
      <p:sp>
        <p:nvSpPr>
          <p:cNvPr id="121859"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err="1">
                <a:solidFill>
                  <a:srgbClr val="0000FF"/>
                </a:solidFill>
                <a:latin typeface="Consolas" panose="020B0609020204030204" pitchFamily="49" charset="0"/>
              </a:rPr>
              <a:t>strcpy</a:t>
            </a:r>
            <a:r>
              <a:rPr lang="en-US" altLang="x-none" sz="2500" dirty="0">
                <a:solidFill>
                  <a:srgbClr val="000000"/>
                </a:solidFill>
                <a:latin typeface="Cambria" panose="02040503050406030204" pitchFamily="18" charset="0"/>
              </a:rPr>
              <a:t> copies its second argument—a string—into its first argument—a character array that must be large enough to store the string and its terminating null character, (which is also copied).</a:t>
            </a:r>
          </a:p>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err="1">
                <a:solidFill>
                  <a:srgbClr val="0000FF"/>
                </a:solidFill>
                <a:latin typeface="Consolas" panose="020B0609020204030204" pitchFamily="49" charset="0"/>
              </a:rPr>
              <a:t>strncpy</a:t>
            </a:r>
            <a:r>
              <a:rPr lang="en-US" altLang="x-none" sz="2500" dirty="0">
                <a:solidFill>
                  <a:srgbClr val="000000"/>
                </a:solidFill>
                <a:latin typeface="Cambria" panose="02040503050406030204" pitchFamily="18" charset="0"/>
              </a:rPr>
              <a:t> is much like </a:t>
            </a:r>
            <a:r>
              <a:rPr lang="en-US" altLang="x-none" sz="2500" dirty="0" err="1">
                <a:solidFill>
                  <a:srgbClr val="000000"/>
                </a:solidFill>
                <a:latin typeface="Consolas" panose="020B0609020204030204" pitchFamily="49" charset="0"/>
              </a:rPr>
              <a:t>strcpy</a:t>
            </a:r>
            <a:r>
              <a:rPr lang="en-US" altLang="x-none" sz="2500" dirty="0">
                <a:solidFill>
                  <a:srgbClr val="000000"/>
                </a:solidFill>
                <a:latin typeface="Cambria" panose="02040503050406030204" pitchFamily="18" charset="0"/>
              </a:rPr>
              <a:t>, except that </a:t>
            </a:r>
            <a:r>
              <a:rPr lang="en-US" altLang="x-none" sz="2500" dirty="0" err="1">
                <a:solidFill>
                  <a:srgbClr val="000000"/>
                </a:solidFill>
                <a:latin typeface="Consolas" panose="020B0609020204030204" pitchFamily="49" charset="0"/>
              </a:rPr>
              <a:t>strncpy</a:t>
            </a:r>
            <a:r>
              <a:rPr lang="en-US" altLang="x-none" sz="2500" dirty="0">
                <a:solidFill>
                  <a:srgbClr val="000000"/>
                </a:solidFill>
                <a:latin typeface="Cambria" panose="02040503050406030204" pitchFamily="18" charset="0"/>
              </a:rPr>
              <a:t> specifies the number of characters to be copied from the string into the array.</a:t>
            </a:r>
          </a:p>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err="1">
                <a:solidFill>
                  <a:srgbClr val="000000"/>
                </a:solidFill>
                <a:latin typeface="Consolas" panose="020B0609020204030204" pitchFamily="49" charset="0"/>
              </a:rPr>
              <a:t>strncpy</a:t>
            </a:r>
            <a:r>
              <a:rPr lang="en-US" altLang="x-none" sz="2500" dirty="0">
                <a:solidFill>
                  <a:srgbClr val="000000"/>
                </a:solidFill>
                <a:latin typeface="Cambria" panose="02040503050406030204" pitchFamily="18" charset="0"/>
              </a:rPr>
              <a:t> does not necessarily copy the terminating null character of its second argument—a terminating null character is written only if the number of characters to be copied is at least one more than the length of the string.</a:t>
            </a:r>
          </a:p>
        </p:txBody>
      </p:sp>
      <p:sp>
        <p:nvSpPr>
          <p:cNvPr id="13005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6164862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49300"/>
            <a:ext cx="12192000" cy="53578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143842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 (cont.)</a:t>
            </a:r>
            <a:endParaRPr lang="en-US" dirty="0" smtClean="0">
              <a:solidFill>
                <a:srgbClr val="3380E6"/>
              </a:solidFill>
              <a:latin typeface="Calibri" panose="020F0502020204030204" pitchFamily="34" charset="0"/>
            </a:endParaRPr>
          </a:p>
        </p:txBody>
      </p:sp>
      <p:sp>
        <p:nvSpPr>
          <p:cNvPr id="123907"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Figure 22.22 uses </a:t>
            </a:r>
            <a:r>
              <a:rPr lang="en-US" altLang="x-none" dirty="0" err="1">
                <a:solidFill>
                  <a:srgbClr val="000000"/>
                </a:solidFill>
                <a:latin typeface="Consolas" panose="020B0609020204030204" pitchFamily="49" charset="0"/>
              </a:rPr>
              <a:t>strcpy</a:t>
            </a:r>
            <a:r>
              <a:rPr lang="en-US" altLang="x-none" dirty="0">
                <a:solidFill>
                  <a:srgbClr val="000000"/>
                </a:solidFill>
                <a:latin typeface="Cambria" panose="02040503050406030204" pitchFamily="18" charset="0"/>
              </a:rPr>
              <a:t> (line </a:t>
            </a:r>
            <a:r>
              <a:rPr lang="en-US" altLang="x-none" dirty="0" smtClean="0">
                <a:solidFill>
                  <a:srgbClr val="000000"/>
                </a:solidFill>
                <a:latin typeface="Cambria" panose="02040503050406030204" pitchFamily="18" charset="0"/>
              </a:rPr>
              <a:t>12) </a:t>
            </a:r>
            <a:r>
              <a:rPr lang="en-US" altLang="x-none" dirty="0">
                <a:solidFill>
                  <a:srgbClr val="000000"/>
                </a:solidFill>
                <a:latin typeface="Cambria" panose="02040503050406030204" pitchFamily="18" charset="0"/>
              </a:rPr>
              <a:t>to copy the entire string in array </a:t>
            </a:r>
            <a:r>
              <a:rPr lang="en-US" altLang="x-none" dirty="0">
                <a:solidFill>
                  <a:srgbClr val="000000"/>
                </a:solidFill>
                <a:latin typeface="Consolas" panose="020B0609020204030204" pitchFamily="49" charset="0"/>
              </a:rPr>
              <a:t>x</a:t>
            </a:r>
            <a:r>
              <a:rPr lang="en-US" altLang="x-none" dirty="0">
                <a:solidFill>
                  <a:srgbClr val="000000"/>
                </a:solidFill>
                <a:latin typeface="Cambria" panose="02040503050406030204" pitchFamily="18" charset="0"/>
              </a:rPr>
              <a:t> into array </a:t>
            </a:r>
            <a:r>
              <a:rPr lang="en-US" altLang="x-none" dirty="0">
                <a:solidFill>
                  <a:srgbClr val="000000"/>
                </a:solidFill>
                <a:latin typeface="Consolas" panose="020B0609020204030204" pitchFamily="49" charset="0"/>
              </a:rPr>
              <a:t>y</a:t>
            </a:r>
            <a:r>
              <a:rPr lang="en-US" altLang="x-none" dirty="0">
                <a:solidFill>
                  <a:srgbClr val="000000"/>
                </a:solidFill>
                <a:latin typeface="Cambria" panose="02040503050406030204" pitchFamily="18" charset="0"/>
              </a:rPr>
              <a:t> and uses </a:t>
            </a:r>
            <a:r>
              <a:rPr lang="en-US" altLang="x-none" dirty="0" err="1">
                <a:solidFill>
                  <a:srgbClr val="000000"/>
                </a:solidFill>
                <a:latin typeface="Consolas" panose="020B0609020204030204" pitchFamily="49" charset="0"/>
              </a:rPr>
              <a:t>strncpy</a:t>
            </a:r>
            <a:r>
              <a:rPr lang="en-US" altLang="x-none" dirty="0">
                <a:solidFill>
                  <a:srgbClr val="000000"/>
                </a:solidFill>
                <a:latin typeface="Cambria" panose="02040503050406030204" pitchFamily="18" charset="0"/>
              </a:rPr>
              <a:t> (line </a:t>
            </a:r>
            <a:r>
              <a:rPr lang="en-US" altLang="x-none" dirty="0" smtClean="0">
                <a:solidFill>
                  <a:srgbClr val="000000"/>
                </a:solidFill>
                <a:latin typeface="Cambria" panose="02040503050406030204" pitchFamily="18" charset="0"/>
              </a:rPr>
              <a:t>18) </a:t>
            </a:r>
            <a:r>
              <a:rPr lang="en-US" altLang="x-none" dirty="0">
                <a:solidFill>
                  <a:srgbClr val="000000"/>
                </a:solidFill>
                <a:latin typeface="Cambria" panose="02040503050406030204" pitchFamily="18" charset="0"/>
              </a:rPr>
              <a:t>to copy the first </a:t>
            </a:r>
            <a:r>
              <a:rPr lang="en-US" altLang="x-none" dirty="0">
                <a:solidFill>
                  <a:srgbClr val="000000"/>
                </a:solidFill>
                <a:latin typeface="Consolas" panose="020B0609020204030204" pitchFamily="49" charset="0"/>
              </a:rPr>
              <a:t>14</a:t>
            </a:r>
            <a:r>
              <a:rPr lang="en-US" altLang="x-none" dirty="0">
                <a:solidFill>
                  <a:srgbClr val="000000"/>
                </a:solidFill>
                <a:latin typeface="Cambria" panose="02040503050406030204" pitchFamily="18" charset="0"/>
              </a:rPr>
              <a:t> characters of array </a:t>
            </a:r>
            <a:r>
              <a:rPr lang="en-US" altLang="x-none" dirty="0">
                <a:solidFill>
                  <a:srgbClr val="000000"/>
                </a:solidFill>
                <a:latin typeface="Consolas" panose="020B0609020204030204" pitchFamily="49" charset="0"/>
              </a:rPr>
              <a:t>x</a:t>
            </a:r>
            <a:r>
              <a:rPr lang="en-US" altLang="x-none" dirty="0">
                <a:solidFill>
                  <a:srgbClr val="000000"/>
                </a:solidFill>
                <a:latin typeface="Cambria" panose="02040503050406030204" pitchFamily="18" charset="0"/>
              </a:rPr>
              <a:t> into array </a:t>
            </a:r>
            <a:r>
              <a:rPr lang="en-US" altLang="x-none" dirty="0">
                <a:solidFill>
                  <a:srgbClr val="000000"/>
                </a:solidFill>
                <a:latin typeface="Consolas" panose="020B0609020204030204" pitchFamily="49" charset="0"/>
              </a:rPr>
              <a:t>z</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Line </a:t>
            </a:r>
            <a:r>
              <a:rPr lang="en-US" altLang="x-none" dirty="0" smtClean="0">
                <a:solidFill>
                  <a:srgbClr val="000000"/>
                </a:solidFill>
                <a:latin typeface="Cambria" panose="02040503050406030204" pitchFamily="18" charset="0"/>
              </a:rPr>
              <a:t>19 appends </a:t>
            </a:r>
            <a:r>
              <a:rPr lang="en-US" altLang="x-none" dirty="0">
                <a:solidFill>
                  <a:srgbClr val="000000"/>
                </a:solidFill>
                <a:latin typeface="Cambria" panose="02040503050406030204" pitchFamily="18" charset="0"/>
              </a:rPr>
              <a:t>a null character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 to array </a:t>
            </a:r>
            <a:r>
              <a:rPr lang="en-US" altLang="x-none" dirty="0">
                <a:solidFill>
                  <a:srgbClr val="000000"/>
                </a:solidFill>
                <a:latin typeface="Consolas" panose="020B0609020204030204" pitchFamily="49" charset="0"/>
              </a:rPr>
              <a:t>z</a:t>
            </a:r>
            <a:r>
              <a:rPr lang="en-US" altLang="x-none" dirty="0">
                <a:solidFill>
                  <a:srgbClr val="000000"/>
                </a:solidFill>
                <a:latin typeface="Cambria" panose="02040503050406030204" pitchFamily="18" charset="0"/>
              </a:rPr>
              <a:t>, because the call to </a:t>
            </a:r>
            <a:r>
              <a:rPr lang="en-US" altLang="x-none" dirty="0" err="1">
                <a:solidFill>
                  <a:srgbClr val="000000"/>
                </a:solidFill>
                <a:latin typeface="Consolas" panose="020B0609020204030204" pitchFamily="49" charset="0"/>
              </a:rPr>
              <a:t>strncpy</a:t>
            </a:r>
            <a:r>
              <a:rPr lang="en-US" altLang="x-none" dirty="0">
                <a:solidFill>
                  <a:srgbClr val="000000"/>
                </a:solidFill>
                <a:latin typeface="Cambria" panose="02040503050406030204" pitchFamily="18" charset="0"/>
              </a:rPr>
              <a:t> in the program does not write a terminating null character.</a:t>
            </a:r>
          </a:p>
          <a:p>
            <a:pPr eaLnBrk="1" hangingPunct="1"/>
            <a:r>
              <a:rPr lang="en-US" altLang="x-none" dirty="0">
                <a:solidFill>
                  <a:srgbClr val="000000"/>
                </a:solidFill>
                <a:latin typeface="Cambria" panose="02040503050406030204" pitchFamily="18" charset="0"/>
              </a:rPr>
              <a:t>(The third argument is less than the string length of the second argument plus one.)</a:t>
            </a:r>
          </a:p>
        </p:txBody>
      </p:sp>
      <p:sp>
        <p:nvSpPr>
          <p:cNvPr id="13210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4694578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6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4012507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6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8025"/>
            <a:ext cx="12192000" cy="29003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606629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 (cont.)</a:t>
            </a:r>
            <a:endParaRPr lang="en-US" dirty="0" smtClean="0">
              <a:solidFill>
                <a:srgbClr val="3380E6"/>
              </a:solidFill>
              <a:latin typeface="Calibri" panose="020F0502020204030204" pitchFamily="34" charset="0"/>
            </a:endParaRPr>
          </a:p>
        </p:txBody>
      </p:sp>
      <p:sp>
        <p:nvSpPr>
          <p:cNvPr id="126979" name="Text Placeholder 2"/>
          <p:cNvSpPr>
            <a:spLocks noGrp="1"/>
          </p:cNvSpPr>
          <p:nvPr>
            <p:ph type="body" idx="1"/>
          </p:nvPr>
        </p:nvSpPr>
        <p:spPr/>
        <p:txBody>
          <a:bodyPr/>
          <a:lstStyle/>
          <a:p>
            <a:pPr eaLnBrk="1" hangingPunct="1">
              <a:lnSpc>
                <a:spcPct val="90000"/>
              </a:lnSpc>
            </a:pPr>
            <a:r>
              <a:rPr lang="en-US" altLang="x-none" sz="2300" dirty="0">
                <a:solidFill>
                  <a:srgbClr val="000000"/>
                </a:solidFill>
                <a:latin typeface="Cambria" panose="02040503050406030204" pitchFamily="18" charset="0"/>
              </a:rPr>
              <a:t>Function </a:t>
            </a:r>
            <a:r>
              <a:rPr lang="en-US" altLang="x-none" sz="2300" dirty="0" err="1">
                <a:solidFill>
                  <a:srgbClr val="0000FF"/>
                </a:solidFill>
                <a:latin typeface="Consolas" panose="020B0609020204030204" pitchFamily="49" charset="0"/>
              </a:rPr>
              <a:t>strcat</a:t>
            </a:r>
            <a:r>
              <a:rPr lang="en-US" altLang="x-none" sz="2300" dirty="0">
                <a:solidFill>
                  <a:srgbClr val="000000"/>
                </a:solidFill>
                <a:latin typeface="Cambria" panose="02040503050406030204" pitchFamily="18" charset="0"/>
              </a:rPr>
              <a:t> appends its second argument (a string) to its first argument (a character array containing a string).</a:t>
            </a:r>
          </a:p>
          <a:p>
            <a:pPr eaLnBrk="1" hangingPunct="1">
              <a:lnSpc>
                <a:spcPct val="90000"/>
              </a:lnSpc>
            </a:pPr>
            <a:r>
              <a:rPr lang="en-US" altLang="x-none" sz="2300" dirty="0">
                <a:solidFill>
                  <a:srgbClr val="000000"/>
                </a:solidFill>
                <a:latin typeface="Cambria" panose="02040503050406030204" pitchFamily="18" charset="0"/>
              </a:rPr>
              <a:t>The first character of the second argument replaces the null character (</a:t>
            </a:r>
            <a:r>
              <a:rPr lang="en-US" altLang="x-none" sz="2300" dirty="0">
                <a:solidFill>
                  <a:srgbClr val="000000"/>
                </a:solidFill>
                <a:latin typeface="Consolas" panose="020B0609020204030204" pitchFamily="49" charset="0"/>
              </a:rPr>
              <a:t>'\0'</a:t>
            </a:r>
            <a:r>
              <a:rPr lang="en-US" altLang="x-none" sz="2300" dirty="0">
                <a:solidFill>
                  <a:srgbClr val="000000"/>
                </a:solidFill>
                <a:latin typeface="Cambria" panose="02040503050406030204" pitchFamily="18" charset="0"/>
              </a:rPr>
              <a:t>) that terminates the string in the first argument.</a:t>
            </a:r>
          </a:p>
          <a:p>
            <a:pPr eaLnBrk="1" hangingPunct="1">
              <a:lnSpc>
                <a:spcPct val="90000"/>
              </a:lnSpc>
            </a:pPr>
            <a:r>
              <a:rPr lang="en-US" altLang="x-none" sz="2300" dirty="0">
                <a:solidFill>
                  <a:srgbClr val="000000"/>
                </a:solidFill>
                <a:latin typeface="Cambria" panose="02040503050406030204" pitchFamily="18" charset="0"/>
              </a:rPr>
              <a:t>You must ensure that the array used to store the first string is large enough to store the combination of the first string, the second string and the terminating null character (copied from the second string).</a:t>
            </a:r>
          </a:p>
          <a:p>
            <a:pPr eaLnBrk="1" hangingPunct="1">
              <a:lnSpc>
                <a:spcPct val="90000"/>
              </a:lnSpc>
            </a:pPr>
            <a:r>
              <a:rPr lang="en-US" altLang="x-none" sz="2300" dirty="0">
                <a:solidFill>
                  <a:srgbClr val="000000"/>
                </a:solidFill>
                <a:latin typeface="Cambria" panose="02040503050406030204" pitchFamily="18" charset="0"/>
              </a:rPr>
              <a:t>Function </a:t>
            </a:r>
            <a:r>
              <a:rPr lang="en-US" altLang="x-none" sz="2300" dirty="0" err="1">
                <a:solidFill>
                  <a:srgbClr val="0000FF"/>
                </a:solidFill>
                <a:latin typeface="Consolas" panose="020B0609020204030204" pitchFamily="49" charset="0"/>
              </a:rPr>
              <a:t>strncat</a:t>
            </a:r>
            <a:r>
              <a:rPr lang="en-US" altLang="x-none" sz="2300" dirty="0">
                <a:solidFill>
                  <a:srgbClr val="000000"/>
                </a:solidFill>
                <a:latin typeface="Cambria" panose="02040503050406030204" pitchFamily="18" charset="0"/>
              </a:rPr>
              <a:t> appends a specified number of characters from the second string to the first string and appends a terminating null character to the result.</a:t>
            </a:r>
          </a:p>
          <a:p>
            <a:pPr eaLnBrk="1" hangingPunct="1">
              <a:lnSpc>
                <a:spcPct val="90000"/>
              </a:lnSpc>
            </a:pPr>
            <a:r>
              <a:rPr lang="en-US" altLang="x-none" sz="2300" dirty="0">
                <a:solidFill>
                  <a:srgbClr val="000000"/>
                </a:solidFill>
                <a:latin typeface="Cambria" panose="02040503050406030204" pitchFamily="18" charset="0"/>
              </a:rPr>
              <a:t>The program of Fig. 22.23 demonstrates function </a:t>
            </a:r>
            <a:r>
              <a:rPr lang="en-US" altLang="x-none" sz="2300" dirty="0" err="1">
                <a:solidFill>
                  <a:srgbClr val="000000"/>
                </a:solidFill>
                <a:latin typeface="Consolas" panose="020B0609020204030204" pitchFamily="49" charset="0"/>
              </a:rPr>
              <a:t>strcat</a:t>
            </a:r>
            <a:r>
              <a:rPr lang="en-US" altLang="x-none" sz="2300" dirty="0">
                <a:solidFill>
                  <a:srgbClr val="000000"/>
                </a:solidFill>
                <a:latin typeface="Cambria" panose="02040503050406030204" pitchFamily="18" charset="0"/>
              </a:rPr>
              <a:t> (lines </a:t>
            </a:r>
            <a:r>
              <a:rPr lang="en-US" altLang="x-none" sz="2300" dirty="0" smtClean="0">
                <a:solidFill>
                  <a:srgbClr val="000000"/>
                </a:solidFill>
                <a:latin typeface="Cambria" panose="02040503050406030204" pitchFamily="18" charset="0"/>
              </a:rPr>
              <a:t>14 and 24) </a:t>
            </a:r>
            <a:r>
              <a:rPr lang="en-US" altLang="x-none" sz="2300" dirty="0">
                <a:solidFill>
                  <a:srgbClr val="000000"/>
                </a:solidFill>
                <a:latin typeface="Cambria" panose="02040503050406030204" pitchFamily="18" charset="0"/>
              </a:rPr>
              <a:t>and function </a:t>
            </a:r>
            <a:r>
              <a:rPr lang="en-US" altLang="x-none" sz="2300" dirty="0" err="1">
                <a:solidFill>
                  <a:srgbClr val="000000"/>
                </a:solidFill>
                <a:latin typeface="Consolas" panose="020B0609020204030204" pitchFamily="49" charset="0"/>
              </a:rPr>
              <a:t>strncat</a:t>
            </a:r>
            <a:r>
              <a:rPr lang="en-US" altLang="x-none" sz="2300" dirty="0">
                <a:solidFill>
                  <a:srgbClr val="000000"/>
                </a:solidFill>
                <a:latin typeface="Cambria" panose="02040503050406030204" pitchFamily="18" charset="0"/>
              </a:rPr>
              <a:t> (line </a:t>
            </a:r>
            <a:r>
              <a:rPr lang="en-US" altLang="x-none" sz="2300" dirty="0" smtClean="0">
                <a:solidFill>
                  <a:srgbClr val="000000"/>
                </a:solidFill>
                <a:latin typeface="Cambria" panose="02040503050406030204" pitchFamily="18" charset="0"/>
              </a:rPr>
              <a:t>19).</a:t>
            </a:r>
            <a:endParaRPr lang="en-US" altLang="x-none" sz="2300" dirty="0">
              <a:solidFill>
                <a:srgbClr val="000000"/>
              </a:solidFill>
              <a:latin typeface="Cambria" panose="02040503050406030204" pitchFamily="18" charset="0"/>
            </a:endParaRPr>
          </a:p>
        </p:txBody>
      </p:sp>
      <p:sp>
        <p:nvSpPr>
          <p:cNvPr id="13517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32288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22.2  </a:t>
            </a:r>
            <a:r>
              <a:rPr lang="en-US" dirty="0" smtClean="0">
                <a:solidFill>
                  <a:srgbClr val="3380E6"/>
                </a:solidFill>
                <a:latin typeface="Calibri" panose="020F0502020204030204" pitchFamily="34" charset="0"/>
              </a:rPr>
              <a:t>Structure Definitions (cont.)</a:t>
            </a:r>
          </a:p>
        </p:txBody>
      </p:sp>
      <p:sp>
        <p:nvSpPr>
          <p:cNvPr id="21507"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Consider the following structure definition in which structure objects </a:t>
            </a:r>
            <a:r>
              <a:rPr lang="en-US" altLang="x-none" dirty="0">
                <a:solidFill>
                  <a:srgbClr val="000000"/>
                </a:solidFill>
                <a:latin typeface="Consolas" panose="020B0609020204030204" pitchFamily="49" charset="0"/>
              </a:rPr>
              <a:t>sample1</a:t>
            </a:r>
            <a:r>
              <a:rPr lang="en-US" altLang="x-none" dirty="0">
                <a:solidFill>
                  <a:srgbClr val="000000"/>
                </a:solidFill>
                <a:latin typeface="Cambria" panose="02040503050406030204" pitchFamily="18" charset="0"/>
              </a:rPr>
              <a:t> and </a:t>
            </a:r>
            <a:r>
              <a:rPr lang="en-US" altLang="x-none" dirty="0">
                <a:solidFill>
                  <a:srgbClr val="000000"/>
                </a:solidFill>
                <a:latin typeface="Consolas" panose="020B0609020204030204" pitchFamily="49" charset="0"/>
              </a:rPr>
              <a:t>sample2</a:t>
            </a:r>
            <a:r>
              <a:rPr lang="en-US" altLang="x-none" dirty="0">
                <a:solidFill>
                  <a:srgbClr val="000000"/>
                </a:solidFill>
                <a:latin typeface="Cambria" panose="02040503050406030204" pitchFamily="18" charset="0"/>
              </a:rPr>
              <a:t> of type </a:t>
            </a:r>
            <a:r>
              <a:rPr lang="en-US" altLang="x-none" dirty="0">
                <a:solidFill>
                  <a:srgbClr val="000000"/>
                </a:solidFill>
                <a:latin typeface="Consolas" panose="020B0609020204030204" pitchFamily="49" charset="0"/>
              </a:rPr>
              <a:t>Example</a:t>
            </a:r>
            <a:r>
              <a:rPr lang="en-US" altLang="x-none" dirty="0">
                <a:solidFill>
                  <a:srgbClr val="000000"/>
                </a:solidFill>
                <a:latin typeface="Cambria" panose="02040503050406030204" pitchFamily="18" charset="0"/>
              </a:rPr>
              <a:t> are declared:</a:t>
            </a:r>
          </a:p>
          <a:p>
            <a:pPr lvl="2" eaLnBrk="1" hangingPunct="1">
              <a:lnSpc>
                <a:spcPct val="90000"/>
              </a:lnSpc>
            </a:pPr>
            <a:r>
              <a:rPr lang="en-US" altLang="x-none" dirty="0" err="1">
                <a:solidFill>
                  <a:srgbClr val="0000FF"/>
                </a:solidFill>
                <a:latin typeface="Consolas" panose="020B0609020204030204" pitchFamily="49" charset="0"/>
              </a:rPr>
              <a:t>struct</a:t>
            </a:r>
            <a:r>
              <a:rPr lang="en-US" altLang="x-none" dirty="0">
                <a:solidFill>
                  <a:srgbClr val="000000"/>
                </a:solidFill>
                <a:latin typeface="Consolas" panose="020B0609020204030204" pitchFamily="49" charset="0"/>
              </a:rPr>
              <a:t> Example </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   </a:t>
            </a:r>
            <a:r>
              <a:rPr lang="en-US" altLang="x-none" dirty="0">
                <a:solidFill>
                  <a:srgbClr val="0000FF"/>
                </a:solidFill>
                <a:latin typeface="Consolas" panose="020B0609020204030204" pitchFamily="49" charset="0"/>
              </a:rPr>
              <a:t>char</a:t>
            </a:r>
            <a:r>
              <a:rPr lang="en-US" altLang="x-none" dirty="0">
                <a:solidFill>
                  <a:srgbClr val="000000"/>
                </a:solidFill>
                <a:latin typeface="Consolas" panose="020B0609020204030204" pitchFamily="49" charset="0"/>
              </a:rPr>
              <a:t> c;</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   </a:t>
            </a:r>
            <a:r>
              <a:rPr lang="en-US" altLang="x-none" dirty="0" err="1">
                <a:solidFill>
                  <a:srgbClr val="0000FF"/>
                </a:solidFill>
                <a:latin typeface="Consolas" panose="020B0609020204030204" pitchFamily="49" charset="0"/>
              </a:rPr>
              <a:t>int</a:t>
            </a:r>
            <a:r>
              <a:rPr lang="en-US" altLang="x-none" dirty="0">
                <a:solidFill>
                  <a:srgbClr val="000000"/>
                </a:solidFill>
                <a:latin typeface="Consolas" panose="020B0609020204030204" pitchFamily="49" charset="0"/>
              </a:rPr>
              <a:t> </a:t>
            </a:r>
            <a:r>
              <a:rPr lang="en-US" altLang="x-none" dirty="0" err="1">
                <a:solidFill>
                  <a:srgbClr val="000000"/>
                </a:solidFill>
                <a:latin typeface="Consolas" panose="020B0609020204030204" pitchFamily="49" charset="0"/>
              </a:rPr>
              <a:t>i</a:t>
            </a:r>
            <a:r>
              <a:rPr lang="en-US" altLang="x-none" dirty="0">
                <a:solidFill>
                  <a:srgbClr val="000000"/>
                </a:solidFill>
                <a:latin typeface="Consolas" panose="020B0609020204030204" pitchFamily="49" charset="0"/>
              </a:rPr>
              <a:t>;</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 sample1, sample2;</a:t>
            </a:r>
          </a:p>
          <a:p>
            <a:pPr eaLnBrk="1" hangingPunct="1">
              <a:lnSpc>
                <a:spcPct val="90000"/>
              </a:lnSpc>
            </a:pPr>
            <a:r>
              <a:rPr lang="en-US" altLang="x-none" dirty="0">
                <a:solidFill>
                  <a:srgbClr val="000000"/>
                </a:solidFill>
                <a:latin typeface="Cambria" panose="02040503050406030204" pitchFamily="18" charset="0"/>
              </a:rPr>
              <a:t>A computer with two-byte words might require that each of the members of </a:t>
            </a:r>
            <a:r>
              <a:rPr lang="en-US" altLang="x-none" dirty="0">
                <a:solidFill>
                  <a:srgbClr val="000000"/>
                </a:solidFill>
                <a:latin typeface="Consolas" panose="020B0609020204030204" pitchFamily="49" charset="0"/>
              </a:rPr>
              <a:t>Example</a:t>
            </a:r>
            <a:r>
              <a:rPr lang="en-US" altLang="x-none" dirty="0">
                <a:solidFill>
                  <a:srgbClr val="000000"/>
                </a:solidFill>
                <a:latin typeface="Cambria" panose="02040503050406030204" pitchFamily="18" charset="0"/>
              </a:rPr>
              <a:t> be aligned on a word boundary (i.e., at the beginning of a word—this is machine dependent).</a:t>
            </a:r>
          </a:p>
        </p:txBody>
      </p:sp>
      <p:sp>
        <p:nvSpPr>
          <p:cNvPr id="2560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8232054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6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137809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7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44575"/>
            <a:ext cx="12192000" cy="4768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897148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7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81013"/>
            <a:ext cx="12192000" cy="58943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160730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 (cont.)</a:t>
            </a:r>
            <a:endParaRPr lang="en-US" dirty="0" smtClean="0">
              <a:solidFill>
                <a:srgbClr val="3380E6"/>
              </a:solidFill>
              <a:latin typeface="Calibri" panose="020F0502020204030204" pitchFamily="34" charset="0"/>
            </a:endParaRPr>
          </a:p>
        </p:txBody>
      </p:sp>
      <p:sp>
        <p:nvSpPr>
          <p:cNvPr id="130051" name="Text Placeholder 2"/>
          <p:cNvSpPr>
            <a:spLocks noGrp="1"/>
          </p:cNvSpPr>
          <p:nvPr>
            <p:ph type="body" idx="1"/>
          </p:nvPr>
        </p:nvSpPr>
        <p:spPr/>
        <p:txBody>
          <a:bodyPr>
            <a:normAutofit lnSpcReduction="10000"/>
          </a:bodyPr>
          <a:lstStyle/>
          <a:p>
            <a:pPr eaLnBrk="1" hangingPunct="1">
              <a:lnSpc>
                <a:spcPct val="90000"/>
              </a:lnSpc>
            </a:pPr>
            <a:r>
              <a:rPr lang="en-US" altLang="x-none" sz="2300" dirty="0">
                <a:solidFill>
                  <a:srgbClr val="000000"/>
                </a:solidFill>
                <a:latin typeface="Cambria" panose="02040503050406030204" pitchFamily="18" charset="0"/>
              </a:rPr>
              <a:t>Figure 22.24 compares three strings using </a:t>
            </a:r>
            <a:r>
              <a:rPr lang="en-US" altLang="x-none" sz="2300" dirty="0" err="1">
                <a:solidFill>
                  <a:srgbClr val="000000"/>
                </a:solidFill>
                <a:latin typeface="Consolas" panose="020B0609020204030204" pitchFamily="49" charset="0"/>
              </a:rPr>
              <a:t>strcmp</a:t>
            </a:r>
            <a:r>
              <a:rPr lang="en-US" altLang="x-none" sz="2300" dirty="0">
                <a:solidFill>
                  <a:srgbClr val="000000"/>
                </a:solidFill>
                <a:latin typeface="Cambria" panose="02040503050406030204" pitchFamily="18" charset="0"/>
              </a:rPr>
              <a:t> (lines </a:t>
            </a:r>
            <a:r>
              <a:rPr lang="en-US" altLang="x-none" sz="2300" dirty="0" smtClean="0">
                <a:solidFill>
                  <a:srgbClr val="000000"/>
                </a:solidFill>
                <a:latin typeface="Cambria" panose="02040503050406030204" pitchFamily="18" charset="0"/>
              </a:rPr>
              <a:t>14–16) </a:t>
            </a:r>
            <a:r>
              <a:rPr lang="en-US" altLang="x-none" sz="2300" dirty="0">
                <a:solidFill>
                  <a:srgbClr val="000000"/>
                </a:solidFill>
                <a:latin typeface="Cambria" panose="02040503050406030204" pitchFamily="18" charset="0"/>
              </a:rPr>
              <a:t>and </a:t>
            </a:r>
            <a:r>
              <a:rPr lang="en-US" altLang="x-none" sz="2300" dirty="0" err="1">
                <a:solidFill>
                  <a:srgbClr val="000000"/>
                </a:solidFill>
                <a:latin typeface="Consolas" panose="020B0609020204030204" pitchFamily="49" charset="0"/>
              </a:rPr>
              <a:t>strncmp</a:t>
            </a:r>
            <a:r>
              <a:rPr lang="en-US" altLang="x-none" sz="2300" dirty="0">
                <a:solidFill>
                  <a:srgbClr val="000000"/>
                </a:solidFill>
                <a:latin typeface="Cambria" panose="02040503050406030204" pitchFamily="18" charset="0"/>
              </a:rPr>
              <a:t> (lines </a:t>
            </a:r>
            <a:r>
              <a:rPr lang="en-US" altLang="x-none" sz="2300" dirty="0" smtClean="0">
                <a:solidFill>
                  <a:srgbClr val="000000"/>
                </a:solidFill>
                <a:latin typeface="Cambria" panose="02040503050406030204" pitchFamily="18" charset="0"/>
              </a:rPr>
              <a:t>19</a:t>
            </a:r>
            <a:r>
              <a:rPr lang="en-US" altLang="x-none" sz="2300" dirty="0" smtClean="0">
                <a:solidFill>
                  <a:srgbClr val="000000"/>
                </a:solidFill>
                <a:latin typeface="Cambria" panose="02040503050406030204" pitchFamily="18" charset="0"/>
              </a:rPr>
              <a:t>–21).</a:t>
            </a:r>
            <a:endParaRPr lang="en-US" altLang="x-none" sz="2300" dirty="0">
              <a:solidFill>
                <a:srgbClr val="000000"/>
              </a:solidFill>
              <a:latin typeface="Cambria" panose="02040503050406030204" pitchFamily="18" charset="0"/>
            </a:endParaRPr>
          </a:p>
          <a:p>
            <a:pPr eaLnBrk="1" hangingPunct="1">
              <a:lnSpc>
                <a:spcPct val="90000"/>
              </a:lnSpc>
            </a:pPr>
            <a:r>
              <a:rPr lang="en-US" altLang="x-none" sz="2300" dirty="0">
                <a:solidFill>
                  <a:srgbClr val="000000"/>
                </a:solidFill>
                <a:latin typeface="Cambria" panose="02040503050406030204" pitchFamily="18" charset="0"/>
              </a:rPr>
              <a:t>Function </a:t>
            </a:r>
            <a:r>
              <a:rPr lang="en-US" altLang="x-none" sz="2300" dirty="0" err="1">
                <a:solidFill>
                  <a:srgbClr val="000000"/>
                </a:solidFill>
                <a:latin typeface="Consolas" panose="020B0609020204030204" pitchFamily="49" charset="0"/>
              </a:rPr>
              <a:t>strcmp</a:t>
            </a:r>
            <a:r>
              <a:rPr lang="en-US" altLang="x-none" sz="2300" dirty="0">
                <a:solidFill>
                  <a:srgbClr val="000000"/>
                </a:solidFill>
                <a:latin typeface="Cambria" panose="02040503050406030204" pitchFamily="18" charset="0"/>
              </a:rPr>
              <a:t> compares its first string argument with its second string argument character by character.</a:t>
            </a:r>
          </a:p>
          <a:p>
            <a:pPr eaLnBrk="1" hangingPunct="1">
              <a:lnSpc>
                <a:spcPct val="90000"/>
              </a:lnSpc>
            </a:pPr>
            <a:r>
              <a:rPr lang="en-US" altLang="x-none" sz="2300" dirty="0">
                <a:solidFill>
                  <a:srgbClr val="000000"/>
                </a:solidFill>
                <a:latin typeface="Cambria" panose="02040503050406030204" pitchFamily="18" charset="0"/>
              </a:rPr>
              <a:t>The function returns zero if the strings are equal, a negative value if the first string is less than the second string and a positive value if the first string is greater than the second string.</a:t>
            </a:r>
          </a:p>
          <a:p>
            <a:pPr eaLnBrk="1" hangingPunct="1">
              <a:lnSpc>
                <a:spcPct val="90000"/>
              </a:lnSpc>
            </a:pPr>
            <a:r>
              <a:rPr lang="en-US" altLang="x-none" sz="2300" dirty="0">
                <a:solidFill>
                  <a:srgbClr val="000000"/>
                </a:solidFill>
                <a:latin typeface="Cambria" panose="02040503050406030204" pitchFamily="18" charset="0"/>
              </a:rPr>
              <a:t>Function </a:t>
            </a:r>
            <a:r>
              <a:rPr lang="en-US" altLang="x-none" sz="2300" dirty="0" err="1">
                <a:solidFill>
                  <a:srgbClr val="000000"/>
                </a:solidFill>
                <a:latin typeface="Consolas" panose="020B0609020204030204" pitchFamily="49" charset="0"/>
              </a:rPr>
              <a:t>strncmp</a:t>
            </a:r>
            <a:r>
              <a:rPr lang="en-US" altLang="x-none" sz="2300" dirty="0">
                <a:solidFill>
                  <a:srgbClr val="000000"/>
                </a:solidFill>
                <a:latin typeface="Cambria" panose="02040503050406030204" pitchFamily="18" charset="0"/>
              </a:rPr>
              <a:t> is equivalent to </a:t>
            </a:r>
            <a:r>
              <a:rPr lang="en-US" altLang="x-none" sz="2300" dirty="0" err="1">
                <a:solidFill>
                  <a:srgbClr val="000000"/>
                </a:solidFill>
                <a:latin typeface="Consolas" panose="020B0609020204030204" pitchFamily="49" charset="0"/>
              </a:rPr>
              <a:t>strcmp</a:t>
            </a:r>
            <a:r>
              <a:rPr lang="en-US" altLang="x-none" sz="2300" dirty="0">
                <a:solidFill>
                  <a:srgbClr val="000000"/>
                </a:solidFill>
                <a:latin typeface="Cambria" panose="02040503050406030204" pitchFamily="18" charset="0"/>
              </a:rPr>
              <a:t>, except that </a:t>
            </a:r>
            <a:r>
              <a:rPr lang="en-US" altLang="x-none" sz="2300" dirty="0" err="1">
                <a:solidFill>
                  <a:srgbClr val="000000"/>
                </a:solidFill>
                <a:latin typeface="Consolas" panose="020B0609020204030204" pitchFamily="49" charset="0"/>
              </a:rPr>
              <a:t>strncmp</a:t>
            </a:r>
            <a:r>
              <a:rPr lang="en-US" altLang="x-none" sz="2300" dirty="0">
                <a:solidFill>
                  <a:srgbClr val="000000"/>
                </a:solidFill>
                <a:latin typeface="Cambria" panose="02040503050406030204" pitchFamily="18" charset="0"/>
              </a:rPr>
              <a:t> compares up to a specified number of characters.</a:t>
            </a:r>
          </a:p>
          <a:p>
            <a:pPr eaLnBrk="1" hangingPunct="1">
              <a:lnSpc>
                <a:spcPct val="90000"/>
              </a:lnSpc>
            </a:pPr>
            <a:r>
              <a:rPr lang="en-US" altLang="x-none" sz="2300" dirty="0">
                <a:solidFill>
                  <a:srgbClr val="000000"/>
                </a:solidFill>
                <a:latin typeface="Cambria" panose="02040503050406030204" pitchFamily="18" charset="0"/>
              </a:rPr>
              <a:t>Function </a:t>
            </a:r>
            <a:r>
              <a:rPr lang="en-US" altLang="x-none" sz="2300" dirty="0" err="1">
                <a:solidFill>
                  <a:srgbClr val="000000"/>
                </a:solidFill>
                <a:latin typeface="Consolas" panose="020B0609020204030204" pitchFamily="49" charset="0"/>
              </a:rPr>
              <a:t>strncmp</a:t>
            </a:r>
            <a:r>
              <a:rPr lang="en-US" altLang="x-none" sz="2300" dirty="0">
                <a:solidFill>
                  <a:srgbClr val="000000"/>
                </a:solidFill>
                <a:latin typeface="Cambria" panose="02040503050406030204" pitchFamily="18" charset="0"/>
              </a:rPr>
              <a:t> stops comparing characters if it reaches the null character in one of its string arguments.</a:t>
            </a:r>
          </a:p>
          <a:p>
            <a:pPr eaLnBrk="1" hangingPunct="1">
              <a:lnSpc>
                <a:spcPct val="90000"/>
              </a:lnSpc>
            </a:pPr>
            <a:r>
              <a:rPr lang="en-US" altLang="x-none" sz="2300" dirty="0">
                <a:solidFill>
                  <a:srgbClr val="000000"/>
                </a:solidFill>
                <a:latin typeface="Cambria" panose="02040503050406030204" pitchFamily="18" charset="0"/>
              </a:rPr>
              <a:t>The program prints the integer value returned by each function call.</a:t>
            </a:r>
          </a:p>
        </p:txBody>
      </p:sp>
      <p:sp>
        <p:nvSpPr>
          <p:cNvPr id="13824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21030391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7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7863"/>
            <a:ext cx="12192000" cy="55022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9767184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7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4063"/>
            <a:ext cx="12192000" cy="53482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372364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7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44575"/>
            <a:ext cx="12192000" cy="4768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507057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7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0588"/>
            <a:ext cx="12192000" cy="50768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333697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 (cont.)</a:t>
            </a:r>
            <a:endParaRPr lang="en-US" dirty="0" smtClean="0">
              <a:solidFill>
                <a:srgbClr val="3380E6"/>
              </a:solidFill>
              <a:latin typeface="Calibri" panose="020F0502020204030204" pitchFamily="34" charset="0"/>
            </a:endParaRPr>
          </a:p>
        </p:txBody>
      </p:sp>
      <p:sp>
        <p:nvSpPr>
          <p:cNvPr id="134147" name="Text Placeholder 2"/>
          <p:cNvSpPr>
            <a:spLocks noGrp="1"/>
          </p:cNvSpPr>
          <p:nvPr>
            <p:ph type="body" idx="1"/>
          </p:nvPr>
        </p:nvSpPr>
        <p:spPr/>
        <p:txBody>
          <a:bodyPr>
            <a:normAutofit fontScale="92500"/>
          </a:bodyPr>
          <a:lstStyle/>
          <a:p>
            <a:pPr eaLnBrk="1" hangingPunct="1">
              <a:lnSpc>
                <a:spcPct val="90000"/>
              </a:lnSpc>
            </a:pPr>
            <a:r>
              <a:rPr lang="en-US" altLang="x-none" dirty="0">
                <a:solidFill>
                  <a:srgbClr val="000000"/>
                </a:solidFill>
                <a:latin typeface="Cambria" panose="02040503050406030204" pitchFamily="18" charset="0"/>
              </a:rPr>
              <a:t>To understand what it means for one string to be “greater than” or “less than” another, consider the process of alphabetizing last names.</a:t>
            </a:r>
          </a:p>
          <a:p>
            <a:pPr eaLnBrk="1" hangingPunct="1">
              <a:lnSpc>
                <a:spcPct val="90000"/>
              </a:lnSpc>
            </a:pPr>
            <a:r>
              <a:rPr lang="en-US" altLang="x-none" dirty="0">
                <a:solidFill>
                  <a:srgbClr val="000000"/>
                </a:solidFill>
                <a:latin typeface="Cambria" panose="02040503050406030204" pitchFamily="18" charset="0"/>
              </a:rPr>
              <a:t>You’d, no doubt, place “Jones” before “Smith,” because the first letter of “Jones” comes before the first letter of “Smith” in the alphabet.</a:t>
            </a:r>
          </a:p>
          <a:p>
            <a:pPr eaLnBrk="1" hangingPunct="1">
              <a:lnSpc>
                <a:spcPct val="90000"/>
              </a:lnSpc>
            </a:pPr>
            <a:r>
              <a:rPr lang="en-US" altLang="x-none" dirty="0">
                <a:solidFill>
                  <a:srgbClr val="000000"/>
                </a:solidFill>
                <a:latin typeface="Cambria" panose="02040503050406030204" pitchFamily="18" charset="0"/>
              </a:rPr>
              <a:t>But the alphabet is more than just a list of 26 letters—it’s an ordered list of characters.</a:t>
            </a:r>
          </a:p>
          <a:p>
            <a:pPr eaLnBrk="1" hangingPunct="1">
              <a:lnSpc>
                <a:spcPct val="90000"/>
              </a:lnSpc>
            </a:pPr>
            <a:r>
              <a:rPr lang="en-US" altLang="x-none" dirty="0">
                <a:solidFill>
                  <a:srgbClr val="000000"/>
                </a:solidFill>
                <a:latin typeface="Cambria" panose="02040503050406030204" pitchFamily="18" charset="0"/>
              </a:rPr>
              <a:t>Each letter occurs in a specific position within the list.</a:t>
            </a:r>
          </a:p>
          <a:p>
            <a:pPr eaLnBrk="1" hangingPunct="1">
              <a:lnSpc>
                <a:spcPct val="90000"/>
              </a:lnSpc>
            </a:pPr>
            <a:r>
              <a:rPr lang="en-US" altLang="x-none" dirty="0">
                <a:solidFill>
                  <a:srgbClr val="000000"/>
                </a:solidFill>
                <a:latin typeface="Cambria" panose="02040503050406030204" pitchFamily="18" charset="0"/>
              </a:rPr>
              <a:t>“Z” is more than just a letter of the alphabet; “Z” is specifically the 26th letter of the alphabet.</a:t>
            </a:r>
          </a:p>
        </p:txBody>
      </p:sp>
      <p:sp>
        <p:nvSpPr>
          <p:cNvPr id="14234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3456312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 (cont.)</a:t>
            </a:r>
            <a:endParaRPr lang="en-US" dirty="0" smtClean="0">
              <a:solidFill>
                <a:srgbClr val="3380E6"/>
              </a:solidFill>
              <a:latin typeface="Calibri" panose="020F0502020204030204" pitchFamily="34" charset="0"/>
            </a:endParaRPr>
          </a:p>
        </p:txBody>
      </p:sp>
      <p:sp>
        <p:nvSpPr>
          <p:cNvPr id="135171" name="Text Placeholder 2"/>
          <p:cNvSpPr>
            <a:spLocks noGrp="1"/>
          </p:cNvSpPr>
          <p:nvPr>
            <p:ph type="body" idx="1"/>
          </p:nvPr>
        </p:nvSpPr>
        <p:spPr/>
        <p:txBody>
          <a:bodyPr/>
          <a:lstStyle/>
          <a:p>
            <a:pPr eaLnBrk="1" hangingPunct="1">
              <a:lnSpc>
                <a:spcPct val="90000"/>
              </a:lnSpc>
            </a:pPr>
            <a:r>
              <a:rPr lang="en-US" altLang="x-none" sz="2300" dirty="0">
                <a:solidFill>
                  <a:srgbClr val="000000"/>
                </a:solidFill>
                <a:latin typeface="Cambria" panose="02040503050406030204" pitchFamily="18" charset="0"/>
              </a:rPr>
              <a:t>How does the computer know that one letter “comes before” another? </a:t>
            </a:r>
          </a:p>
          <a:p>
            <a:pPr eaLnBrk="1" hangingPunct="1">
              <a:lnSpc>
                <a:spcPct val="90000"/>
              </a:lnSpc>
            </a:pPr>
            <a:r>
              <a:rPr lang="en-US" altLang="x-none" sz="2300" dirty="0">
                <a:solidFill>
                  <a:srgbClr val="000000"/>
                </a:solidFill>
                <a:latin typeface="Cambria" panose="02040503050406030204" pitchFamily="18" charset="0"/>
              </a:rPr>
              <a:t>All characters are represented inside the computer as numeric codes; when the computer compares two strings, it actually compares the numeric codes of the characters in the strings.</a:t>
            </a:r>
          </a:p>
        </p:txBody>
      </p:sp>
      <p:sp>
        <p:nvSpPr>
          <p:cNvPr id="14336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8148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22.2  </a:t>
            </a:r>
            <a:r>
              <a:rPr lang="en-US" dirty="0" smtClean="0">
                <a:solidFill>
                  <a:srgbClr val="3380E6"/>
                </a:solidFill>
                <a:latin typeface="Calibri" panose="020F0502020204030204" pitchFamily="34" charset="0"/>
              </a:rPr>
              <a:t>Structure Definitions (cont.)</a:t>
            </a:r>
          </a:p>
        </p:txBody>
      </p:sp>
      <p:sp>
        <p:nvSpPr>
          <p:cNvPr id="22531"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Figure 22.1 shows a sample storage alignment for an object of type </a:t>
            </a:r>
            <a:r>
              <a:rPr lang="en-US" altLang="x-none" sz="2500" dirty="0">
                <a:solidFill>
                  <a:srgbClr val="000000"/>
                </a:solidFill>
                <a:latin typeface="Consolas" panose="020B0609020204030204" pitchFamily="49" charset="0"/>
              </a:rPr>
              <a:t>Example</a:t>
            </a:r>
            <a:r>
              <a:rPr lang="en-US" altLang="x-none" sz="2500" dirty="0">
                <a:solidFill>
                  <a:srgbClr val="000000"/>
                </a:solidFill>
                <a:latin typeface="Cambria" panose="02040503050406030204" pitchFamily="18" charset="0"/>
              </a:rPr>
              <a:t> that has been assigned the character </a:t>
            </a:r>
            <a:r>
              <a:rPr lang="en-US" altLang="x-none" sz="2500" dirty="0">
                <a:solidFill>
                  <a:srgbClr val="000000"/>
                </a:solidFill>
                <a:latin typeface="Consolas" panose="020B0609020204030204" pitchFamily="49" charset="0"/>
              </a:rPr>
              <a:t>'a'</a:t>
            </a:r>
            <a:r>
              <a:rPr lang="en-US" altLang="x-none" sz="2500" dirty="0">
                <a:solidFill>
                  <a:srgbClr val="000000"/>
                </a:solidFill>
                <a:latin typeface="Cambria" panose="02040503050406030204" pitchFamily="18" charset="0"/>
              </a:rPr>
              <a:t> and the integer </a:t>
            </a:r>
            <a:r>
              <a:rPr lang="en-US" altLang="x-none" sz="2500" dirty="0">
                <a:solidFill>
                  <a:srgbClr val="000000"/>
                </a:solidFill>
                <a:latin typeface="Consolas" panose="020B0609020204030204" pitchFamily="49" charset="0"/>
              </a:rPr>
              <a:t>97</a:t>
            </a:r>
            <a:r>
              <a:rPr lang="en-US" altLang="x-none" sz="2500" dirty="0">
                <a:solidFill>
                  <a:srgbClr val="000000"/>
                </a:solidFill>
                <a:latin typeface="Cambria" panose="02040503050406030204" pitchFamily="18" charset="0"/>
              </a:rPr>
              <a:t> (the bit representations of the values are shown).</a:t>
            </a:r>
          </a:p>
          <a:p>
            <a:pPr eaLnBrk="1" hangingPunct="1">
              <a:lnSpc>
                <a:spcPct val="90000"/>
              </a:lnSpc>
            </a:pPr>
            <a:r>
              <a:rPr lang="en-US" altLang="x-none" sz="2500" dirty="0">
                <a:solidFill>
                  <a:srgbClr val="000000"/>
                </a:solidFill>
                <a:latin typeface="Cambria" panose="02040503050406030204" pitchFamily="18" charset="0"/>
              </a:rPr>
              <a:t>If the members are stored beginning at word boundaries, there is a one-byte hole (byte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 in the figure) in the storage for objects of type </a:t>
            </a:r>
            <a:r>
              <a:rPr lang="en-US" altLang="x-none" sz="2500" dirty="0">
                <a:solidFill>
                  <a:srgbClr val="000000"/>
                </a:solidFill>
                <a:latin typeface="Consolas" panose="020B0609020204030204" pitchFamily="49" charset="0"/>
              </a:rPr>
              <a:t>Example</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The value in the one-byte hole is </a:t>
            </a:r>
            <a:r>
              <a:rPr lang="en-US" altLang="x-none" sz="2500" i="1" dirty="0">
                <a:solidFill>
                  <a:srgbClr val="000000"/>
                </a:solidFill>
                <a:latin typeface="Cambria" panose="02040503050406030204" pitchFamily="18" charset="0"/>
              </a:rPr>
              <a:t>undefined</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If the values in </a:t>
            </a:r>
            <a:r>
              <a:rPr lang="en-US" altLang="x-none" sz="2500" dirty="0">
                <a:solidFill>
                  <a:srgbClr val="000000"/>
                </a:solidFill>
                <a:latin typeface="Consolas" panose="020B0609020204030204" pitchFamily="49" charset="0"/>
              </a:rPr>
              <a:t>sample1</a:t>
            </a:r>
            <a:r>
              <a:rPr lang="en-US" altLang="x-none" sz="2500" dirty="0">
                <a:solidFill>
                  <a:srgbClr val="000000"/>
                </a:solidFill>
                <a:latin typeface="Cambria" panose="02040503050406030204" pitchFamily="18" charset="0"/>
              </a:rPr>
              <a:t> and </a:t>
            </a:r>
            <a:r>
              <a:rPr lang="en-US" altLang="x-none" sz="2500" dirty="0">
                <a:solidFill>
                  <a:srgbClr val="000000"/>
                </a:solidFill>
                <a:latin typeface="Consolas" panose="020B0609020204030204" pitchFamily="49" charset="0"/>
              </a:rPr>
              <a:t>sample2</a:t>
            </a:r>
            <a:r>
              <a:rPr lang="en-US" altLang="x-none" sz="2500" dirty="0">
                <a:solidFill>
                  <a:srgbClr val="000000"/>
                </a:solidFill>
                <a:latin typeface="Cambria" panose="02040503050406030204" pitchFamily="18" charset="0"/>
              </a:rPr>
              <a:t> are in fact equal, the structure objects might </a:t>
            </a:r>
            <a:r>
              <a:rPr lang="en-US" altLang="x-none" sz="2500" i="1" dirty="0">
                <a:solidFill>
                  <a:srgbClr val="000000"/>
                </a:solidFill>
                <a:latin typeface="Cambria" panose="02040503050406030204" pitchFamily="18" charset="0"/>
              </a:rPr>
              <a:t>not</a:t>
            </a:r>
            <a:r>
              <a:rPr lang="en-US" altLang="x-none" sz="2500" dirty="0">
                <a:solidFill>
                  <a:srgbClr val="000000"/>
                </a:solidFill>
                <a:latin typeface="Cambria" panose="02040503050406030204" pitchFamily="18" charset="0"/>
              </a:rPr>
              <a:t> be equal, because the </a:t>
            </a:r>
            <a:r>
              <a:rPr lang="en-US" altLang="x-none" sz="2500" i="1" dirty="0">
                <a:solidFill>
                  <a:srgbClr val="000000"/>
                </a:solidFill>
                <a:latin typeface="Cambria" panose="02040503050406030204" pitchFamily="18" charset="0"/>
              </a:rPr>
              <a:t>undefined</a:t>
            </a:r>
            <a:r>
              <a:rPr lang="en-US" altLang="x-none" sz="2500" dirty="0">
                <a:solidFill>
                  <a:srgbClr val="000000"/>
                </a:solidFill>
                <a:latin typeface="Cambria" panose="02040503050406030204" pitchFamily="18" charset="0"/>
              </a:rPr>
              <a:t> one-byte holes are not likely to contain identical values.</a:t>
            </a:r>
          </a:p>
        </p:txBody>
      </p:sp>
      <p:sp>
        <p:nvSpPr>
          <p:cNvPr id="2662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703265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 (cont.)</a:t>
            </a:r>
            <a:endParaRPr lang="en-US" dirty="0" smtClean="0">
              <a:solidFill>
                <a:srgbClr val="3380E6"/>
              </a:solidFill>
              <a:latin typeface="Calibri" panose="020F0502020204030204" pitchFamily="34" charset="0"/>
            </a:endParaRPr>
          </a:p>
        </p:txBody>
      </p:sp>
      <p:sp>
        <p:nvSpPr>
          <p:cNvPr id="136195"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strtok</a:t>
            </a:r>
            <a:r>
              <a:rPr lang="en-US" altLang="x-none" dirty="0">
                <a:solidFill>
                  <a:srgbClr val="000000"/>
                </a:solidFill>
                <a:latin typeface="Cambria" panose="02040503050406030204" pitchFamily="18" charset="0"/>
              </a:rPr>
              <a:t> breaks a string into a series of </a:t>
            </a:r>
            <a:r>
              <a:rPr lang="en-US" altLang="x-none" dirty="0">
                <a:solidFill>
                  <a:srgbClr val="0000FF"/>
                </a:solidFill>
                <a:latin typeface="Cambria" panose="02040503050406030204" pitchFamily="18" charset="0"/>
              </a:rPr>
              <a:t>tokens</a:t>
            </a:r>
            <a:r>
              <a:rPr lang="en-US" altLang="x-none" dirty="0">
                <a:solidFill>
                  <a:srgbClr val="000000"/>
                </a:solidFill>
                <a:latin typeface="Cambria" panose="02040503050406030204" pitchFamily="18" charset="0"/>
              </a:rPr>
              <a:t>.</a:t>
            </a:r>
          </a:p>
          <a:p>
            <a:pPr eaLnBrk="1" hangingPunct="1">
              <a:lnSpc>
                <a:spcPct val="90000"/>
              </a:lnSpc>
            </a:pPr>
            <a:r>
              <a:rPr lang="en-US" altLang="x-none" dirty="0">
                <a:solidFill>
                  <a:srgbClr val="000000"/>
                </a:solidFill>
                <a:latin typeface="Cambria" panose="02040503050406030204" pitchFamily="18" charset="0"/>
              </a:rPr>
              <a:t>A token is a sequence of characters separated by </a:t>
            </a:r>
            <a:r>
              <a:rPr lang="en-US" altLang="x-none" dirty="0">
                <a:solidFill>
                  <a:srgbClr val="0000FF"/>
                </a:solidFill>
                <a:latin typeface="Cambria" panose="02040503050406030204" pitchFamily="18" charset="0"/>
              </a:rPr>
              <a:t>delimiting characters</a:t>
            </a:r>
            <a:r>
              <a:rPr lang="en-US" altLang="x-none" dirty="0">
                <a:solidFill>
                  <a:srgbClr val="000000"/>
                </a:solidFill>
                <a:latin typeface="Cambria" panose="02040503050406030204" pitchFamily="18" charset="0"/>
              </a:rPr>
              <a:t> (usually spaces or punctuation marks).</a:t>
            </a:r>
          </a:p>
          <a:p>
            <a:pPr eaLnBrk="1" hangingPunct="1">
              <a:lnSpc>
                <a:spcPct val="90000"/>
              </a:lnSpc>
            </a:pPr>
            <a:r>
              <a:rPr lang="en-US" altLang="x-none" dirty="0">
                <a:solidFill>
                  <a:srgbClr val="000000"/>
                </a:solidFill>
                <a:latin typeface="Cambria" panose="02040503050406030204" pitchFamily="18" charset="0"/>
              </a:rPr>
              <a:t>For example, in a line of text, each word can be considered a token, and the spaces separating the words can be considered delimiters.</a:t>
            </a:r>
          </a:p>
          <a:p>
            <a:pPr eaLnBrk="1" hangingPunct="1">
              <a:lnSpc>
                <a:spcPct val="90000"/>
              </a:lnSpc>
            </a:pPr>
            <a:r>
              <a:rPr lang="en-US" altLang="x-none" dirty="0">
                <a:solidFill>
                  <a:srgbClr val="000000"/>
                </a:solidFill>
                <a:latin typeface="Cambria" panose="02040503050406030204" pitchFamily="18" charset="0"/>
              </a:rPr>
              <a:t>Multiple calls to </a:t>
            </a:r>
            <a:r>
              <a:rPr lang="en-US" altLang="x-none" dirty="0" err="1">
                <a:solidFill>
                  <a:srgbClr val="000000"/>
                </a:solidFill>
                <a:latin typeface="Consolas" panose="020B0609020204030204" pitchFamily="49" charset="0"/>
              </a:rPr>
              <a:t>strtok</a:t>
            </a:r>
            <a:r>
              <a:rPr lang="en-US" altLang="x-none" dirty="0">
                <a:solidFill>
                  <a:srgbClr val="000000"/>
                </a:solidFill>
                <a:latin typeface="Cambria" panose="02040503050406030204" pitchFamily="18" charset="0"/>
              </a:rPr>
              <a:t> are required to break a string into tokens (assuming that the string contains more than one token).</a:t>
            </a:r>
          </a:p>
        </p:txBody>
      </p:sp>
      <p:sp>
        <p:nvSpPr>
          <p:cNvPr id="14746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6512291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 (cont.)</a:t>
            </a:r>
            <a:endParaRPr lang="en-US" dirty="0" smtClean="0">
              <a:solidFill>
                <a:srgbClr val="3380E6"/>
              </a:solidFill>
              <a:latin typeface="Calibri" panose="020F0502020204030204" pitchFamily="34" charset="0"/>
            </a:endParaRPr>
          </a:p>
        </p:txBody>
      </p:sp>
      <p:sp>
        <p:nvSpPr>
          <p:cNvPr id="137219" name="Text Placeholder 2"/>
          <p:cNvSpPr>
            <a:spLocks noGrp="1"/>
          </p:cNvSpPr>
          <p:nvPr>
            <p:ph type="body" idx="1"/>
          </p:nvPr>
        </p:nvSpPr>
        <p:spPr/>
        <p:txBody>
          <a:bodyPr>
            <a:normAutofit lnSpcReduction="10000"/>
          </a:bodyPr>
          <a:lstStyle/>
          <a:p>
            <a:pPr eaLnBrk="1" hangingPunct="1">
              <a:lnSpc>
                <a:spcPct val="80000"/>
              </a:lnSpc>
            </a:pPr>
            <a:r>
              <a:rPr lang="en-US" altLang="x-none" sz="2500" dirty="0">
                <a:solidFill>
                  <a:srgbClr val="000000"/>
                </a:solidFill>
                <a:latin typeface="Cambria" panose="02040503050406030204" pitchFamily="18" charset="0"/>
              </a:rPr>
              <a:t>The first call to </a:t>
            </a:r>
            <a:r>
              <a:rPr lang="en-US" altLang="x-none" sz="2500" dirty="0" err="1">
                <a:solidFill>
                  <a:srgbClr val="000000"/>
                </a:solidFill>
                <a:latin typeface="Consolas" panose="020B0609020204030204" pitchFamily="49" charset="0"/>
              </a:rPr>
              <a:t>strtok</a:t>
            </a:r>
            <a:r>
              <a:rPr lang="en-US" altLang="x-none" sz="2500" dirty="0">
                <a:solidFill>
                  <a:srgbClr val="000000"/>
                </a:solidFill>
                <a:latin typeface="Cambria" panose="02040503050406030204" pitchFamily="18" charset="0"/>
              </a:rPr>
              <a:t> contains two arguments, a string to be tokenized and a string containing characters that separate the tokens (i.e., delimiters).</a:t>
            </a:r>
          </a:p>
          <a:p>
            <a:pPr eaLnBrk="1" hangingPunct="1">
              <a:lnSpc>
                <a:spcPct val="80000"/>
              </a:lnSpc>
            </a:pPr>
            <a:r>
              <a:rPr lang="en-US" altLang="x-none" sz="2500" dirty="0">
                <a:solidFill>
                  <a:srgbClr val="000000"/>
                </a:solidFill>
                <a:latin typeface="Cambria" panose="02040503050406030204" pitchFamily="18" charset="0"/>
              </a:rPr>
              <a:t>Line </a:t>
            </a:r>
            <a:r>
              <a:rPr lang="en-US" altLang="x-none" sz="2500" dirty="0" smtClean="0">
                <a:solidFill>
                  <a:srgbClr val="000000"/>
                </a:solidFill>
                <a:latin typeface="Cambria" panose="02040503050406030204" pitchFamily="18" charset="0"/>
              </a:rPr>
              <a:t>14 </a:t>
            </a:r>
            <a:r>
              <a:rPr lang="en-US" altLang="x-none" sz="2500" dirty="0">
                <a:solidFill>
                  <a:srgbClr val="000000"/>
                </a:solidFill>
                <a:latin typeface="Cambria" panose="02040503050406030204" pitchFamily="18" charset="0"/>
              </a:rPr>
              <a:t>in Fig. 22.25 assigns to </a:t>
            </a:r>
            <a:r>
              <a:rPr lang="en-US" altLang="x-none" sz="2500" dirty="0" err="1">
                <a:solidFill>
                  <a:srgbClr val="000000"/>
                </a:solidFill>
                <a:latin typeface="Consolas" panose="020B0609020204030204" pitchFamily="49" charset="0"/>
              </a:rPr>
              <a:t>tokenPtr</a:t>
            </a:r>
            <a:r>
              <a:rPr lang="en-US" altLang="x-none" sz="2500" dirty="0">
                <a:solidFill>
                  <a:srgbClr val="000000"/>
                </a:solidFill>
                <a:latin typeface="Cambria" panose="02040503050406030204" pitchFamily="18" charset="0"/>
              </a:rPr>
              <a:t> a pointer to the first token in </a:t>
            </a:r>
            <a:r>
              <a:rPr lang="en-US" altLang="x-none" sz="2500" dirty="0">
                <a:solidFill>
                  <a:srgbClr val="000000"/>
                </a:solidFill>
                <a:latin typeface="Consolas" panose="020B0609020204030204" pitchFamily="49" charset="0"/>
              </a:rPr>
              <a:t>sentence</a:t>
            </a:r>
            <a:r>
              <a:rPr lang="en-US" altLang="x-none" sz="2500" dirty="0">
                <a:solidFill>
                  <a:srgbClr val="000000"/>
                </a:solidFill>
                <a:latin typeface="Cambria" panose="02040503050406030204" pitchFamily="18" charset="0"/>
              </a:rPr>
              <a:t>.</a:t>
            </a:r>
          </a:p>
          <a:p>
            <a:pPr eaLnBrk="1" hangingPunct="1">
              <a:lnSpc>
                <a:spcPct val="80000"/>
              </a:lnSpc>
            </a:pPr>
            <a:r>
              <a:rPr lang="en-US" altLang="x-none" sz="2500" dirty="0">
                <a:solidFill>
                  <a:srgbClr val="000000"/>
                </a:solidFill>
                <a:latin typeface="Cambria" panose="02040503050406030204" pitchFamily="18" charset="0"/>
              </a:rPr>
              <a:t>The second argument, </a:t>
            </a:r>
            <a:r>
              <a:rPr lang="en-US" altLang="x-none" sz="2500" dirty="0">
                <a:solidFill>
                  <a:srgbClr val="000000"/>
                </a:solidFill>
                <a:latin typeface="Consolas" panose="020B0609020204030204" pitchFamily="49" charset="0"/>
              </a:rPr>
              <a:t>" "</a:t>
            </a:r>
            <a:r>
              <a:rPr lang="en-US" altLang="x-none" sz="2500" dirty="0">
                <a:solidFill>
                  <a:srgbClr val="000000"/>
                </a:solidFill>
                <a:latin typeface="Cambria" panose="02040503050406030204" pitchFamily="18" charset="0"/>
              </a:rPr>
              <a:t>, indicates that tokens in </a:t>
            </a:r>
            <a:r>
              <a:rPr lang="en-US" altLang="x-none" sz="2500" dirty="0">
                <a:solidFill>
                  <a:srgbClr val="000000"/>
                </a:solidFill>
                <a:latin typeface="Consolas" panose="020B0609020204030204" pitchFamily="49" charset="0"/>
              </a:rPr>
              <a:t>sentence</a:t>
            </a:r>
            <a:r>
              <a:rPr lang="en-US" altLang="x-none" sz="2500" dirty="0">
                <a:solidFill>
                  <a:srgbClr val="000000"/>
                </a:solidFill>
                <a:latin typeface="Cambria" panose="02040503050406030204" pitchFamily="18" charset="0"/>
              </a:rPr>
              <a:t> are separated by spaces.</a:t>
            </a:r>
          </a:p>
          <a:p>
            <a:pPr eaLnBrk="1" hangingPunct="1">
              <a:lnSpc>
                <a:spcPct val="80000"/>
              </a:lnSpc>
            </a:pPr>
            <a:r>
              <a:rPr lang="en-US" altLang="x-none" sz="2500" dirty="0">
                <a:solidFill>
                  <a:srgbClr val="000000"/>
                </a:solidFill>
                <a:latin typeface="Cambria" panose="02040503050406030204" pitchFamily="18" charset="0"/>
              </a:rPr>
              <a:t>Function </a:t>
            </a:r>
            <a:r>
              <a:rPr lang="en-US" altLang="x-none" sz="2500" dirty="0" err="1">
                <a:solidFill>
                  <a:srgbClr val="000000"/>
                </a:solidFill>
                <a:latin typeface="Consolas" panose="020B0609020204030204" pitchFamily="49" charset="0"/>
              </a:rPr>
              <a:t>strtok</a:t>
            </a:r>
            <a:r>
              <a:rPr lang="en-US" altLang="x-none" sz="2500" dirty="0">
                <a:solidFill>
                  <a:srgbClr val="000000"/>
                </a:solidFill>
                <a:latin typeface="Cambria" panose="02040503050406030204" pitchFamily="18" charset="0"/>
              </a:rPr>
              <a:t> searches for the first character in </a:t>
            </a:r>
            <a:r>
              <a:rPr lang="en-US" altLang="x-none" sz="2500" dirty="0">
                <a:solidFill>
                  <a:srgbClr val="000000"/>
                </a:solidFill>
                <a:latin typeface="Consolas" panose="020B0609020204030204" pitchFamily="49" charset="0"/>
              </a:rPr>
              <a:t>sentence</a:t>
            </a:r>
            <a:r>
              <a:rPr lang="en-US" altLang="x-none" sz="2500" dirty="0">
                <a:solidFill>
                  <a:srgbClr val="000000"/>
                </a:solidFill>
                <a:latin typeface="Cambria" panose="02040503050406030204" pitchFamily="18" charset="0"/>
              </a:rPr>
              <a:t> that is not a delimiting character (space).</a:t>
            </a:r>
          </a:p>
          <a:p>
            <a:pPr eaLnBrk="1" hangingPunct="1">
              <a:lnSpc>
                <a:spcPct val="80000"/>
              </a:lnSpc>
            </a:pPr>
            <a:r>
              <a:rPr lang="en-US" altLang="x-none" sz="2500" dirty="0">
                <a:solidFill>
                  <a:srgbClr val="000000"/>
                </a:solidFill>
                <a:latin typeface="Cambria" panose="02040503050406030204" pitchFamily="18" charset="0"/>
              </a:rPr>
              <a:t>This begins the first token.</a:t>
            </a:r>
          </a:p>
          <a:p>
            <a:pPr eaLnBrk="1" hangingPunct="1">
              <a:lnSpc>
                <a:spcPct val="80000"/>
              </a:lnSpc>
            </a:pPr>
            <a:r>
              <a:rPr lang="en-US" altLang="x-none" sz="2500" dirty="0">
                <a:solidFill>
                  <a:srgbClr val="000000"/>
                </a:solidFill>
                <a:latin typeface="Cambria" panose="02040503050406030204" pitchFamily="18" charset="0"/>
              </a:rPr>
              <a:t>The function then finds the next delimiting character in the string and replaces it with a null (</a:t>
            </a:r>
            <a:r>
              <a:rPr lang="en-US" altLang="x-none" sz="2500" dirty="0">
                <a:solidFill>
                  <a:srgbClr val="000000"/>
                </a:solidFill>
                <a:latin typeface="Consolas" panose="020B0609020204030204" pitchFamily="49" charset="0"/>
              </a:rPr>
              <a:t>'\0'</a:t>
            </a:r>
            <a:r>
              <a:rPr lang="en-US" altLang="x-none" sz="2500" dirty="0">
                <a:solidFill>
                  <a:srgbClr val="000000"/>
                </a:solidFill>
                <a:latin typeface="Cambria" panose="02040503050406030204" pitchFamily="18" charset="0"/>
              </a:rPr>
              <a:t>) character.</a:t>
            </a:r>
          </a:p>
          <a:p>
            <a:pPr eaLnBrk="1" hangingPunct="1">
              <a:lnSpc>
                <a:spcPct val="80000"/>
              </a:lnSpc>
            </a:pPr>
            <a:r>
              <a:rPr lang="en-US" altLang="x-none" sz="2500" dirty="0">
                <a:solidFill>
                  <a:srgbClr val="000000"/>
                </a:solidFill>
                <a:latin typeface="Cambria" panose="02040503050406030204" pitchFamily="18" charset="0"/>
              </a:rPr>
              <a:t>This terminates the current token.</a:t>
            </a:r>
          </a:p>
        </p:txBody>
      </p:sp>
      <p:sp>
        <p:nvSpPr>
          <p:cNvPr id="14848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2770866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 (cont.)</a:t>
            </a:r>
            <a:endParaRPr lang="en-US" dirty="0" smtClean="0">
              <a:solidFill>
                <a:srgbClr val="3380E6"/>
              </a:solidFill>
              <a:latin typeface="Calibri" panose="020F0502020204030204" pitchFamily="34" charset="0"/>
            </a:endParaRPr>
          </a:p>
        </p:txBody>
      </p:sp>
      <p:sp>
        <p:nvSpPr>
          <p:cNvPr id="138243" name="Text Placeholder 2"/>
          <p:cNvSpPr>
            <a:spLocks noGrp="1"/>
          </p:cNvSpPr>
          <p:nvPr>
            <p:ph type="body" idx="1"/>
          </p:nvPr>
        </p:nvSpPr>
        <p:spPr/>
        <p:txBody>
          <a:bodyPr>
            <a:normAutofit/>
          </a:bodyPr>
          <a:lstStyle/>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err="1">
                <a:solidFill>
                  <a:srgbClr val="000000"/>
                </a:solidFill>
                <a:latin typeface="Consolas" panose="020B0609020204030204" pitchFamily="49" charset="0"/>
              </a:rPr>
              <a:t>strtok</a:t>
            </a:r>
            <a:r>
              <a:rPr lang="en-US" altLang="x-none" sz="2500" dirty="0">
                <a:solidFill>
                  <a:srgbClr val="000000"/>
                </a:solidFill>
                <a:latin typeface="Cambria" panose="02040503050406030204" pitchFamily="18" charset="0"/>
              </a:rPr>
              <a:t> saves (in a </a:t>
            </a:r>
            <a:r>
              <a:rPr lang="en-US" altLang="x-none" sz="2500" dirty="0">
                <a:solidFill>
                  <a:srgbClr val="000000"/>
                </a:solidFill>
                <a:latin typeface="Consolas" panose="020B0609020204030204" pitchFamily="49" charset="0"/>
              </a:rPr>
              <a:t>static</a:t>
            </a:r>
            <a:r>
              <a:rPr lang="en-US" altLang="x-none" sz="2500" dirty="0">
                <a:solidFill>
                  <a:srgbClr val="000000"/>
                </a:solidFill>
                <a:latin typeface="Cambria" panose="02040503050406030204" pitchFamily="18" charset="0"/>
              </a:rPr>
              <a:t> variable) a pointer to the next character following the token in </a:t>
            </a:r>
            <a:r>
              <a:rPr lang="en-US" altLang="x-none" sz="2500" dirty="0">
                <a:solidFill>
                  <a:srgbClr val="000000"/>
                </a:solidFill>
                <a:latin typeface="Consolas" panose="020B0609020204030204" pitchFamily="49" charset="0"/>
              </a:rPr>
              <a:t>sentence</a:t>
            </a:r>
            <a:r>
              <a:rPr lang="en-US" altLang="x-none" sz="2500" dirty="0">
                <a:solidFill>
                  <a:srgbClr val="000000"/>
                </a:solidFill>
                <a:latin typeface="Cambria" panose="02040503050406030204" pitchFamily="18" charset="0"/>
              </a:rPr>
              <a:t> and returns a pointer to the current token.</a:t>
            </a:r>
          </a:p>
          <a:p>
            <a:pPr eaLnBrk="1" hangingPunct="1">
              <a:lnSpc>
                <a:spcPct val="90000"/>
              </a:lnSpc>
            </a:pPr>
            <a:r>
              <a:rPr lang="en-US" altLang="x-none" sz="2500" dirty="0">
                <a:solidFill>
                  <a:srgbClr val="000000"/>
                </a:solidFill>
                <a:latin typeface="Cambria" panose="02040503050406030204" pitchFamily="18" charset="0"/>
              </a:rPr>
              <a:t>Subsequent calls to </a:t>
            </a:r>
            <a:r>
              <a:rPr lang="en-US" altLang="x-none" sz="2500" dirty="0" err="1">
                <a:solidFill>
                  <a:srgbClr val="000000"/>
                </a:solidFill>
                <a:latin typeface="Consolas" panose="020B0609020204030204" pitchFamily="49" charset="0"/>
              </a:rPr>
              <a:t>strtok</a:t>
            </a:r>
            <a:r>
              <a:rPr lang="en-US" altLang="x-none" sz="2500" dirty="0">
                <a:solidFill>
                  <a:srgbClr val="000000"/>
                </a:solidFill>
                <a:latin typeface="Cambria" panose="02040503050406030204" pitchFamily="18" charset="0"/>
              </a:rPr>
              <a:t> to continue tokenizing </a:t>
            </a:r>
            <a:r>
              <a:rPr lang="en-US" altLang="x-none" sz="2500" dirty="0">
                <a:solidFill>
                  <a:srgbClr val="000000"/>
                </a:solidFill>
                <a:latin typeface="Consolas" panose="020B0609020204030204" pitchFamily="49" charset="0"/>
              </a:rPr>
              <a:t>sentence</a:t>
            </a:r>
            <a:r>
              <a:rPr lang="en-US" altLang="x-none" sz="2500" dirty="0">
                <a:solidFill>
                  <a:srgbClr val="000000"/>
                </a:solidFill>
                <a:latin typeface="Cambria" panose="02040503050406030204" pitchFamily="18" charset="0"/>
              </a:rPr>
              <a:t> contain </a:t>
            </a:r>
            <a:r>
              <a:rPr lang="en-US" altLang="x-none" sz="2500" dirty="0">
                <a:solidFill>
                  <a:srgbClr val="000000"/>
                </a:solidFill>
                <a:latin typeface="Consolas" panose="020B0609020204030204" pitchFamily="49" charset="0"/>
              </a:rPr>
              <a:t>NULL</a:t>
            </a:r>
            <a:r>
              <a:rPr lang="en-US" altLang="x-none" sz="2500" dirty="0">
                <a:solidFill>
                  <a:srgbClr val="000000"/>
                </a:solidFill>
                <a:latin typeface="Cambria" panose="02040503050406030204" pitchFamily="18" charset="0"/>
              </a:rPr>
              <a:t> as the first argument (line </a:t>
            </a:r>
            <a:r>
              <a:rPr lang="en-US" altLang="x-none" sz="2500" dirty="0" smtClean="0">
                <a:solidFill>
                  <a:srgbClr val="000000"/>
                </a:solidFill>
                <a:latin typeface="Cambria" panose="02040503050406030204" pitchFamily="18" charset="0"/>
              </a:rPr>
              <a:t>19).</a:t>
            </a:r>
            <a:endParaRPr lang="en-US" altLang="x-none" sz="2500" dirty="0">
              <a:solidFill>
                <a:srgbClr val="000000"/>
              </a:solidFill>
              <a:latin typeface="Cambria" panose="02040503050406030204" pitchFamily="18" charset="0"/>
            </a:endParaRPr>
          </a:p>
          <a:p>
            <a:pPr eaLnBrk="1" hangingPunct="1">
              <a:lnSpc>
                <a:spcPct val="90000"/>
              </a:lnSpc>
            </a:pPr>
            <a:r>
              <a:rPr lang="en-US" altLang="x-none" sz="2500" dirty="0">
                <a:solidFill>
                  <a:srgbClr val="000000"/>
                </a:solidFill>
                <a:latin typeface="Cambria" panose="02040503050406030204" pitchFamily="18" charset="0"/>
              </a:rPr>
              <a:t>The </a:t>
            </a:r>
            <a:r>
              <a:rPr lang="en-US" altLang="x-none" sz="2500" dirty="0">
                <a:solidFill>
                  <a:srgbClr val="000000"/>
                </a:solidFill>
                <a:latin typeface="Consolas" panose="020B0609020204030204" pitchFamily="49" charset="0"/>
              </a:rPr>
              <a:t>NULL</a:t>
            </a:r>
            <a:r>
              <a:rPr lang="en-US" altLang="x-none" sz="2500" dirty="0">
                <a:solidFill>
                  <a:srgbClr val="000000"/>
                </a:solidFill>
                <a:latin typeface="Cambria" panose="02040503050406030204" pitchFamily="18" charset="0"/>
              </a:rPr>
              <a:t> argument indicates that the call to </a:t>
            </a:r>
            <a:r>
              <a:rPr lang="en-US" altLang="x-none" sz="2500" dirty="0" err="1">
                <a:solidFill>
                  <a:srgbClr val="000000"/>
                </a:solidFill>
                <a:latin typeface="Consolas" panose="020B0609020204030204" pitchFamily="49" charset="0"/>
              </a:rPr>
              <a:t>strtok</a:t>
            </a:r>
            <a:r>
              <a:rPr lang="en-US" altLang="x-none" sz="2500" dirty="0">
                <a:solidFill>
                  <a:srgbClr val="000000"/>
                </a:solidFill>
                <a:latin typeface="Cambria" panose="02040503050406030204" pitchFamily="18" charset="0"/>
              </a:rPr>
              <a:t> should continue tokenizing from the location in </a:t>
            </a:r>
            <a:r>
              <a:rPr lang="en-US" altLang="x-none" sz="2500" dirty="0">
                <a:solidFill>
                  <a:srgbClr val="000000"/>
                </a:solidFill>
                <a:latin typeface="Consolas" panose="020B0609020204030204" pitchFamily="49" charset="0"/>
              </a:rPr>
              <a:t>sentence</a:t>
            </a:r>
            <a:r>
              <a:rPr lang="en-US" altLang="x-none" sz="2500" dirty="0">
                <a:solidFill>
                  <a:srgbClr val="000000"/>
                </a:solidFill>
                <a:latin typeface="Cambria" panose="02040503050406030204" pitchFamily="18" charset="0"/>
              </a:rPr>
              <a:t> saved by the last call to </a:t>
            </a:r>
            <a:r>
              <a:rPr lang="en-US" altLang="x-none" sz="2500" dirty="0" err="1">
                <a:solidFill>
                  <a:srgbClr val="000000"/>
                </a:solidFill>
                <a:latin typeface="Consolas" panose="020B0609020204030204" pitchFamily="49" charset="0"/>
              </a:rPr>
              <a:t>strtok</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err="1">
                <a:solidFill>
                  <a:srgbClr val="000000"/>
                </a:solidFill>
                <a:latin typeface="Consolas" panose="020B0609020204030204" pitchFamily="49" charset="0"/>
              </a:rPr>
              <a:t>strtok</a:t>
            </a:r>
            <a:r>
              <a:rPr lang="en-US" altLang="x-none" sz="2500" dirty="0">
                <a:solidFill>
                  <a:srgbClr val="000000"/>
                </a:solidFill>
                <a:latin typeface="Cambria" panose="02040503050406030204" pitchFamily="18" charset="0"/>
              </a:rPr>
              <a:t> maintains this saved information in a manner that is not visible to you.</a:t>
            </a:r>
          </a:p>
          <a:p>
            <a:pPr eaLnBrk="1" hangingPunct="1">
              <a:lnSpc>
                <a:spcPct val="90000"/>
              </a:lnSpc>
            </a:pPr>
            <a:r>
              <a:rPr lang="en-US" altLang="x-none" sz="2500" dirty="0">
                <a:solidFill>
                  <a:srgbClr val="000000"/>
                </a:solidFill>
                <a:latin typeface="Cambria" panose="02040503050406030204" pitchFamily="18" charset="0"/>
              </a:rPr>
              <a:t>If no tokens remain when </a:t>
            </a:r>
            <a:r>
              <a:rPr lang="en-US" altLang="x-none" sz="2500" dirty="0" err="1">
                <a:solidFill>
                  <a:srgbClr val="000000"/>
                </a:solidFill>
                <a:latin typeface="Consolas" panose="020B0609020204030204" pitchFamily="49" charset="0"/>
              </a:rPr>
              <a:t>strtok</a:t>
            </a:r>
            <a:r>
              <a:rPr lang="en-US" altLang="x-none" sz="2500" dirty="0">
                <a:solidFill>
                  <a:srgbClr val="000000"/>
                </a:solidFill>
                <a:latin typeface="Cambria" panose="02040503050406030204" pitchFamily="18" charset="0"/>
              </a:rPr>
              <a:t> is called, </a:t>
            </a:r>
            <a:r>
              <a:rPr lang="en-US" altLang="x-none" sz="2500" dirty="0" err="1">
                <a:solidFill>
                  <a:srgbClr val="000000"/>
                </a:solidFill>
                <a:latin typeface="Consolas" panose="020B0609020204030204" pitchFamily="49" charset="0"/>
              </a:rPr>
              <a:t>strtok</a:t>
            </a:r>
            <a:r>
              <a:rPr lang="en-US" altLang="x-none" sz="2500" dirty="0">
                <a:solidFill>
                  <a:srgbClr val="000000"/>
                </a:solidFill>
                <a:latin typeface="Cambria" panose="02040503050406030204" pitchFamily="18" charset="0"/>
              </a:rPr>
              <a:t> returns </a:t>
            </a:r>
            <a:r>
              <a:rPr lang="en-US" altLang="x-none" sz="2500" dirty="0">
                <a:solidFill>
                  <a:srgbClr val="000000"/>
                </a:solidFill>
                <a:latin typeface="Consolas" panose="020B0609020204030204" pitchFamily="49" charset="0"/>
              </a:rPr>
              <a:t>NULL</a:t>
            </a:r>
            <a:r>
              <a:rPr lang="en-US" altLang="x-none" sz="2500" dirty="0">
                <a:solidFill>
                  <a:srgbClr val="000000"/>
                </a:solidFill>
                <a:latin typeface="Cambria" panose="02040503050406030204" pitchFamily="18" charset="0"/>
              </a:rPr>
              <a:t>.</a:t>
            </a:r>
          </a:p>
        </p:txBody>
      </p:sp>
      <p:sp>
        <p:nvSpPr>
          <p:cNvPr id="14950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2506285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7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3325" y="0"/>
            <a:ext cx="97837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425240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7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81013"/>
            <a:ext cx="12192000" cy="58943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390874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7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85938"/>
            <a:ext cx="12192000" cy="32861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886933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22.8  </a:t>
            </a:r>
            <a:r>
              <a:rPr lang="en-US" dirty="0">
                <a:solidFill>
                  <a:srgbClr val="3380E6"/>
                </a:solidFill>
                <a:latin typeface="Calibri" panose="020F0502020204030204" pitchFamily="34" charset="0"/>
              </a:rPr>
              <a:t>C-String Manipulation Functions (cont.)</a:t>
            </a:r>
            <a:endParaRPr lang="en-US" dirty="0" smtClean="0">
              <a:solidFill>
                <a:srgbClr val="3380E6"/>
              </a:solidFill>
              <a:latin typeface="Calibri" panose="020F0502020204030204" pitchFamily="34" charset="0"/>
            </a:endParaRPr>
          </a:p>
        </p:txBody>
      </p:sp>
      <p:sp>
        <p:nvSpPr>
          <p:cNvPr id="142339"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strlen</a:t>
            </a:r>
            <a:r>
              <a:rPr lang="en-US" altLang="x-none" dirty="0">
                <a:solidFill>
                  <a:srgbClr val="000000"/>
                </a:solidFill>
                <a:latin typeface="Cambria" panose="02040503050406030204" pitchFamily="18" charset="0"/>
              </a:rPr>
              <a:t> takes a string as an argument and returns the number of characters in the string—the terminating null character is not included in the length.</a:t>
            </a:r>
          </a:p>
          <a:p>
            <a:pPr eaLnBrk="1" hangingPunct="1"/>
            <a:r>
              <a:rPr lang="en-US" altLang="x-none" dirty="0">
                <a:solidFill>
                  <a:srgbClr val="000000"/>
                </a:solidFill>
                <a:latin typeface="Cambria" panose="02040503050406030204" pitchFamily="18" charset="0"/>
              </a:rPr>
              <a:t>The length is also the index of the null character.</a:t>
            </a:r>
          </a:p>
          <a:p>
            <a:pPr eaLnBrk="1" hangingPunct="1"/>
            <a:r>
              <a:rPr lang="en-US" altLang="x-none" dirty="0">
                <a:solidFill>
                  <a:srgbClr val="000000"/>
                </a:solidFill>
                <a:latin typeface="Cambria" panose="02040503050406030204" pitchFamily="18" charset="0"/>
              </a:rPr>
              <a:t>The program of Fig. 22.26 demonstrates function </a:t>
            </a:r>
            <a:r>
              <a:rPr lang="en-US" altLang="x-none" dirty="0" err="1">
                <a:solidFill>
                  <a:srgbClr val="000000"/>
                </a:solidFill>
                <a:latin typeface="Consolas" panose="020B0609020204030204" pitchFamily="49" charset="0"/>
              </a:rPr>
              <a:t>strlen</a:t>
            </a:r>
            <a:r>
              <a:rPr lang="en-US" altLang="x-none" dirty="0">
                <a:solidFill>
                  <a:srgbClr val="000000"/>
                </a:solidFill>
                <a:latin typeface="Cambria" panose="02040503050406030204" pitchFamily="18" charset="0"/>
              </a:rPr>
              <a:t>.</a:t>
            </a:r>
          </a:p>
        </p:txBody>
      </p:sp>
      <p:sp>
        <p:nvSpPr>
          <p:cNvPr id="15360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8922757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7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92163" y="0"/>
            <a:ext cx="106076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995561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22.9  </a:t>
            </a:r>
            <a:r>
              <a:rPr lang="en-US" dirty="0" smtClean="0">
                <a:solidFill>
                  <a:srgbClr val="3380E6"/>
                </a:solidFill>
                <a:latin typeface="Calibri" panose="020F0502020204030204" pitchFamily="34" charset="0"/>
              </a:rPr>
              <a:t>C String-Conversion Functions</a:t>
            </a:r>
          </a:p>
        </p:txBody>
      </p:sp>
      <p:sp>
        <p:nvSpPr>
          <p:cNvPr id="144387" name="Text Placeholder 2"/>
          <p:cNvSpPr>
            <a:spLocks noGrp="1"/>
          </p:cNvSpPr>
          <p:nvPr>
            <p:ph type="body" idx="1"/>
          </p:nvPr>
        </p:nvSpPr>
        <p:spPr/>
        <p:txBody>
          <a:bodyPr/>
          <a:lstStyle/>
          <a:p>
            <a:pPr eaLnBrk="1" hangingPunct="1">
              <a:lnSpc>
                <a:spcPct val="80000"/>
              </a:lnSpc>
            </a:pPr>
            <a:r>
              <a:rPr lang="en-US" altLang="x-none" sz="1900" dirty="0">
                <a:solidFill>
                  <a:srgbClr val="000000"/>
                </a:solidFill>
                <a:latin typeface="Cambria" panose="02040503050406030204" pitchFamily="18" charset="0"/>
              </a:rPr>
              <a:t>In Section 22.10, we discussed several of C++’s most popular C string-manipulation functions.</a:t>
            </a:r>
          </a:p>
          <a:p>
            <a:pPr eaLnBrk="1" hangingPunct="1">
              <a:lnSpc>
                <a:spcPct val="80000"/>
              </a:lnSpc>
            </a:pPr>
            <a:r>
              <a:rPr lang="en-US" altLang="x-none" sz="1900" dirty="0">
                <a:solidFill>
                  <a:srgbClr val="000000"/>
                </a:solidFill>
                <a:latin typeface="Cambria" panose="02040503050406030204" pitchFamily="18" charset="0"/>
              </a:rPr>
              <a:t>In the next several sections, we cover the remaining functions, including functions for converting strings to numeric values, functions for searching strings and functions for manipulating, comparing and searching blocks of memory.</a:t>
            </a:r>
          </a:p>
          <a:p>
            <a:pPr eaLnBrk="1" hangingPunct="1">
              <a:lnSpc>
                <a:spcPct val="80000"/>
              </a:lnSpc>
            </a:pPr>
            <a:r>
              <a:rPr lang="en-US" altLang="x-none" sz="1900" dirty="0">
                <a:solidFill>
                  <a:srgbClr val="000000"/>
                </a:solidFill>
                <a:latin typeface="Cambria" panose="02040503050406030204" pitchFamily="18" charset="0"/>
              </a:rPr>
              <a:t>This section presents the C </a:t>
            </a:r>
            <a:r>
              <a:rPr lang="en-US" altLang="x-none" sz="1900" dirty="0">
                <a:solidFill>
                  <a:srgbClr val="0000FF"/>
                </a:solidFill>
                <a:latin typeface="Cambria" panose="02040503050406030204" pitchFamily="18" charset="0"/>
              </a:rPr>
              <a:t>string-conversion functions</a:t>
            </a:r>
            <a:r>
              <a:rPr lang="en-US" altLang="x-none" sz="1900" dirty="0">
                <a:solidFill>
                  <a:srgbClr val="000000"/>
                </a:solidFill>
                <a:latin typeface="Cambria" panose="02040503050406030204" pitchFamily="18" charset="0"/>
              </a:rPr>
              <a:t> from the </a:t>
            </a:r>
            <a:r>
              <a:rPr lang="en-US" altLang="x-none" sz="1900" dirty="0">
                <a:solidFill>
                  <a:srgbClr val="0000FF"/>
                </a:solidFill>
                <a:latin typeface="Cambria" panose="02040503050406030204" pitchFamily="18" charset="0"/>
              </a:rPr>
              <a:t>general-utilities library </a:t>
            </a:r>
            <a:r>
              <a:rPr lang="en-US" altLang="x-none" sz="1900" dirty="0">
                <a:solidFill>
                  <a:srgbClr val="0000FF"/>
                </a:solidFill>
                <a:latin typeface="Consolas" panose="020B0609020204030204" pitchFamily="49" charset="0"/>
              </a:rPr>
              <a:t>&lt;</a:t>
            </a:r>
            <a:r>
              <a:rPr lang="en-US" altLang="x-none" sz="1900" dirty="0" err="1">
                <a:solidFill>
                  <a:srgbClr val="0000FF"/>
                </a:solidFill>
                <a:latin typeface="Consolas" panose="020B0609020204030204" pitchFamily="49" charset="0"/>
              </a:rPr>
              <a:t>cstdlib</a:t>
            </a:r>
            <a:r>
              <a:rPr lang="en-US" altLang="x-none" sz="1900" dirty="0">
                <a:solidFill>
                  <a:srgbClr val="0000FF"/>
                </a:solidFill>
                <a:latin typeface="Consolas" panose="020B0609020204030204" pitchFamily="49" charset="0"/>
              </a:rPr>
              <a:t>&gt;</a:t>
            </a:r>
            <a:r>
              <a:rPr lang="en-US" altLang="x-none" sz="1900" dirty="0">
                <a:solidFill>
                  <a:srgbClr val="000000"/>
                </a:solidFill>
                <a:latin typeface="Cambria" panose="02040503050406030204" pitchFamily="18" charset="0"/>
              </a:rPr>
              <a:t>.</a:t>
            </a:r>
          </a:p>
          <a:p>
            <a:pPr eaLnBrk="1" hangingPunct="1">
              <a:lnSpc>
                <a:spcPct val="80000"/>
              </a:lnSpc>
            </a:pPr>
            <a:r>
              <a:rPr lang="en-US" altLang="x-none" sz="1900" dirty="0">
                <a:solidFill>
                  <a:srgbClr val="000000"/>
                </a:solidFill>
                <a:latin typeface="Cambria" panose="02040503050406030204" pitchFamily="18" charset="0"/>
              </a:rPr>
              <a:t>These functions convert C strings to integer and floating-point values.</a:t>
            </a:r>
          </a:p>
          <a:p>
            <a:pPr eaLnBrk="1" hangingPunct="1">
              <a:lnSpc>
                <a:spcPct val="80000"/>
              </a:lnSpc>
            </a:pPr>
            <a:r>
              <a:rPr lang="en-US" altLang="x-none" sz="1900" dirty="0">
                <a:solidFill>
                  <a:srgbClr val="000000"/>
                </a:solidFill>
                <a:latin typeface="Cambria" panose="02040503050406030204" pitchFamily="18" charset="0"/>
              </a:rPr>
              <a:t>In new code, C++ programmers typically use the string stream processing capabilities (Chapter 21) to perform such conversions.</a:t>
            </a:r>
          </a:p>
          <a:p>
            <a:pPr eaLnBrk="1" hangingPunct="1">
              <a:lnSpc>
                <a:spcPct val="80000"/>
              </a:lnSpc>
            </a:pPr>
            <a:r>
              <a:rPr lang="en-US" altLang="x-none" sz="1900" dirty="0">
                <a:solidFill>
                  <a:srgbClr val="000000"/>
                </a:solidFill>
                <a:latin typeface="Cambria" panose="02040503050406030204" pitchFamily="18" charset="0"/>
              </a:rPr>
              <a:t>Figure 22.27 summarizes the C string-conversion functions.</a:t>
            </a:r>
          </a:p>
          <a:p>
            <a:pPr eaLnBrk="1" hangingPunct="1">
              <a:lnSpc>
                <a:spcPct val="80000"/>
              </a:lnSpc>
            </a:pPr>
            <a:r>
              <a:rPr lang="en-US" altLang="x-none" sz="1900" dirty="0">
                <a:solidFill>
                  <a:srgbClr val="000000"/>
                </a:solidFill>
                <a:latin typeface="Cambria" panose="02040503050406030204" pitchFamily="18" charset="0"/>
              </a:rPr>
              <a:t>When using functions from the general-utilities library, include the </a:t>
            </a:r>
            <a:r>
              <a:rPr lang="en-US" altLang="x-none" sz="1900" dirty="0">
                <a:solidFill>
                  <a:srgbClr val="000000"/>
                </a:solidFill>
                <a:latin typeface="Consolas" panose="020B0609020204030204" pitchFamily="49" charset="0"/>
              </a:rPr>
              <a:t>&lt;</a:t>
            </a:r>
            <a:r>
              <a:rPr lang="en-US" altLang="x-none" sz="1900" dirty="0" err="1">
                <a:solidFill>
                  <a:srgbClr val="000000"/>
                </a:solidFill>
                <a:latin typeface="Consolas" panose="020B0609020204030204" pitchFamily="49" charset="0"/>
              </a:rPr>
              <a:t>cstdlib</a:t>
            </a:r>
            <a:r>
              <a:rPr lang="en-US" altLang="x-none" sz="1900" dirty="0">
                <a:solidFill>
                  <a:srgbClr val="000000"/>
                </a:solidFill>
                <a:latin typeface="Consolas" panose="020B0609020204030204" pitchFamily="49" charset="0"/>
              </a:rPr>
              <a:t>&gt;</a:t>
            </a:r>
            <a:r>
              <a:rPr lang="en-US" altLang="x-none" sz="1900" dirty="0">
                <a:solidFill>
                  <a:srgbClr val="000000"/>
                </a:solidFill>
                <a:latin typeface="Cambria" panose="02040503050406030204" pitchFamily="18" charset="0"/>
              </a:rPr>
              <a:t> header.</a:t>
            </a:r>
          </a:p>
        </p:txBody>
      </p:sp>
      <p:sp>
        <p:nvSpPr>
          <p:cNvPr id="15565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3931682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8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6875"/>
            <a:ext cx="12192000" cy="60642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7669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0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97013"/>
            <a:ext cx="12192000" cy="38623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7267625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8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4613" y="0"/>
            <a:ext cx="120427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234702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22.9  </a:t>
            </a:r>
            <a:r>
              <a:rPr lang="en-US" dirty="0">
                <a:solidFill>
                  <a:srgbClr val="3380E6"/>
                </a:solidFill>
                <a:latin typeface="Calibri" panose="020F0502020204030204" pitchFamily="34" charset="0"/>
              </a:rPr>
              <a:t>C String-Conversion Functions</a:t>
            </a:r>
            <a:r>
              <a:rPr lang="en-US" dirty="0" smtClean="0">
                <a:solidFill>
                  <a:srgbClr val="3380E6"/>
                </a:solidFill>
                <a:latin typeface="Calibri" panose="020F0502020204030204" pitchFamily="34" charset="0"/>
              </a:rPr>
              <a:t> (cont.)</a:t>
            </a:r>
          </a:p>
        </p:txBody>
      </p:sp>
      <p:sp>
        <p:nvSpPr>
          <p:cNvPr id="147459"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atof</a:t>
            </a:r>
            <a:r>
              <a:rPr lang="en-US" altLang="x-none" dirty="0">
                <a:solidFill>
                  <a:srgbClr val="000000"/>
                </a:solidFill>
                <a:latin typeface="Cambria" panose="02040503050406030204" pitchFamily="18" charset="0"/>
              </a:rPr>
              <a:t> (Fig. 22.28, line </a:t>
            </a:r>
            <a:r>
              <a:rPr lang="en-US" altLang="x-none" dirty="0" smtClean="0">
                <a:solidFill>
                  <a:srgbClr val="000000"/>
                </a:solidFill>
                <a:latin typeface="Cambria" panose="02040503050406030204" pitchFamily="18" charset="0"/>
              </a:rPr>
              <a:t>8) </a:t>
            </a:r>
            <a:r>
              <a:rPr lang="en-US" altLang="x-none" dirty="0">
                <a:solidFill>
                  <a:srgbClr val="000000"/>
                </a:solidFill>
                <a:latin typeface="Cambria" panose="02040503050406030204" pitchFamily="18" charset="0"/>
              </a:rPr>
              <a:t>converts its argument—a string that represents a floating-point number—to a </a:t>
            </a:r>
            <a:r>
              <a:rPr lang="en-US" altLang="x-none" dirty="0">
                <a:solidFill>
                  <a:srgbClr val="000000"/>
                </a:solidFill>
                <a:latin typeface="Consolas" panose="020B0609020204030204" pitchFamily="49" charset="0"/>
              </a:rPr>
              <a:t>double</a:t>
            </a:r>
            <a:r>
              <a:rPr lang="en-US" altLang="x-none" dirty="0">
                <a:solidFill>
                  <a:srgbClr val="000000"/>
                </a:solidFill>
                <a:latin typeface="Cambria" panose="02040503050406030204" pitchFamily="18" charset="0"/>
              </a:rPr>
              <a:t> value.</a:t>
            </a:r>
          </a:p>
          <a:p>
            <a:pPr eaLnBrk="1" hangingPunct="1"/>
            <a:r>
              <a:rPr lang="en-US" altLang="x-none" dirty="0">
                <a:solidFill>
                  <a:srgbClr val="000000"/>
                </a:solidFill>
                <a:latin typeface="Cambria" panose="02040503050406030204" pitchFamily="18" charset="0"/>
              </a:rPr>
              <a:t>The function returns the </a:t>
            </a:r>
            <a:r>
              <a:rPr lang="en-US" altLang="x-none" dirty="0">
                <a:solidFill>
                  <a:srgbClr val="000000"/>
                </a:solidFill>
                <a:latin typeface="Consolas" panose="020B0609020204030204" pitchFamily="49" charset="0"/>
              </a:rPr>
              <a:t>double</a:t>
            </a:r>
            <a:r>
              <a:rPr lang="en-US" altLang="x-none" dirty="0">
                <a:solidFill>
                  <a:srgbClr val="000000"/>
                </a:solidFill>
                <a:latin typeface="Cambria" panose="02040503050406030204" pitchFamily="18" charset="0"/>
              </a:rPr>
              <a:t> value.</a:t>
            </a:r>
          </a:p>
          <a:p>
            <a:pPr eaLnBrk="1" hangingPunct="1"/>
            <a:r>
              <a:rPr lang="en-US" altLang="x-none" dirty="0">
                <a:solidFill>
                  <a:srgbClr val="000000"/>
                </a:solidFill>
                <a:latin typeface="Cambria" panose="02040503050406030204" pitchFamily="18" charset="0"/>
              </a:rPr>
              <a:t>If the string cannot be converted—for example, if the first character of the string is not a digit—function </a:t>
            </a:r>
            <a:r>
              <a:rPr lang="en-US" altLang="x-none" dirty="0" err="1">
                <a:solidFill>
                  <a:srgbClr val="000000"/>
                </a:solidFill>
                <a:latin typeface="Consolas" panose="020B0609020204030204" pitchFamily="49" charset="0"/>
              </a:rPr>
              <a:t>atof</a:t>
            </a:r>
            <a:r>
              <a:rPr lang="en-US" altLang="x-none" dirty="0">
                <a:solidFill>
                  <a:srgbClr val="000000"/>
                </a:solidFill>
                <a:latin typeface="Cambria" panose="02040503050406030204" pitchFamily="18" charset="0"/>
              </a:rPr>
              <a:t> returns zero.</a:t>
            </a:r>
          </a:p>
        </p:txBody>
      </p:sp>
      <p:sp>
        <p:nvSpPr>
          <p:cNvPr id="15872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9639526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8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1613"/>
            <a:ext cx="12192000" cy="64531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770977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22.9  </a:t>
            </a:r>
            <a:r>
              <a:rPr lang="en-US" dirty="0">
                <a:solidFill>
                  <a:srgbClr val="3380E6"/>
                </a:solidFill>
                <a:latin typeface="Calibri" panose="020F0502020204030204" pitchFamily="34" charset="0"/>
              </a:rPr>
              <a:t>C String-Conversion Functions (cont.)</a:t>
            </a:r>
            <a:endParaRPr lang="en-US" dirty="0" smtClean="0">
              <a:solidFill>
                <a:srgbClr val="3380E6"/>
              </a:solidFill>
              <a:latin typeface="Calibri" panose="020F0502020204030204" pitchFamily="34" charset="0"/>
            </a:endParaRPr>
          </a:p>
        </p:txBody>
      </p:sp>
      <p:sp>
        <p:nvSpPr>
          <p:cNvPr id="149507"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atoi</a:t>
            </a:r>
            <a:r>
              <a:rPr lang="en-US" altLang="x-none" dirty="0">
                <a:solidFill>
                  <a:srgbClr val="000000"/>
                </a:solidFill>
                <a:latin typeface="Cambria" panose="02040503050406030204" pitchFamily="18" charset="0"/>
              </a:rPr>
              <a:t> (Fig. 22.29, line </a:t>
            </a:r>
            <a:r>
              <a:rPr lang="en-US" altLang="x-none" dirty="0" smtClean="0">
                <a:solidFill>
                  <a:srgbClr val="000000"/>
                </a:solidFill>
                <a:latin typeface="Cambria" panose="02040503050406030204" pitchFamily="18" charset="0"/>
              </a:rPr>
              <a:t>8) </a:t>
            </a:r>
            <a:r>
              <a:rPr lang="en-US" altLang="x-none" dirty="0">
                <a:solidFill>
                  <a:srgbClr val="000000"/>
                </a:solidFill>
                <a:latin typeface="Cambria" panose="02040503050406030204" pitchFamily="18" charset="0"/>
              </a:rPr>
              <a:t>converts its argument—a string of digits that represents an integer—to an </a:t>
            </a:r>
            <a:r>
              <a:rPr lang="en-US" altLang="x-none" dirty="0" err="1">
                <a:solidFill>
                  <a:srgbClr val="000000"/>
                </a:solidFill>
                <a:latin typeface="Consolas" panose="020B0609020204030204" pitchFamily="49" charset="0"/>
              </a:rPr>
              <a:t>int</a:t>
            </a:r>
            <a:r>
              <a:rPr lang="en-US" altLang="x-none" dirty="0">
                <a:solidFill>
                  <a:srgbClr val="000000"/>
                </a:solidFill>
                <a:latin typeface="Cambria" panose="02040503050406030204" pitchFamily="18" charset="0"/>
              </a:rPr>
              <a:t> value.</a:t>
            </a:r>
          </a:p>
          <a:p>
            <a:pPr eaLnBrk="1" hangingPunct="1"/>
            <a:r>
              <a:rPr lang="en-US" altLang="x-none" dirty="0">
                <a:solidFill>
                  <a:srgbClr val="000000"/>
                </a:solidFill>
                <a:latin typeface="Cambria" panose="02040503050406030204" pitchFamily="18" charset="0"/>
              </a:rPr>
              <a:t>The function returns the </a:t>
            </a:r>
            <a:r>
              <a:rPr lang="en-US" altLang="x-none" dirty="0" err="1">
                <a:solidFill>
                  <a:srgbClr val="000000"/>
                </a:solidFill>
                <a:latin typeface="Consolas" panose="020B0609020204030204" pitchFamily="49" charset="0"/>
              </a:rPr>
              <a:t>int</a:t>
            </a:r>
            <a:r>
              <a:rPr lang="en-US" altLang="x-none" dirty="0">
                <a:solidFill>
                  <a:srgbClr val="000000"/>
                </a:solidFill>
                <a:latin typeface="Cambria" panose="02040503050406030204" pitchFamily="18" charset="0"/>
              </a:rPr>
              <a:t> value.</a:t>
            </a:r>
          </a:p>
          <a:p>
            <a:pPr eaLnBrk="1" hangingPunct="1"/>
            <a:r>
              <a:rPr lang="en-US" altLang="x-none" dirty="0">
                <a:solidFill>
                  <a:srgbClr val="000000"/>
                </a:solidFill>
                <a:latin typeface="Cambria" panose="02040503050406030204" pitchFamily="18" charset="0"/>
              </a:rPr>
              <a:t>If the string cannot be converted, function </a:t>
            </a:r>
            <a:r>
              <a:rPr lang="en-US" altLang="x-none" dirty="0" err="1">
                <a:solidFill>
                  <a:srgbClr val="000000"/>
                </a:solidFill>
                <a:latin typeface="Consolas" panose="020B0609020204030204" pitchFamily="49" charset="0"/>
              </a:rPr>
              <a:t>atoi</a:t>
            </a:r>
            <a:r>
              <a:rPr lang="en-US" altLang="x-none" dirty="0">
                <a:solidFill>
                  <a:srgbClr val="000000"/>
                </a:solidFill>
                <a:latin typeface="Cambria" panose="02040503050406030204" pitchFamily="18" charset="0"/>
              </a:rPr>
              <a:t> returns zero.</a:t>
            </a:r>
          </a:p>
        </p:txBody>
      </p:sp>
      <p:sp>
        <p:nvSpPr>
          <p:cNvPr id="16077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53555558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8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1613"/>
            <a:ext cx="12192000" cy="64531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3826883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22.9  </a:t>
            </a:r>
            <a:r>
              <a:rPr lang="en-US" dirty="0">
                <a:solidFill>
                  <a:srgbClr val="3380E6"/>
                </a:solidFill>
                <a:latin typeface="Calibri" panose="020F0502020204030204" pitchFamily="34" charset="0"/>
              </a:rPr>
              <a:t>C String-Conversion Functions (cont.)</a:t>
            </a:r>
            <a:endParaRPr lang="en-US" dirty="0" smtClean="0">
              <a:solidFill>
                <a:srgbClr val="3380E6"/>
              </a:solidFill>
              <a:latin typeface="Calibri" panose="020F0502020204030204" pitchFamily="34" charset="0"/>
            </a:endParaRPr>
          </a:p>
        </p:txBody>
      </p:sp>
      <p:sp>
        <p:nvSpPr>
          <p:cNvPr id="151555"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atol</a:t>
            </a:r>
            <a:r>
              <a:rPr lang="en-US" altLang="x-none" dirty="0">
                <a:solidFill>
                  <a:srgbClr val="000000"/>
                </a:solidFill>
                <a:latin typeface="Cambria" panose="02040503050406030204" pitchFamily="18" charset="0"/>
              </a:rPr>
              <a:t> (Fig. 22.30, line </a:t>
            </a:r>
            <a:r>
              <a:rPr lang="en-US" altLang="x-none" dirty="0" smtClean="0">
                <a:solidFill>
                  <a:srgbClr val="000000"/>
                </a:solidFill>
                <a:latin typeface="Cambria" panose="02040503050406030204" pitchFamily="18" charset="0"/>
              </a:rPr>
              <a:t>8) </a:t>
            </a:r>
            <a:r>
              <a:rPr lang="en-US" altLang="x-none" dirty="0">
                <a:solidFill>
                  <a:srgbClr val="000000"/>
                </a:solidFill>
                <a:latin typeface="Cambria" panose="02040503050406030204" pitchFamily="18" charset="0"/>
              </a:rPr>
              <a:t>converts its argument—a string of digits representing a long integer—to a </a:t>
            </a:r>
            <a:r>
              <a:rPr lang="en-US" altLang="x-none" dirty="0">
                <a:solidFill>
                  <a:srgbClr val="000000"/>
                </a:solidFill>
                <a:latin typeface="Consolas" panose="020B0609020204030204" pitchFamily="49" charset="0"/>
              </a:rPr>
              <a:t>long</a:t>
            </a:r>
            <a:r>
              <a:rPr lang="en-US" altLang="x-none" dirty="0">
                <a:solidFill>
                  <a:srgbClr val="000000"/>
                </a:solidFill>
                <a:latin typeface="Cambria" panose="02040503050406030204" pitchFamily="18" charset="0"/>
              </a:rPr>
              <a:t> value.</a:t>
            </a:r>
          </a:p>
          <a:p>
            <a:pPr eaLnBrk="1" hangingPunct="1"/>
            <a:r>
              <a:rPr lang="en-US" altLang="x-none" dirty="0">
                <a:solidFill>
                  <a:srgbClr val="000000"/>
                </a:solidFill>
                <a:latin typeface="Cambria" panose="02040503050406030204" pitchFamily="18" charset="0"/>
              </a:rPr>
              <a:t>The function returns the </a:t>
            </a:r>
            <a:r>
              <a:rPr lang="en-US" altLang="x-none" dirty="0">
                <a:solidFill>
                  <a:srgbClr val="000000"/>
                </a:solidFill>
                <a:latin typeface="Consolas" panose="020B0609020204030204" pitchFamily="49" charset="0"/>
              </a:rPr>
              <a:t>long</a:t>
            </a:r>
            <a:r>
              <a:rPr lang="en-US" altLang="x-none" dirty="0">
                <a:solidFill>
                  <a:srgbClr val="000000"/>
                </a:solidFill>
                <a:latin typeface="Cambria" panose="02040503050406030204" pitchFamily="18" charset="0"/>
              </a:rPr>
              <a:t> value.</a:t>
            </a:r>
          </a:p>
          <a:p>
            <a:pPr eaLnBrk="1" hangingPunct="1"/>
            <a:r>
              <a:rPr lang="en-US" altLang="x-none" dirty="0">
                <a:solidFill>
                  <a:srgbClr val="000000"/>
                </a:solidFill>
                <a:latin typeface="Cambria" panose="02040503050406030204" pitchFamily="18" charset="0"/>
              </a:rPr>
              <a:t>If the string cannot be converted, function </a:t>
            </a:r>
            <a:r>
              <a:rPr lang="en-US" altLang="x-none" dirty="0" err="1">
                <a:solidFill>
                  <a:srgbClr val="000000"/>
                </a:solidFill>
                <a:latin typeface="Consolas" panose="020B0609020204030204" pitchFamily="49" charset="0"/>
              </a:rPr>
              <a:t>atol</a:t>
            </a:r>
            <a:r>
              <a:rPr lang="en-US" altLang="x-none" dirty="0">
                <a:solidFill>
                  <a:srgbClr val="000000"/>
                </a:solidFill>
                <a:latin typeface="Cambria" panose="02040503050406030204" pitchFamily="18" charset="0"/>
              </a:rPr>
              <a:t> returns zero.</a:t>
            </a:r>
          </a:p>
          <a:p>
            <a:pPr eaLnBrk="1" hangingPunct="1"/>
            <a:r>
              <a:rPr lang="en-US" altLang="x-none" dirty="0">
                <a:solidFill>
                  <a:srgbClr val="000000"/>
                </a:solidFill>
                <a:latin typeface="Cambria" panose="02040503050406030204" pitchFamily="18" charset="0"/>
              </a:rPr>
              <a:t>If </a:t>
            </a:r>
            <a:r>
              <a:rPr lang="en-US" altLang="x-none" dirty="0" err="1">
                <a:solidFill>
                  <a:srgbClr val="000000"/>
                </a:solidFill>
                <a:latin typeface="Consolas" panose="020B0609020204030204" pitchFamily="49" charset="0"/>
              </a:rPr>
              <a:t>int</a:t>
            </a:r>
            <a:r>
              <a:rPr lang="en-US" altLang="x-none" dirty="0">
                <a:solidFill>
                  <a:srgbClr val="000000"/>
                </a:solidFill>
                <a:latin typeface="Cambria" panose="02040503050406030204" pitchFamily="18" charset="0"/>
              </a:rPr>
              <a:t> and </a:t>
            </a:r>
            <a:r>
              <a:rPr lang="en-US" altLang="x-none" dirty="0">
                <a:solidFill>
                  <a:srgbClr val="000000"/>
                </a:solidFill>
                <a:latin typeface="Consolas" panose="020B0609020204030204" pitchFamily="49" charset="0"/>
              </a:rPr>
              <a:t>long</a:t>
            </a:r>
            <a:r>
              <a:rPr lang="en-US" altLang="x-none" dirty="0">
                <a:solidFill>
                  <a:srgbClr val="000000"/>
                </a:solidFill>
                <a:latin typeface="Cambria" panose="02040503050406030204" pitchFamily="18" charset="0"/>
              </a:rPr>
              <a:t> are both stored in four bytes, function </a:t>
            </a:r>
            <a:r>
              <a:rPr lang="en-US" altLang="x-none" dirty="0" err="1">
                <a:solidFill>
                  <a:srgbClr val="000000"/>
                </a:solidFill>
                <a:latin typeface="Consolas" panose="020B0609020204030204" pitchFamily="49" charset="0"/>
              </a:rPr>
              <a:t>atoi</a:t>
            </a:r>
            <a:r>
              <a:rPr lang="en-US" altLang="x-none" dirty="0">
                <a:solidFill>
                  <a:srgbClr val="000000"/>
                </a:solidFill>
                <a:latin typeface="Cambria" panose="02040503050406030204" pitchFamily="18" charset="0"/>
              </a:rPr>
              <a:t> and function </a:t>
            </a:r>
            <a:r>
              <a:rPr lang="en-US" altLang="x-none" dirty="0" err="1">
                <a:solidFill>
                  <a:srgbClr val="000000"/>
                </a:solidFill>
                <a:latin typeface="Consolas" panose="020B0609020204030204" pitchFamily="49" charset="0"/>
              </a:rPr>
              <a:t>atol</a:t>
            </a:r>
            <a:r>
              <a:rPr lang="en-US" altLang="x-none" dirty="0">
                <a:solidFill>
                  <a:srgbClr val="000000"/>
                </a:solidFill>
                <a:latin typeface="Cambria" panose="02040503050406030204" pitchFamily="18" charset="0"/>
              </a:rPr>
              <a:t> work identically.</a:t>
            </a:r>
          </a:p>
        </p:txBody>
      </p:sp>
      <p:sp>
        <p:nvSpPr>
          <p:cNvPr id="16282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978702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8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1613"/>
            <a:ext cx="12192000" cy="64531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905196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22.9  </a:t>
            </a:r>
            <a:r>
              <a:rPr lang="en-US" dirty="0">
                <a:solidFill>
                  <a:srgbClr val="3380E6"/>
                </a:solidFill>
                <a:latin typeface="Calibri" panose="020F0502020204030204" pitchFamily="34" charset="0"/>
              </a:rPr>
              <a:t>C String-Conversion Functions (cont.)</a:t>
            </a:r>
            <a:endParaRPr lang="en-US" dirty="0" smtClean="0">
              <a:solidFill>
                <a:srgbClr val="3380E6"/>
              </a:solidFill>
              <a:latin typeface="Calibri" panose="020F0502020204030204" pitchFamily="34" charset="0"/>
            </a:endParaRPr>
          </a:p>
        </p:txBody>
      </p:sp>
      <p:sp>
        <p:nvSpPr>
          <p:cNvPr id="153603" name="Text Placeholder 2"/>
          <p:cNvSpPr>
            <a:spLocks noGrp="1"/>
          </p:cNvSpPr>
          <p:nvPr>
            <p:ph type="body" idx="1"/>
          </p:nvPr>
        </p:nvSpPr>
        <p:spPr/>
        <p:txBody>
          <a:bodyPr/>
          <a:lstStyle/>
          <a:p>
            <a:pPr eaLnBrk="1" hangingPunct="1">
              <a:lnSpc>
                <a:spcPct val="90000"/>
              </a:lnSpc>
            </a:pPr>
            <a:r>
              <a:rPr lang="en-US" altLang="x-none" sz="2300" dirty="0">
                <a:solidFill>
                  <a:srgbClr val="000000"/>
                </a:solidFill>
                <a:latin typeface="Cambria" panose="02040503050406030204" pitchFamily="18" charset="0"/>
              </a:rPr>
              <a:t>Function </a:t>
            </a:r>
            <a:r>
              <a:rPr lang="en-US" altLang="x-none" sz="2300" dirty="0" err="1">
                <a:solidFill>
                  <a:srgbClr val="0000FF"/>
                </a:solidFill>
                <a:latin typeface="Consolas" panose="020B0609020204030204" pitchFamily="49" charset="0"/>
              </a:rPr>
              <a:t>strtod</a:t>
            </a:r>
            <a:r>
              <a:rPr lang="en-US" altLang="x-none" sz="2300" dirty="0">
                <a:solidFill>
                  <a:srgbClr val="000000"/>
                </a:solidFill>
                <a:latin typeface="Cambria" panose="02040503050406030204" pitchFamily="18" charset="0"/>
              </a:rPr>
              <a:t> (Fig. 22.31) converts a sequence of characters representing a floating-point value to </a:t>
            </a:r>
            <a:r>
              <a:rPr lang="en-US" altLang="x-none" sz="2300" dirty="0">
                <a:solidFill>
                  <a:srgbClr val="000000"/>
                </a:solidFill>
                <a:latin typeface="Consolas" panose="020B0609020204030204" pitchFamily="49" charset="0"/>
              </a:rPr>
              <a:t>double</a:t>
            </a:r>
            <a:r>
              <a:rPr lang="en-US" altLang="x-none" sz="2300" dirty="0">
                <a:solidFill>
                  <a:srgbClr val="000000"/>
                </a:solidFill>
                <a:latin typeface="Cambria" panose="02040503050406030204" pitchFamily="18" charset="0"/>
              </a:rPr>
              <a:t>.</a:t>
            </a:r>
          </a:p>
          <a:p>
            <a:pPr eaLnBrk="1" hangingPunct="1">
              <a:lnSpc>
                <a:spcPct val="90000"/>
              </a:lnSpc>
            </a:pPr>
            <a:r>
              <a:rPr lang="en-US" altLang="x-none" sz="2300" dirty="0">
                <a:solidFill>
                  <a:srgbClr val="000000"/>
                </a:solidFill>
                <a:latin typeface="Cambria" panose="02040503050406030204" pitchFamily="18" charset="0"/>
              </a:rPr>
              <a:t>Function </a:t>
            </a:r>
            <a:r>
              <a:rPr lang="en-US" altLang="x-none" sz="2300" dirty="0" err="1">
                <a:solidFill>
                  <a:srgbClr val="000000"/>
                </a:solidFill>
                <a:latin typeface="Consolas" panose="020B0609020204030204" pitchFamily="49" charset="0"/>
              </a:rPr>
              <a:t>strtod</a:t>
            </a:r>
            <a:r>
              <a:rPr lang="en-US" altLang="x-none" sz="2300" dirty="0">
                <a:solidFill>
                  <a:srgbClr val="000000"/>
                </a:solidFill>
                <a:latin typeface="Cambria" panose="02040503050406030204" pitchFamily="18" charset="0"/>
              </a:rPr>
              <a:t> receives two arguments—a string (</a:t>
            </a:r>
            <a:r>
              <a:rPr lang="en-US" altLang="x-none" sz="2300" dirty="0" smtClean="0">
                <a:solidFill>
                  <a:srgbClr val="000000"/>
                </a:solidFill>
                <a:latin typeface="Consolas" panose="020B0609020204030204" pitchFamily="49" charset="0"/>
              </a:rPr>
              <a:t>char</a:t>
            </a:r>
            <a:r>
              <a:rPr lang="en-US" altLang="x-none" sz="2300" dirty="0" smtClean="0">
                <a:solidFill>
                  <a:srgbClr val="000000"/>
                </a:solidFill>
                <a:latin typeface="Cambria" panose="02040503050406030204" pitchFamily="18" charset="0"/>
              </a:rPr>
              <a:t>*) </a:t>
            </a:r>
            <a:r>
              <a:rPr lang="en-US" altLang="x-none" sz="2300" dirty="0">
                <a:solidFill>
                  <a:srgbClr val="000000"/>
                </a:solidFill>
                <a:latin typeface="Cambria" panose="02040503050406030204" pitchFamily="18" charset="0"/>
              </a:rPr>
              <a:t>and the address of a </a:t>
            </a:r>
            <a:r>
              <a:rPr lang="en-US" altLang="x-none" sz="2300" dirty="0" smtClean="0">
                <a:solidFill>
                  <a:srgbClr val="000000"/>
                </a:solidFill>
                <a:latin typeface="Consolas" panose="020B0609020204030204" pitchFamily="49" charset="0"/>
              </a:rPr>
              <a:t>char</a:t>
            </a:r>
            <a:r>
              <a:rPr lang="en-US" altLang="x-none" sz="2300" dirty="0" smtClean="0">
                <a:solidFill>
                  <a:srgbClr val="000000"/>
                </a:solidFill>
                <a:latin typeface="Cambria" panose="02040503050406030204" pitchFamily="18" charset="0"/>
              </a:rPr>
              <a:t>* </a:t>
            </a:r>
            <a:r>
              <a:rPr lang="en-US" altLang="x-none" sz="2300" dirty="0">
                <a:solidFill>
                  <a:srgbClr val="000000"/>
                </a:solidFill>
                <a:latin typeface="Cambria" panose="02040503050406030204" pitchFamily="18" charset="0"/>
              </a:rPr>
              <a:t>pointer (i.e., a </a:t>
            </a:r>
            <a:r>
              <a:rPr lang="en-US" altLang="x-none" sz="2300" dirty="0" smtClean="0">
                <a:solidFill>
                  <a:srgbClr val="000000"/>
                </a:solidFill>
                <a:latin typeface="Consolas" panose="020B0609020204030204" pitchFamily="49" charset="0"/>
              </a:rPr>
              <a:t>char</a:t>
            </a:r>
            <a:r>
              <a:rPr lang="en-US" altLang="x-none" sz="2300" dirty="0" smtClean="0">
                <a:solidFill>
                  <a:srgbClr val="000000"/>
                </a:solidFill>
                <a:latin typeface="Cambria" panose="02040503050406030204" pitchFamily="18" charset="0"/>
              </a:rPr>
              <a:t>*</a:t>
            </a:r>
            <a:r>
              <a:rPr lang="en-US" altLang="x-none" sz="2300" dirty="0" smtClean="0">
                <a:solidFill>
                  <a:srgbClr val="000000"/>
                </a:solidFill>
                <a:latin typeface="Consolas" panose="020B0609020204030204" pitchFamily="49" charset="0"/>
              </a:rPr>
              <a:t>*</a:t>
            </a:r>
            <a:r>
              <a:rPr lang="en-US" altLang="x-none" sz="2300" dirty="0" smtClean="0">
                <a:solidFill>
                  <a:srgbClr val="000000"/>
                </a:solidFill>
                <a:latin typeface="Cambria" panose="02040503050406030204" pitchFamily="18" charset="0"/>
              </a:rPr>
              <a:t>).</a:t>
            </a:r>
            <a:endParaRPr lang="en-US" altLang="x-none" sz="2300" dirty="0">
              <a:solidFill>
                <a:srgbClr val="000000"/>
              </a:solidFill>
              <a:latin typeface="Cambria" panose="02040503050406030204" pitchFamily="18" charset="0"/>
            </a:endParaRPr>
          </a:p>
          <a:p>
            <a:pPr eaLnBrk="1" hangingPunct="1">
              <a:lnSpc>
                <a:spcPct val="90000"/>
              </a:lnSpc>
            </a:pPr>
            <a:r>
              <a:rPr lang="en-US" altLang="x-none" sz="2300" dirty="0">
                <a:solidFill>
                  <a:srgbClr val="000000"/>
                </a:solidFill>
                <a:latin typeface="Cambria" panose="02040503050406030204" pitchFamily="18" charset="0"/>
              </a:rPr>
              <a:t>The string contains the character sequence to be converted to </a:t>
            </a:r>
            <a:r>
              <a:rPr lang="en-US" altLang="x-none" sz="2300" dirty="0">
                <a:solidFill>
                  <a:srgbClr val="000000"/>
                </a:solidFill>
                <a:latin typeface="Consolas" panose="020B0609020204030204" pitchFamily="49" charset="0"/>
              </a:rPr>
              <a:t>double</a:t>
            </a:r>
            <a:r>
              <a:rPr lang="en-US" altLang="x-none" sz="2300" dirty="0">
                <a:solidFill>
                  <a:srgbClr val="000000"/>
                </a:solidFill>
                <a:latin typeface="Cambria" panose="02040503050406030204" pitchFamily="18" charset="0"/>
              </a:rPr>
              <a:t>.</a:t>
            </a:r>
          </a:p>
          <a:p>
            <a:pPr eaLnBrk="1" hangingPunct="1">
              <a:lnSpc>
                <a:spcPct val="90000"/>
              </a:lnSpc>
            </a:pPr>
            <a:r>
              <a:rPr lang="en-US" altLang="x-none" sz="2300" dirty="0">
                <a:solidFill>
                  <a:srgbClr val="000000"/>
                </a:solidFill>
                <a:latin typeface="Cambria" panose="02040503050406030204" pitchFamily="18" charset="0"/>
              </a:rPr>
              <a:t>The second argument enables </a:t>
            </a:r>
            <a:r>
              <a:rPr lang="en-US" altLang="x-none" sz="2300" dirty="0" err="1">
                <a:solidFill>
                  <a:srgbClr val="000000"/>
                </a:solidFill>
                <a:latin typeface="Consolas" panose="020B0609020204030204" pitchFamily="49" charset="0"/>
              </a:rPr>
              <a:t>strtod</a:t>
            </a:r>
            <a:r>
              <a:rPr lang="en-US" altLang="x-none" sz="2300" dirty="0">
                <a:solidFill>
                  <a:srgbClr val="000000"/>
                </a:solidFill>
                <a:latin typeface="Cambria" panose="02040503050406030204" pitchFamily="18" charset="0"/>
              </a:rPr>
              <a:t> to modify a </a:t>
            </a:r>
            <a:r>
              <a:rPr lang="en-US" altLang="x-none" sz="2300" dirty="0" smtClean="0">
                <a:solidFill>
                  <a:srgbClr val="000000"/>
                </a:solidFill>
                <a:latin typeface="Consolas" panose="020B0609020204030204" pitchFamily="49" charset="0"/>
              </a:rPr>
              <a:t>char*</a:t>
            </a:r>
            <a:r>
              <a:rPr lang="en-US" altLang="x-none" sz="2300" dirty="0" smtClean="0">
                <a:solidFill>
                  <a:srgbClr val="000000"/>
                </a:solidFill>
                <a:latin typeface="Cambria" panose="02040503050406030204" pitchFamily="18" charset="0"/>
              </a:rPr>
              <a:t> </a:t>
            </a:r>
            <a:r>
              <a:rPr lang="en-US" altLang="x-none" sz="2300" dirty="0">
                <a:solidFill>
                  <a:srgbClr val="000000"/>
                </a:solidFill>
                <a:latin typeface="Cambria" panose="02040503050406030204" pitchFamily="18" charset="0"/>
              </a:rPr>
              <a:t>pointer in the calling function, such that the pointer points to the location of the first character after the converted portion of the string.</a:t>
            </a:r>
          </a:p>
          <a:p>
            <a:pPr eaLnBrk="1" hangingPunct="1">
              <a:lnSpc>
                <a:spcPct val="90000"/>
              </a:lnSpc>
            </a:pPr>
            <a:r>
              <a:rPr lang="en-US" altLang="x-none" sz="2300" dirty="0">
                <a:solidFill>
                  <a:srgbClr val="000000"/>
                </a:solidFill>
                <a:latin typeface="Cambria" panose="02040503050406030204" pitchFamily="18" charset="0"/>
              </a:rPr>
              <a:t>Line </a:t>
            </a:r>
            <a:r>
              <a:rPr lang="en-US" altLang="x-none" sz="2300" dirty="0" smtClean="0">
                <a:solidFill>
                  <a:srgbClr val="000000"/>
                </a:solidFill>
                <a:latin typeface="Cambria" panose="02040503050406030204" pitchFamily="18" charset="0"/>
              </a:rPr>
              <a:t>11 indicates </a:t>
            </a:r>
            <a:r>
              <a:rPr lang="en-US" altLang="x-none" sz="2300" dirty="0">
                <a:solidFill>
                  <a:srgbClr val="000000"/>
                </a:solidFill>
                <a:latin typeface="Cambria" panose="02040503050406030204" pitchFamily="18" charset="0"/>
              </a:rPr>
              <a:t>that </a:t>
            </a:r>
            <a:r>
              <a:rPr lang="en-US" altLang="x-none" sz="2300" dirty="0">
                <a:solidFill>
                  <a:srgbClr val="000000"/>
                </a:solidFill>
                <a:latin typeface="Consolas" panose="020B0609020204030204" pitchFamily="49" charset="0"/>
              </a:rPr>
              <a:t>d</a:t>
            </a:r>
            <a:r>
              <a:rPr lang="en-US" altLang="x-none" sz="2300" dirty="0">
                <a:solidFill>
                  <a:srgbClr val="000000"/>
                </a:solidFill>
                <a:latin typeface="Cambria" panose="02040503050406030204" pitchFamily="18" charset="0"/>
              </a:rPr>
              <a:t> is assigned the </a:t>
            </a:r>
            <a:r>
              <a:rPr lang="en-US" altLang="x-none" sz="2300" dirty="0">
                <a:solidFill>
                  <a:srgbClr val="000000"/>
                </a:solidFill>
                <a:latin typeface="Consolas" panose="020B0609020204030204" pitchFamily="49" charset="0"/>
              </a:rPr>
              <a:t>double</a:t>
            </a:r>
            <a:r>
              <a:rPr lang="en-US" altLang="x-none" sz="2300" dirty="0">
                <a:solidFill>
                  <a:srgbClr val="000000"/>
                </a:solidFill>
                <a:latin typeface="Cambria" panose="02040503050406030204" pitchFamily="18" charset="0"/>
              </a:rPr>
              <a:t> value converted from </a:t>
            </a:r>
            <a:r>
              <a:rPr lang="en-US" altLang="x-none" sz="2300" dirty="0">
                <a:solidFill>
                  <a:srgbClr val="000000"/>
                </a:solidFill>
                <a:latin typeface="Consolas" panose="020B0609020204030204" pitchFamily="49" charset="0"/>
              </a:rPr>
              <a:t>string</a:t>
            </a:r>
            <a:r>
              <a:rPr lang="en-US" altLang="x-none" sz="2300" dirty="0">
                <a:solidFill>
                  <a:srgbClr val="000000"/>
                </a:solidFill>
                <a:latin typeface="Cambria" panose="02040503050406030204" pitchFamily="18" charset="0"/>
              </a:rPr>
              <a:t> and that </a:t>
            </a:r>
            <a:r>
              <a:rPr lang="en-US" altLang="x-none" sz="2300" dirty="0" err="1">
                <a:solidFill>
                  <a:srgbClr val="000000"/>
                </a:solidFill>
                <a:latin typeface="Consolas" panose="020B0609020204030204" pitchFamily="49" charset="0"/>
              </a:rPr>
              <a:t>stringPtr</a:t>
            </a:r>
            <a:r>
              <a:rPr lang="en-US" altLang="x-none" sz="2300" dirty="0">
                <a:solidFill>
                  <a:srgbClr val="000000"/>
                </a:solidFill>
                <a:latin typeface="Cambria" panose="02040503050406030204" pitchFamily="18" charset="0"/>
              </a:rPr>
              <a:t> is assigned the location of the first character after the converted value (</a:t>
            </a:r>
            <a:r>
              <a:rPr lang="en-US" altLang="x-none" sz="2300" dirty="0">
                <a:solidFill>
                  <a:srgbClr val="000000"/>
                </a:solidFill>
                <a:latin typeface="Consolas" panose="020B0609020204030204" pitchFamily="49" charset="0"/>
              </a:rPr>
              <a:t>51.2</a:t>
            </a:r>
            <a:r>
              <a:rPr lang="en-US" altLang="x-none" sz="2300" dirty="0">
                <a:solidFill>
                  <a:srgbClr val="000000"/>
                </a:solidFill>
                <a:latin typeface="Cambria" panose="02040503050406030204" pitchFamily="18" charset="0"/>
              </a:rPr>
              <a:t>) in </a:t>
            </a:r>
            <a:r>
              <a:rPr lang="en-US" altLang="x-none" sz="2300" dirty="0">
                <a:solidFill>
                  <a:srgbClr val="000000"/>
                </a:solidFill>
                <a:latin typeface="Consolas" panose="020B0609020204030204" pitchFamily="49" charset="0"/>
              </a:rPr>
              <a:t>string</a:t>
            </a:r>
            <a:r>
              <a:rPr lang="en-US" altLang="x-none" sz="2300" dirty="0">
                <a:solidFill>
                  <a:srgbClr val="000000"/>
                </a:solidFill>
                <a:latin typeface="Cambria" panose="02040503050406030204" pitchFamily="18" charset="0"/>
              </a:rPr>
              <a:t>.</a:t>
            </a:r>
          </a:p>
        </p:txBody>
      </p:sp>
      <p:sp>
        <p:nvSpPr>
          <p:cNvPr id="16486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4688919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8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03250" y="0"/>
            <a:ext cx="109855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419468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22.9  </a:t>
            </a:r>
            <a:r>
              <a:rPr lang="en-US" dirty="0">
                <a:solidFill>
                  <a:srgbClr val="3380E6"/>
                </a:solidFill>
                <a:latin typeface="Calibri" panose="020F0502020204030204" pitchFamily="34" charset="0"/>
              </a:rPr>
              <a:t>C String-Conversion Functions (cont.)</a:t>
            </a:r>
            <a:endParaRPr lang="en-US" dirty="0" smtClean="0">
              <a:solidFill>
                <a:srgbClr val="3380E6"/>
              </a:solidFill>
              <a:latin typeface="Calibri" panose="020F0502020204030204" pitchFamily="34" charset="0"/>
            </a:endParaRPr>
          </a:p>
        </p:txBody>
      </p:sp>
      <p:sp>
        <p:nvSpPr>
          <p:cNvPr id="15565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strtol</a:t>
            </a:r>
            <a:r>
              <a:rPr lang="en-US" altLang="x-none" dirty="0">
                <a:solidFill>
                  <a:srgbClr val="000000"/>
                </a:solidFill>
                <a:latin typeface="Cambria" panose="02040503050406030204" pitchFamily="18" charset="0"/>
              </a:rPr>
              <a:t> (Fig. 22.32) converts to </a:t>
            </a:r>
            <a:r>
              <a:rPr lang="en-US" altLang="x-none" dirty="0">
                <a:solidFill>
                  <a:srgbClr val="000000"/>
                </a:solidFill>
                <a:latin typeface="Consolas" panose="020B0609020204030204" pitchFamily="49" charset="0"/>
              </a:rPr>
              <a:t>long</a:t>
            </a:r>
            <a:r>
              <a:rPr lang="en-US" altLang="x-none" dirty="0">
                <a:solidFill>
                  <a:srgbClr val="000000"/>
                </a:solidFill>
                <a:latin typeface="Cambria" panose="02040503050406030204" pitchFamily="18" charset="0"/>
              </a:rPr>
              <a:t> a sequence of characters representing an integer.</a:t>
            </a:r>
          </a:p>
          <a:p>
            <a:pPr eaLnBrk="1" hangingPunct="1"/>
            <a:r>
              <a:rPr lang="en-US" altLang="x-none" dirty="0">
                <a:solidFill>
                  <a:srgbClr val="000000"/>
                </a:solidFill>
                <a:latin typeface="Cambria" panose="02040503050406030204" pitchFamily="18" charset="0"/>
              </a:rPr>
              <a:t>The function receives  a string (</a:t>
            </a:r>
            <a:r>
              <a:rPr lang="en-US" altLang="x-none" dirty="0" smtClean="0">
                <a:solidFill>
                  <a:srgbClr val="000000"/>
                </a:solidFill>
                <a:latin typeface="Consolas" panose="020B0609020204030204" pitchFamily="49" charset="0"/>
              </a:rPr>
              <a:t>char</a:t>
            </a:r>
            <a:r>
              <a:rPr lang="en-US" altLang="x-none" dirty="0" smtClean="0">
                <a:solidFill>
                  <a:srgbClr val="000000"/>
                </a:solidFill>
                <a:latin typeface="Cambria" panose="02040503050406030204" pitchFamily="18" charset="0"/>
              </a:rPr>
              <a:t>*), </a:t>
            </a:r>
            <a:r>
              <a:rPr lang="en-US" altLang="x-none" dirty="0">
                <a:solidFill>
                  <a:srgbClr val="000000"/>
                </a:solidFill>
                <a:latin typeface="Cambria" panose="02040503050406030204" pitchFamily="18" charset="0"/>
              </a:rPr>
              <a:t>the address of a </a:t>
            </a:r>
            <a:r>
              <a:rPr lang="en-US" altLang="x-none" dirty="0" smtClean="0">
                <a:solidFill>
                  <a:srgbClr val="000000"/>
                </a:solidFill>
                <a:latin typeface="Consolas" panose="020B0609020204030204" pitchFamily="49" charset="0"/>
              </a:rPr>
              <a:t>char</a:t>
            </a:r>
            <a:r>
              <a:rPr lang="en-US" altLang="x-none" dirty="0" smtClean="0">
                <a:solidFill>
                  <a:srgbClr val="000000"/>
                </a:solidFill>
                <a:latin typeface="Cambria" panose="02040503050406030204" pitchFamily="18" charset="0"/>
              </a:rPr>
              <a:t>* </a:t>
            </a:r>
            <a:r>
              <a:rPr lang="en-US" altLang="x-none" dirty="0">
                <a:solidFill>
                  <a:srgbClr val="000000"/>
                </a:solidFill>
                <a:latin typeface="Cambria" panose="02040503050406030204" pitchFamily="18" charset="0"/>
              </a:rPr>
              <a:t>pointer and an integer.</a:t>
            </a:r>
          </a:p>
          <a:p>
            <a:pPr eaLnBrk="1" hangingPunct="1"/>
            <a:r>
              <a:rPr lang="en-US" altLang="x-none" dirty="0">
                <a:solidFill>
                  <a:srgbClr val="000000"/>
                </a:solidFill>
                <a:latin typeface="Cambria" panose="02040503050406030204" pitchFamily="18" charset="0"/>
              </a:rPr>
              <a:t>The string contains the character sequence to convert.</a:t>
            </a:r>
          </a:p>
          <a:p>
            <a:pPr eaLnBrk="1" hangingPunct="1"/>
            <a:r>
              <a:rPr lang="en-US" altLang="x-none" dirty="0">
                <a:solidFill>
                  <a:srgbClr val="000000"/>
                </a:solidFill>
                <a:latin typeface="Cambria" panose="02040503050406030204" pitchFamily="18" charset="0"/>
              </a:rPr>
              <a:t>The second argument is assigned the location of the first character after the converted portion of the string.</a:t>
            </a:r>
          </a:p>
          <a:p>
            <a:pPr eaLnBrk="1" hangingPunct="1"/>
            <a:r>
              <a:rPr lang="en-US" altLang="x-none" dirty="0">
                <a:solidFill>
                  <a:srgbClr val="000000"/>
                </a:solidFill>
                <a:latin typeface="Cambria" panose="02040503050406030204" pitchFamily="18" charset="0"/>
              </a:rPr>
              <a:t>The integer specifies the base of the value being converted.</a:t>
            </a:r>
          </a:p>
        </p:txBody>
      </p:sp>
      <p:sp>
        <p:nvSpPr>
          <p:cNvPr id="1669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9425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03438"/>
            <a:ext cx="12192000" cy="26495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26397039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22.9  </a:t>
            </a:r>
            <a:r>
              <a:rPr lang="en-US" dirty="0">
                <a:solidFill>
                  <a:srgbClr val="3380E6"/>
                </a:solidFill>
                <a:latin typeface="Calibri" panose="020F0502020204030204" pitchFamily="34" charset="0"/>
              </a:rPr>
              <a:t>C String-Conversion Functions (cont.)</a:t>
            </a:r>
            <a:endParaRPr lang="en-US" dirty="0" smtClean="0">
              <a:solidFill>
                <a:srgbClr val="3380E6"/>
              </a:solidFill>
              <a:latin typeface="Calibri" panose="020F0502020204030204" pitchFamily="34" charset="0"/>
            </a:endParaRPr>
          </a:p>
        </p:txBody>
      </p:sp>
      <p:sp>
        <p:nvSpPr>
          <p:cNvPr id="156675"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Line </a:t>
            </a:r>
            <a:r>
              <a:rPr lang="en-US" altLang="x-none" sz="2500" dirty="0" smtClean="0">
                <a:solidFill>
                  <a:srgbClr val="000000"/>
                </a:solidFill>
                <a:latin typeface="Cambria" panose="02040503050406030204" pitchFamily="18" charset="0"/>
              </a:rPr>
              <a:t>11 indicates </a:t>
            </a:r>
            <a:r>
              <a:rPr lang="en-US" altLang="x-none" sz="2500" dirty="0">
                <a:solidFill>
                  <a:srgbClr val="000000"/>
                </a:solidFill>
                <a:latin typeface="Cambria" panose="02040503050406030204" pitchFamily="18" charset="0"/>
              </a:rPr>
              <a:t>that </a:t>
            </a:r>
            <a:r>
              <a:rPr lang="en-US" altLang="x-none" sz="2500" dirty="0">
                <a:solidFill>
                  <a:srgbClr val="000000"/>
                </a:solidFill>
                <a:latin typeface="Consolas" panose="020B0609020204030204" pitchFamily="49" charset="0"/>
              </a:rPr>
              <a:t>x</a:t>
            </a:r>
            <a:r>
              <a:rPr lang="en-US" altLang="x-none" sz="2500" dirty="0">
                <a:solidFill>
                  <a:srgbClr val="000000"/>
                </a:solidFill>
                <a:latin typeface="Cambria" panose="02040503050406030204" pitchFamily="18" charset="0"/>
              </a:rPr>
              <a:t> is assigned the </a:t>
            </a:r>
            <a:r>
              <a:rPr lang="en-US" altLang="x-none" sz="2500" dirty="0">
                <a:solidFill>
                  <a:srgbClr val="000000"/>
                </a:solidFill>
                <a:latin typeface="Consolas" panose="020B0609020204030204" pitchFamily="49" charset="0"/>
              </a:rPr>
              <a:t>long</a:t>
            </a:r>
            <a:r>
              <a:rPr lang="en-US" altLang="x-none" sz="2500" dirty="0">
                <a:solidFill>
                  <a:srgbClr val="000000"/>
                </a:solidFill>
                <a:latin typeface="Cambria" panose="02040503050406030204" pitchFamily="18" charset="0"/>
              </a:rPr>
              <a:t> value converted from </a:t>
            </a:r>
            <a:r>
              <a:rPr lang="en-US" altLang="x-none" sz="2500" dirty="0">
                <a:solidFill>
                  <a:srgbClr val="000000"/>
                </a:solidFill>
                <a:latin typeface="Consolas" panose="020B0609020204030204" pitchFamily="49" charset="0"/>
              </a:rPr>
              <a:t>string</a:t>
            </a:r>
            <a:r>
              <a:rPr lang="en-US" altLang="x-none" sz="2500" dirty="0">
                <a:solidFill>
                  <a:srgbClr val="000000"/>
                </a:solidFill>
                <a:latin typeface="Cambria" panose="02040503050406030204" pitchFamily="18" charset="0"/>
              </a:rPr>
              <a:t> and that </a:t>
            </a:r>
            <a:r>
              <a:rPr lang="en-US" altLang="x-none" sz="2500" dirty="0" err="1">
                <a:solidFill>
                  <a:srgbClr val="000000"/>
                </a:solidFill>
                <a:latin typeface="Consolas" panose="020B0609020204030204" pitchFamily="49" charset="0"/>
              </a:rPr>
              <a:t>remainderPtr</a:t>
            </a:r>
            <a:r>
              <a:rPr lang="en-US" altLang="x-none" sz="2500" dirty="0">
                <a:solidFill>
                  <a:srgbClr val="000000"/>
                </a:solidFill>
                <a:latin typeface="Cambria" panose="02040503050406030204" pitchFamily="18" charset="0"/>
              </a:rPr>
              <a:t> is assigned the location of the first character after the converted value (</a:t>
            </a:r>
            <a:r>
              <a:rPr lang="en-US" altLang="x-none" sz="2500" dirty="0">
                <a:solidFill>
                  <a:srgbClr val="000000"/>
                </a:solidFill>
                <a:latin typeface="Consolas" panose="020B0609020204030204" pitchFamily="49" charset="0"/>
              </a:rPr>
              <a:t>-1234567</a:t>
            </a:r>
            <a:r>
              <a:rPr lang="en-US" altLang="x-none" sz="2500" dirty="0">
                <a:solidFill>
                  <a:srgbClr val="000000"/>
                </a:solidFill>
                <a:latin typeface="Cambria" panose="02040503050406030204" pitchFamily="18" charset="0"/>
              </a:rPr>
              <a:t>) in </a:t>
            </a:r>
            <a:r>
              <a:rPr lang="en-US" altLang="x-none" sz="2500" dirty="0">
                <a:solidFill>
                  <a:srgbClr val="000000"/>
                </a:solidFill>
                <a:latin typeface="Consolas" panose="020B0609020204030204" pitchFamily="49" charset="0"/>
              </a:rPr>
              <a:t>string1</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Using a null pointer for the second argument causes the remainder of the string to be ignored.</a:t>
            </a:r>
          </a:p>
          <a:p>
            <a:pPr eaLnBrk="1" hangingPunct="1">
              <a:lnSpc>
                <a:spcPct val="90000"/>
              </a:lnSpc>
            </a:pPr>
            <a:r>
              <a:rPr lang="en-US" altLang="x-none" sz="2500" dirty="0">
                <a:solidFill>
                  <a:srgbClr val="000000"/>
                </a:solidFill>
                <a:latin typeface="Cambria" panose="02040503050406030204" pitchFamily="18" charset="0"/>
              </a:rPr>
              <a:t>The third argument, </a:t>
            </a:r>
            <a:r>
              <a:rPr lang="en-US" altLang="x-none" sz="2500" dirty="0">
                <a:solidFill>
                  <a:srgbClr val="000000"/>
                </a:solidFill>
                <a:latin typeface="Consolas" panose="020B0609020204030204" pitchFamily="49" charset="0"/>
              </a:rPr>
              <a:t>0</a:t>
            </a:r>
            <a:r>
              <a:rPr lang="en-US" altLang="x-none" sz="2500" dirty="0">
                <a:solidFill>
                  <a:srgbClr val="000000"/>
                </a:solidFill>
                <a:latin typeface="Cambria" panose="02040503050406030204" pitchFamily="18" charset="0"/>
              </a:rPr>
              <a:t>, indicates that the value to be converted can be in octal (base 8), decimal (base 10) or hexadecimal (base 16).</a:t>
            </a:r>
          </a:p>
          <a:p>
            <a:pPr eaLnBrk="1" hangingPunct="1">
              <a:lnSpc>
                <a:spcPct val="90000"/>
              </a:lnSpc>
            </a:pPr>
            <a:r>
              <a:rPr lang="en-US" altLang="x-none" sz="2500" dirty="0">
                <a:solidFill>
                  <a:srgbClr val="000000"/>
                </a:solidFill>
                <a:latin typeface="Cambria" panose="02040503050406030204" pitchFamily="18" charset="0"/>
              </a:rPr>
              <a:t>This is determined by the initial characters in the string—</a:t>
            </a:r>
            <a:r>
              <a:rPr lang="en-US" altLang="x-none" sz="2500" dirty="0">
                <a:solidFill>
                  <a:srgbClr val="000000"/>
                </a:solidFill>
                <a:latin typeface="Consolas" panose="020B0609020204030204" pitchFamily="49" charset="0"/>
              </a:rPr>
              <a:t>0</a:t>
            </a:r>
            <a:r>
              <a:rPr lang="en-US" altLang="x-none" sz="2500" dirty="0">
                <a:solidFill>
                  <a:srgbClr val="000000"/>
                </a:solidFill>
                <a:latin typeface="Cambria" panose="02040503050406030204" pitchFamily="18" charset="0"/>
              </a:rPr>
              <a:t> indicates an octal number, </a:t>
            </a:r>
            <a:r>
              <a:rPr lang="en-US" altLang="x-none" sz="2500" dirty="0">
                <a:solidFill>
                  <a:srgbClr val="000000"/>
                </a:solidFill>
                <a:latin typeface="Consolas" panose="020B0609020204030204" pitchFamily="49" charset="0"/>
              </a:rPr>
              <a:t>0x</a:t>
            </a:r>
            <a:r>
              <a:rPr lang="en-US" altLang="x-none" sz="2500" dirty="0">
                <a:solidFill>
                  <a:srgbClr val="000000"/>
                </a:solidFill>
                <a:latin typeface="Cambria" panose="02040503050406030204" pitchFamily="18" charset="0"/>
              </a:rPr>
              <a:t> indicates hexadecimal and a number from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a:t>
            </a:r>
            <a:r>
              <a:rPr lang="en-US" altLang="x-none" sz="2500" dirty="0">
                <a:solidFill>
                  <a:srgbClr val="000000"/>
                </a:solidFill>
                <a:latin typeface="Consolas" panose="020B0609020204030204" pitchFamily="49" charset="0"/>
              </a:rPr>
              <a:t>9</a:t>
            </a:r>
            <a:r>
              <a:rPr lang="en-US" altLang="x-none" sz="2500" dirty="0">
                <a:solidFill>
                  <a:srgbClr val="000000"/>
                </a:solidFill>
                <a:latin typeface="Cambria" panose="02040503050406030204" pitchFamily="18" charset="0"/>
              </a:rPr>
              <a:t> indicates decimal.</a:t>
            </a:r>
          </a:p>
        </p:txBody>
      </p:sp>
      <p:sp>
        <p:nvSpPr>
          <p:cNvPr id="16794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7229281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8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6175" y="0"/>
            <a:ext cx="98996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9979048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22.9  </a:t>
            </a:r>
            <a:r>
              <a:rPr lang="en-US" dirty="0">
                <a:solidFill>
                  <a:srgbClr val="3380E6"/>
                </a:solidFill>
                <a:latin typeface="Calibri" panose="020F0502020204030204" pitchFamily="34" charset="0"/>
              </a:rPr>
              <a:t>C String-Conversion Functions (cont.)</a:t>
            </a:r>
            <a:endParaRPr lang="en-US" dirty="0" smtClean="0">
              <a:solidFill>
                <a:srgbClr val="3380E6"/>
              </a:solidFill>
              <a:latin typeface="Calibri" panose="020F0502020204030204" pitchFamily="34" charset="0"/>
            </a:endParaRPr>
          </a:p>
        </p:txBody>
      </p:sp>
      <p:sp>
        <p:nvSpPr>
          <p:cNvPr id="158723" name="Text Placeholder 2"/>
          <p:cNvSpPr>
            <a:spLocks noGrp="1"/>
          </p:cNvSpPr>
          <p:nvPr>
            <p:ph type="body" idx="1"/>
          </p:nvPr>
        </p:nvSpPr>
        <p:spPr/>
        <p:txBody>
          <a:bodyPr/>
          <a:lstStyle/>
          <a:p>
            <a:pPr eaLnBrk="1" hangingPunct="1"/>
            <a:r>
              <a:rPr lang="en-US" altLang="x-none" sz="2500" dirty="0">
                <a:solidFill>
                  <a:srgbClr val="000000"/>
                </a:solidFill>
                <a:latin typeface="Cambria" panose="02040503050406030204" pitchFamily="18" charset="0"/>
              </a:rPr>
              <a:t>Function </a:t>
            </a:r>
            <a:r>
              <a:rPr lang="en-US" altLang="x-none" sz="2500" dirty="0" err="1">
                <a:solidFill>
                  <a:srgbClr val="0000FF"/>
                </a:solidFill>
                <a:latin typeface="Consolas" panose="020B0609020204030204" pitchFamily="49" charset="0"/>
              </a:rPr>
              <a:t>strtoul</a:t>
            </a:r>
            <a:r>
              <a:rPr lang="en-US" altLang="x-none" sz="2500" dirty="0">
                <a:solidFill>
                  <a:srgbClr val="000000"/>
                </a:solidFill>
                <a:latin typeface="Cambria" panose="02040503050406030204" pitchFamily="18" charset="0"/>
              </a:rPr>
              <a:t> (Fig. 22.33) converts to </a:t>
            </a:r>
            <a:r>
              <a:rPr lang="en-US" altLang="x-none" sz="2500" dirty="0">
                <a:solidFill>
                  <a:srgbClr val="000000"/>
                </a:solidFill>
                <a:latin typeface="Consolas" panose="020B0609020204030204" pitchFamily="49" charset="0"/>
              </a:rPr>
              <a:t>unsigned</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long</a:t>
            </a:r>
            <a:r>
              <a:rPr lang="en-US" altLang="x-none" sz="2500" dirty="0">
                <a:solidFill>
                  <a:srgbClr val="000000"/>
                </a:solidFill>
                <a:latin typeface="Cambria" panose="02040503050406030204" pitchFamily="18" charset="0"/>
              </a:rPr>
              <a:t> a sequence of characters representing an </a:t>
            </a:r>
            <a:r>
              <a:rPr lang="en-US" altLang="x-none" sz="2500" dirty="0">
                <a:solidFill>
                  <a:srgbClr val="000000"/>
                </a:solidFill>
                <a:latin typeface="Consolas" panose="020B0609020204030204" pitchFamily="49" charset="0"/>
              </a:rPr>
              <a:t>unsigned</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long</a:t>
            </a:r>
            <a:r>
              <a:rPr lang="en-US" altLang="x-none" sz="2500" dirty="0">
                <a:solidFill>
                  <a:srgbClr val="000000"/>
                </a:solidFill>
                <a:latin typeface="Cambria" panose="02040503050406030204" pitchFamily="18" charset="0"/>
              </a:rPr>
              <a:t> integer.</a:t>
            </a:r>
          </a:p>
          <a:p>
            <a:pPr eaLnBrk="1" hangingPunct="1"/>
            <a:r>
              <a:rPr lang="en-US" altLang="x-none" sz="2500" dirty="0">
                <a:solidFill>
                  <a:srgbClr val="000000"/>
                </a:solidFill>
                <a:latin typeface="Cambria" panose="02040503050406030204" pitchFamily="18" charset="0"/>
              </a:rPr>
              <a:t>The function works identically to </a:t>
            </a:r>
            <a:r>
              <a:rPr lang="en-US" altLang="x-none" sz="2500" dirty="0" err="1">
                <a:solidFill>
                  <a:srgbClr val="000000"/>
                </a:solidFill>
                <a:latin typeface="Consolas" panose="020B0609020204030204" pitchFamily="49" charset="0"/>
              </a:rPr>
              <a:t>strtol</a:t>
            </a:r>
            <a:r>
              <a:rPr lang="en-US" altLang="x-none" sz="2500" dirty="0">
                <a:solidFill>
                  <a:srgbClr val="000000"/>
                </a:solidFill>
                <a:latin typeface="Cambria" panose="02040503050406030204" pitchFamily="18" charset="0"/>
              </a:rPr>
              <a:t>.</a:t>
            </a:r>
          </a:p>
          <a:p>
            <a:pPr eaLnBrk="1" hangingPunct="1"/>
            <a:r>
              <a:rPr lang="en-US" altLang="x-none" sz="2500" dirty="0">
                <a:solidFill>
                  <a:srgbClr val="000000"/>
                </a:solidFill>
                <a:latin typeface="Cambria" panose="02040503050406030204" pitchFamily="18" charset="0"/>
              </a:rPr>
              <a:t>Line </a:t>
            </a:r>
            <a:r>
              <a:rPr lang="en-US" altLang="x-none" sz="2500" dirty="0" smtClean="0">
                <a:solidFill>
                  <a:srgbClr val="000000"/>
                </a:solidFill>
                <a:latin typeface="Cambria" panose="02040503050406030204" pitchFamily="18" charset="0"/>
              </a:rPr>
              <a:t>12 indicates </a:t>
            </a:r>
            <a:r>
              <a:rPr lang="en-US" altLang="x-none" sz="2500" dirty="0">
                <a:solidFill>
                  <a:srgbClr val="000000"/>
                </a:solidFill>
                <a:latin typeface="Cambria" panose="02040503050406030204" pitchFamily="18" charset="0"/>
              </a:rPr>
              <a:t>that </a:t>
            </a:r>
            <a:r>
              <a:rPr lang="en-US" altLang="x-none" sz="2500" dirty="0">
                <a:solidFill>
                  <a:srgbClr val="000000"/>
                </a:solidFill>
                <a:latin typeface="Consolas" panose="020B0609020204030204" pitchFamily="49" charset="0"/>
              </a:rPr>
              <a:t>x</a:t>
            </a:r>
            <a:r>
              <a:rPr lang="en-US" altLang="x-none" sz="2500" dirty="0">
                <a:solidFill>
                  <a:srgbClr val="000000"/>
                </a:solidFill>
                <a:latin typeface="Cambria" panose="02040503050406030204" pitchFamily="18" charset="0"/>
              </a:rPr>
              <a:t> is assigned the </a:t>
            </a:r>
            <a:r>
              <a:rPr lang="en-US" altLang="x-none" sz="2500" dirty="0">
                <a:solidFill>
                  <a:srgbClr val="000000"/>
                </a:solidFill>
                <a:latin typeface="Consolas" panose="020B0609020204030204" pitchFamily="49" charset="0"/>
              </a:rPr>
              <a:t>unsigned</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long</a:t>
            </a:r>
            <a:r>
              <a:rPr lang="en-US" altLang="x-none" sz="2500" dirty="0">
                <a:solidFill>
                  <a:srgbClr val="000000"/>
                </a:solidFill>
                <a:latin typeface="Cambria" panose="02040503050406030204" pitchFamily="18" charset="0"/>
              </a:rPr>
              <a:t> value converted from </a:t>
            </a:r>
            <a:r>
              <a:rPr lang="en-US" altLang="x-none" sz="2500" dirty="0">
                <a:solidFill>
                  <a:srgbClr val="000000"/>
                </a:solidFill>
                <a:latin typeface="Consolas" panose="020B0609020204030204" pitchFamily="49" charset="0"/>
              </a:rPr>
              <a:t>string</a:t>
            </a:r>
            <a:r>
              <a:rPr lang="en-US" altLang="x-none" sz="2500" dirty="0">
                <a:solidFill>
                  <a:srgbClr val="000000"/>
                </a:solidFill>
                <a:latin typeface="Cambria" panose="02040503050406030204" pitchFamily="18" charset="0"/>
              </a:rPr>
              <a:t> and that </a:t>
            </a:r>
            <a:r>
              <a:rPr lang="en-US" altLang="x-none" sz="2500" dirty="0" err="1">
                <a:solidFill>
                  <a:srgbClr val="000000"/>
                </a:solidFill>
                <a:latin typeface="Consolas" panose="020B0609020204030204" pitchFamily="49" charset="0"/>
              </a:rPr>
              <a:t>remainderPtr</a:t>
            </a:r>
            <a:r>
              <a:rPr lang="en-US" altLang="x-none" sz="2500" dirty="0">
                <a:solidFill>
                  <a:srgbClr val="000000"/>
                </a:solidFill>
                <a:latin typeface="Cambria" panose="02040503050406030204" pitchFamily="18" charset="0"/>
              </a:rPr>
              <a:t> is assigned the location of the first character after the converted value (</a:t>
            </a:r>
            <a:r>
              <a:rPr lang="en-US" altLang="x-none" sz="2500" dirty="0">
                <a:solidFill>
                  <a:srgbClr val="000000"/>
                </a:solidFill>
                <a:latin typeface="Consolas" panose="020B0609020204030204" pitchFamily="49" charset="0"/>
              </a:rPr>
              <a:t>1234567</a:t>
            </a:r>
            <a:r>
              <a:rPr lang="en-US" altLang="x-none" sz="2500" dirty="0">
                <a:solidFill>
                  <a:srgbClr val="000000"/>
                </a:solidFill>
                <a:latin typeface="Cambria" panose="02040503050406030204" pitchFamily="18" charset="0"/>
              </a:rPr>
              <a:t>) in </a:t>
            </a:r>
            <a:r>
              <a:rPr lang="en-US" altLang="x-none" sz="2500" dirty="0">
                <a:solidFill>
                  <a:srgbClr val="000000"/>
                </a:solidFill>
                <a:latin typeface="Consolas" panose="020B0609020204030204" pitchFamily="49" charset="0"/>
              </a:rPr>
              <a:t>string1</a:t>
            </a:r>
            <a:r>
              <a:rPr lang="en-US" altLang="x-none" sz="2500" dirty="0">
                <a:solidFill>
                  <a:srgbClr val="000000"/>
                </a:solidFill>
                <a:latin typeface="Cambria" panose="02040503050406030204" pitchFamily="18" charset="0"/>
              </a:rPr>
              <a:t>.</a:t>
            </a:r>
          </a:p>
          <a:p>
            <a:pPr eaLnBrk="1" hangingPunct="1"/>
            <a:r>
              <a:rPr lang="en-US" altLang="x-none" sz="2500" dirty="0">
                <a:solidFill>
                  <a:srgbClr val="000000"/>
                </a:solidFill>
                <a:latin typeface="Cambria" panose="02040503050406030204" pitchFamily="18" charset="0"/>
              </a:rPr>
              <a:t>The third argument, </a:t>
            </a:r>
            <a:r>
              <a:rPr lang="en-US" altLang="x-none" sz="2500" dirty="0">
                <a:solidFill>
                  <a:srgbClr val="000000"/>
                </a:solidFill>
                <a:latin typeface="Consolas" panose="020B0609020204030204" pitchFamily="49" charset="0"/>
              </a:rPr>
              <a:t>0</a:t>
            </a:r>
            <a:r>
              <a:rPr lang="en-US" altLang="x-none" sz="2500" dirty="0">
                <a:solidFill>
                  <a:srgbClr val="000000"/>
                </a:solidFill>
                <a:latin typeface="Cambria" panose="02040503050406030204" pitchFamily="18" charset="0"/>
              </a:rPr>
              <a:t>, indicates that the value to be converted can be in octal, decimal or hexadecimal format, depending on the initial characters.</a:t>
            </a:r>
          </a:p>
        </p:txBody>
      </p:sp>
      <p:sp>
        <p:nvSpPr>
          <p:cNvPr id="17101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93876211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8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08100" y="0"/>
            <a:ext cx="957421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9927836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22.10  </a:t>
            </a:r>
            <a:r>
              <a:rPr lang="en-US" dirty="0" smtClean="0">
                <a:solidFill>
                  <a:srgbClr val="3380E6"/>
                </a:solidFill>
                <a:latin typeface="Calibri" panose="020F0502020204030204" pitchFamily="34" charset="0"/>
              </a:rPr>
              <a:t>Search Functions of the C String-Handling Library</a:t>
            </a:r>
          </a:p>
        </p:txBody>
      </p:sp>
      <p:sp>
        <p:nvSpPr>
          <p:cNvPr id="161795"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This section presents the functions of the string-handling library used to search strings for characters and other strings.</a:t>
            </a:r>
          </a:p>
          <a:p>
            <a:pPr eaLnBrk="1" hangingPunct="1"/>
            <a:r>
              <a:rPr lang="en-US" altLang="x-none" dirty="0">
                <a:solidFill>
                  <a:srgbClr val="000000"/>
                </a:solidFill>
                <a:latin typeface="Cambria" panose="02040503050406030204" pitchFamily="18" charset="0"/>
              </a:rPr>
              <a:t>The functions are summarized in Fig. 22.34.</a:t>
            </a:r>
          </a:p>
          <a:p>
            <a:pPr eaLnBrk="1" hangingPunct="1"/>
            <a:r>
              <a:rPr lang="en-US" altLang="x-none" dirty="0">
                <a:solidFill>
                  <a:srgbClr val="000000"/>
                </a:solidFill>
                <a:latin typeface="Cambria" panose="02040503050406030204" pitchFamily="18" charset="0"/>
              </a:rPr>
              <a:t>Functions </a:t>
            </a:r>
            <a:r>
              <a:rPr lang="en-US" altLang="x-none" dirty="0" err="1">
                <a:solidFill>
                  <a:srgbClr val="000000"/>
                </a:solidFill>
                <a:latin typeface="Consolas" panose="020B0609020204030204" pitchFamily="49" charset="0"/>
              </a:rPr>
              <a:t>strcspn</a:t>
            </a:r>
            <a:r>
              <a:rPr lang="en-US" altLang="x-none" dirty="0">
                <a:solidFill>
                  <a:srgbClr val="000000"/>
                </a:solidFill>
                <a:latin typeface="Cambria" panose="02040503050406030204" pitchFamily="18" charset="0"/>
              </a:rPr>
              <a:t> and </a:t>
            </a:r>
            <a:r>
              <a:rPr lang="en-US" altLang="x-none" dirty="0" err="1">
                <a:solidFill>
                  <a:srgbClr val="000000"/>
                </a:solidFill>
                <a:latin typeface="Consolas" panose="020B0609020204030204" pitchFamily="49" charset="0"/>
              </a:rPr>
              <a:t>strspn</a:t>
            </a:r>
            <a:r>
              <a:rPr lang="en-US" altLang="x-none" dirty="0">
                <a:solidFill>
                  <a:srgbClr val="000000"/>
                </a:solidFill>
                <a:latin typeface="Cambria" panose="02040503050406030204" pitchFamily="18" charset="0"/>
              </a:rPr>
              <a:t> specify return type </a:t>
            </a:r>
            <a:r>
              <a:rPr lang="en-US" altLang="x-none" dirty="0" err="1">
                <a:solidFill>
                  <a:srgbClr val="000000"/>
                </a:solidFill>
                <a:latin typeface="Consolas" panose="020B0609020204030204" pitchFamily="49" charset="0"/>
              </a:rPr>
              <a:t>size_t</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Type </a:t>
            </a:r>
            <a:r>
              <a:rPr lang="en-US" altLang="x-none" dirty="0" err="1">
                <a:solidFill>
                  <a:srgbClr val="000000"/>
                </a:solidFill>
                <a:latin typeface="Consolas" panose="020B0609020204030204" pitchFamily="49" charset="0"/>
              </a:rPr>
              <a:t>size_t</a:t>
            </a:r>
            <a:r>
              <a:rPr lang="en-US" altLang="x-none" dirty="0">
                <a:solidFill>
                  <a:srgbClr val="000000"/>
                </a:solidFill>
                <a:latin typeface="Cambria" panose="02040503050406030204" pitchFamily="18" charset="0"/>
              </a:rPr>
              <a:t> is a type defined by the standard as the integral type of the value returned by operator </a:t>
            </a:r>
            <a:r>
              <a:rPr lang="en-US" altLang="x-none" dirty="0" err="1">
                <a:solidFill>
                  <a:srgbClr val="000000"/>
                </a:solidFill>
                <a:latin typeface="Consolas" panose="020B0609020204030204" pitchFamily="49" charset="0"/>
              </a:rPr>
              <a:t>sizeof</a:t>
            </a:r>
            <a:r>
              <a:rPr lang="en-US" altLang="x-none" dirty="0">
                <a:solidFill>
                  <a:srgbClr val="000000"/>
                </a:solidFill>
                <a:latin typeface="Cambria" panose="02040503050406030204" pitchFamily="18" charset="0"/>
              </a:rPr>
              <a:t>.</a:t>
            </a:r>
          </a:p>
        </p:txBody>
      </p:sp>
      <p:sp>
        <p:nvSpPr>
          <p:cNvPr id="17408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0054236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8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4938"/>
            <a:ext cx="12192000" cy="65865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975884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8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4938"/>
            <a:ext cx="12192000" cy="65865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0531913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22.10  </a:t>
            </a:r>
            <a:r>
              <a:rPr lang="en-US" dirty="0">
                <a:solidFill>
                  <a:srgbClr val="3380E6"/>
                </a:solidFill>
                <a:latin typeface="Calibri" panose="020F0502020204030204" pitchFamily="34" charset="0"/>
              </a:rPr>
              <a:t>Search Functions of the C String-Handling Library</a:t>
            </a:r>
            <a:r>
              <a:rPr lang="en-US" dirty="0" smtClean="0">
                <a:solidFill>
                  <a:srgbClr val="3380E6"/>
                </a:solidFill>
                <a:latin typeface="Calibri" panose="020F0502020204030204" pitchFamily="34" charset="0"/>
              </a:rPr>
              <a:t> (cont.)</a:t>
            </a:r>
          </a:p>
        </p:txBody>
      </p:sp>
      <p:sp>
        <p:nvSpPr>
          <p:cNvPr id="164867"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strchr</a:t>
            </a:r>
            <a:r>
              <a:rPr lang="en-US" altLang="x-none" dirty="0">
                <a:solidFill>
                  <a:srgbClr val="000000"/>
                </a:solidFill>
                <a:latin typeface="Cambria" panose="02040503050406030204" pitchFamily="18" charset="0"/>
              </a:rPr>
              <a:t> searches for the first occurrence of a character in a string.</a:t>
            </a:r>
          </a:p>
          <a:p>
            <a:pPr eaLnBrk="1" hangingPunct="1"/>
            <a:r>
              <a:rPr lang="en-US" altLang="x-none" dirty="0">
                <a:solidFill>
                  <a:srgbClr val="000000"/>
                </a:solidFill>
                <a:latin typeface="Cambria" panose="02040503050406030204" pitchFamily="18" charset="0"/>
              </a:rPr>
              <a:t>If the character is found, </a:t>
            </a:r>
            <a:r>
              <a:rPr lang="en-US" altLang="x-none" dirty="0" err="1">
                <a:solidFill>
                  <a:srgbClr val="000000"/>
                </a:solidFill>
                <a:latin typeface="Consolas" panose="020B0609020204030204" pitchFamily="49" charset="0"/>
              </a:rPr>
              <a:t>strchr</a:t>
            </a:r>
            <a:r>
              <a:rPr lang="en-US" altLang="x-none" dirty="0">
                <a:solidFill>
                  <a:srgbClr val="000000"/>
                </a:solidFill>
                <a:latin typeface="Cambria" panose="02040503050406030204" pitchFamily="18" charset="0"/>
              </a:rPr>
              <a:t> returns a pointer to the character in the string; otherwise, </a:t>
            </a:r>
            <a:r>
              <a:rPr lang="en-US" altLang="x-none" dirty="0" err="1">
                <a:solidFill>
                  <a:srgbClr val="000000"/>
                </a:solidFill>
                <a:latin typeface="Consolas" panose="020B0609020204030204" pitchFamily="49" charset="0"/>
              </a:rPr>
              <a:t>strchr</a:t>
            </a:r>
            <a:r>
              <a:rPr lang="en-US" altLang="x-none" dirty="0">
                <a:solidFill>
                  <a:srgbClr val="000000"/>
                </a:solidFill>
                <a:latin typeface="Cambria" panose="02040503050406030204" pitchFamily="18" charset="0"/>
              </a:rPr>
              <a:t> returns a null pointer.</a:t>
            </a:r>
          </a:p>
          <a:p>
            <a:pPr eaLnBrk="1" hangingPunct="1"/>
            <a:r>
              <a:rPr lang="en-US" altLang="x-none" dirty="0">
                <a:solidFill>
                  <a:srgbClr val="000000"/>
                </a:solidFill>
                <a:latin typeface="Cambria" panose="02040503050406030204" pitchFamily="18" charset="0"/>
              </a:rPr>
              <a:t>The program of Fig. 22.35 uses </a:t>
            </a:r>
            <a:r>
              <a:rPr lang="en-US" altLang="x-none" dirty="0" err="1">
                <a:solidFill>
                  <a:srgbClr val="000000"/>
                </a:solidFill>
                <a:latin typeface="Consolas" panose="020B0609020204030204" pitchFamily="49" charset="0"/>
              </a:rPr>
              <a:t>strchr</a:t>
            </a:r>
            <a:r>
              <a:rPr lang="en-US" altLang="x-none" dirty="0">
                <a:solidFill>
                  <a:srgbClr val="000000"/>
                </a:solidFill>
                <a:latin typeface="Cambria" panose="02040503050406030204" pitchFamily="18" charset="0"/>
              </a:rPr>
              <a:t> (lines </a:t>
            </a:r>
            <a:r>
              <a:rPr lang="en-US" altLang="x-none" dirty="0" smtClean="0">
                <a:solidFill>
                  <a:srgbClr val="000000"/>
                </a:solidFill>
                <a:latin typeface="Cambria" panose="02040503050406030204" pitchFamily="18" charset="0"/>
              </a:rPr>
              <a:t>13 and 23) </a:t>
            </a:r>
            <a:r>
              <a:rPr lang="en-US" altLang="x-none" dirty="0">
                <a:solidFill>
                  <a:srgbClr val="000000"/>
                </a:solidFill>
                <a:latin typeface="Cambria" panose="02040503050406030204" pitchFamily="18" charset="0"/>
              </a:rPr>
              <a:t>to search for the first occurrences of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 and </a:t>
            </a:r>
            <a:r>
              <a:rPr lang="en-US" altLang="x-none" dirty="0">
                <a:solidFill>
                  <a:srgbClr val="000000"/>
                </a:solidFill>
                <a:latin typeface="Consolas" panose="020B0609020204030204" pitchFamily="49" charset="0"/>
              </a:rPr>
              <a:t>'z'</a:t>
            </a:r>
            <a:r>
              <a:rPr lang="en-US" altLang="x-none" dirty="0">
                <a:solidFill>
                  <a:srgbClr val="000000"/>
                </a:solidFill>
                <a:latin typeface="Cambria" panose="02040503050406030204" pitchFamily="18" charset="0"/>
              </a:rPr>
              <a:t> in the string </a:t>
            </a:r>
            <a:r>
              <a:rPr lang="en-US" altLang="x-none" dirty="0">
                <a:solidFill>
                  <a:srgbClr val="000000"/>
                </a:solidFill>
                <a:latin typeface="Consolas" panose="020B0609020204030204" pitchFamily="49" charset="0"/>
              </a:rPr>
              <a:t>"This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is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test"</a:t>
            </a:r>
            <a:r>
              <a:rPr lang="en-US" altLang="x-none" dirty="0">
                <a:solidFill>
                  <a:srgbClr val="000000"/>
                </a:solidFill>
                <a:latin typeface="Cambria" panose="02040503050406030204" pitchFamily="18" charset="0"/>
              </a:rPr>
              <a:t>.</a:t>
            </a:r>
          </a:p>
        </p:txBody>
      </p:sp>
      <p:sp>
        <p:nvSpPr>
          <p:cNvPr id="17715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75388372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9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740666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9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47663"/>
            <a:ext cx="12192000" cy="61610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90324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39900"/>
            <a:ext cx="12192000" cy="33782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662636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22.10  </a:t>
            </a:r>
            <a:r>
              <a:rPr lang="en-US" dirty="0">
                <a:solidFill>
                  <a:srgbClr val="3380E6"/>
                </a:solidFill>
                <a:latin typeface="Calibri" panose="020F0502020204030204" pitchFamily="34" charset="0"/>
              </a:rPr>
              <a:t>Search Functions of the C String-Handling Library (cont.)</a:t>
            </a:r>
            <a:endParaRPr lang="en-US" dirty="0" smtClean="0">
              <a:solidFill>
                <a:srgbClr val="3380E6"/>
              </a:solidFill>
              <a:latin typeface="Calibri" panose="020F0502020204030204" pitchFamily="34" charset="0"/>
            </a:endParaRPr>
          </a:p>
        </p:txBody>
      </p:sp>
      <p:sp>
        <p:nvSpPr>
          <p:cNvPr id="167939"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strcspn</a:t>
            </a:r>
            <a:r>
              <a:rPr lang="en-US" altLang="x-none" dirty="0">
                <a:solidFill>
                  <a:srgbClr val="000000"/>
                </a:solidFill>
                <a:latin typeface="Cambria" panose="02040503050406030204" pitchFamily="18" charset="0"/>
              </a:rPr>
              <a:t> (Fig. 22.36, line </a:t>
            </a:r>
            <a:r>
              <a:rPr lang="en-US" altLang="x-none" dirty="0" smtClean="0">
                <a:solidFill>
                  <a:srgbClr val="000000"/>
                </a:solidFill>
                <a:latin typeface="Cambria" panose="02040503050406030204" pitchFamily="18" charset="0"/>
              </a:rPr>
              <a:t>14) </a:t>
            </a:r>
            <a:r>
              <a:rPr lang="en-US" altLang="x-none" dirty="0">
                <a:solidFill>
                  <a:srgbClr val="000000"/>
                </a:solidFill>
                <a:latin typeface="Cambria" panose="02040503050406030204" pitchFamily="18" charset="0"/>
              </a:rPr>
              <a:t>determines the length of the initial part of the string in its first argument that does not contain any characters from the string in its second argument.</a:t>
            </a:r>
          </a:p>
          <a:p>
            <a:pPr eaLnBrk="1" hangingPunct="1"/>
            <a:r>
              <a:rPr lang="en-US" altLang="x-none" dirty="0">
                <a:solidFill>
                  <a:srgbClr val="000000"/>
                </a:solidFill>
                <a:latin typeface="Cambria" panose="02040503050406030204" pitchFamily="18" charset="0"/>
              </a:rPr>
              <a:t>The function returns the length of the segment.</a:t>
            </a:r>
          </a:p>
        </p:txBody>
      </p:sp>
      <p:sp>
        <p:nvSpPr>
          <p:cNvPr id="18022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1632441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9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58850" y="0"/>
            <a:ext cx="102743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105034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22.10  </a:t>
            </a:r>
            <a:r>
              <a:rPr lang="en-US" dirty="0">
                <a:solidFill>
                  <a:srgbClr val="3380E6"/>
                </a:solidFill>
                <a:latin typeface="Calibri" panose="020F0502020204030204" pitchFamily="34" charset="0"/>
              </a:rPr>
              <a:t>Search Functions of the C String-Handling Library (cont.)</a:t>
            </a:r>
            <a:endParaRPr lang="en-US" dirty="0" smtClean="0">
              <a:solidFill>
                <a:srgbClr val="3380E6"/>
              </a:solidFill>
              <a:latin typeface="Calibri" panose="020F0502020204030204" pitchFamily="34" charset="0"/>
            </a:endParaRPr>
          </a:p>
        </p:txBody>
      </p:sp>
      <p:sp>
        <p:nvSpPr>
          <p:cNvPr id="169987"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strpbrk</a:t>
            </a:r>
            <a:r>
              <a:rPr lang="en-US" altLang="x-none" dirty="0">
                <a:solidFill>
                  <a:srgbClr val="000000"/>
                </a:solidFill>
                <a:latin typeface="Cambria" panose="02040503050406030204" pitchFamily="18" charset="0"/>
              </a:rPr>
              <a:t> searches for the first occurrence in its first string argument of any character in its second string argument.</a:t>
            </a:r>
          </a:p>
          <a:p>
            <a:pPr eaLnBrk="1" hangingPunct="1"/>
            <a:r>
              <a:rPr lang="en-US" altLang="x-none" dirty="0">
                <a:solidFill>
                  <a:srgbClr val="000000"/>
                </a:solidFill>
                <a:latin typeface="Cambria" panose="02040503050406030204" pitchFamily="18" charset="0"/>
              </a:rPr>
              <a:t>If a character from the second argument is found, </a:t>
            </a:r>
            <a:r>
              <a:rPr lang="en-US" altLang="x-none" dirty="0" err="1">
                <a:solidFill>
                  <a:srgbClr val="000000"/>
                </a:solidFill>
                <a:latin typeface="Consolas" panose="020B0609020204030204" pitchFamily="49" charset="0"/>
              </a:rPr>
              <a:t>strpbrk</a:t>
            </a:r>
            <a:r>
              <a:rPr lang="en-US" altLang="x-none" dirty="0">
                <a:solidFill>
                  <a:srgbClr val="000000"/>
                </a:solidFill>
                <a:latin typeface="Cambria" panose="02040503050406030204" pitchFamily="18" charset="0"/>
              </a:rPr>
              <a:t> returns a pointer to the character in the first argument; otherwise, </a:t>
            </a:r>
            <a:r>
              <a:rPr lang="en-US" altLang="x-none" dirty="0" err="1">
                <a:solidFill>
                  <a:srgbClr val="000000"/>
                </a:solidFill>
                <a:latin typeface="Consolas" panose="020B0609020204030204" pitchFamily="49" charset="0"/>
              </a:rPr>
              <a:t>strpbrk</a:t>
            </a:r>
            <a:r>
              <a:rPr lang="en-US" altLang="x-none" dirty="0">
                <a:solidFill>
                  <a:srgbClr val="000000"/>
                </a:solidFill>
                <a:latin typeface="Cambria" panose="02040503050406030204" pitchFamily="18" charset="0"/>
              </a:rPr>
              <a:t> returns a null pointer.</a:t>
            </a:r>
          </a:p>
          <a:p>
            <a:pPr eaLnBrk="1" hangingPunct="1"/>
            <a:r>
              <a:rPr lang="en-US" altLang="x-none" dirty="0">
                <a:solidFill>
                  <a:srgbClr val="000000"/>
                </a:solidFill>
                <a:latin typeface="Cambria" panose="02040503050406030204" pitchFamily="18" charset="0"/>
              </a:rPr>
              <a:t>Line </a:t>
            </a:r>
            <a:r>
              <a:rPr lang="en-US" altLang="x-none" dirty="0" smtClean="0">
                <a:solidFill>
                  <a:srgbClr val="000000"/>
                </a:solidFill>
                <a:latin typeface="Cambria" panose="02040503050406030204" pitchFamily="18" charset="0"/>
              </a:rPr>
              <a:t>12 of </a:t>
            </a:r>
            <a:r>
              <a:rPr lang="en-US" altLang="x-none" dirty="0">
                <a:solidFill>
                  <a:srgbClr val="000000"/>
                </a:solidFill>
                <a:latin typeface="Cambria" panose="02040503050406030204" pitchFamily="18" charset="0"/>
              </a:rPr>
              <a:t>Fig. 22.37 locates the first occurrence in </a:t>
            </a:r>
            <a:r>
              <a:rPr lang="en-US" altLang="x-none" dirty="0">
                <a:solidFill>
                  <a:srgbClr val="000000"/>
                </a:solidFill>
                <a:latin typeface="Consolas" panose="020B0609020204030204" pitchFamily="49" charset="0"/>
              </a:rPr>
              <a:t>string1</a:t>
            </a:r>
            <a:r>
              <a:rPr lang="en-US" altLang="x-none" dirty="0">
                <a:solidFill>
                  <a:srgbClr val="000000"/>
                </a:solidFill>
                <a:latin typeface="Cambria" panose="02040503050406030204" pitchFamily="18" charset="0"/>
              </a:rPr>
              <a:t> of any character from </a:t>
            </a:r>
            <a:r>
              <a:rPr lang="en-US" altLang="x-none" dirty="0">
                <a:solidFill>
                  <a:srgbClr val="000000"/>
                </a:solidFill>
                <a:latin typeface="Consolas" panose="020B0609020204030204" pitchFamily="49" charset="0"/>
              </a:rPr>
              <a:t>string2</a:t>
            </a:r>
            <a:r>
              <a:rPr lang="en-US" altLang="x-none" dirty="0">
                <a:solidFill>
                  <a:srgbClr val="000000"/>
                </a:solidFill>
                <a:latin typeface="Cambria" panose="02040503050406030204" pitchFamily="18" charset="0"/>
              </a:rPr>
              <a:t>.</a:t>
            </a:r>
          </a:p>
        </p:txBody>
      </p:sp>
      <p:sp>
        <p:nvSpPr>
          <p:cNvPr id="18227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21009584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9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71475" y="0"/>
            <a:ext cx="114474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515687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22.10  </a:t>
            </a:r>
            <a:r>
              <a:rPr lang="en-US" dirty="0">
                <a:solidFill>
                  <a:srgbClr val="3380E6"/>
                </a:solidFill>
                <a:latin typeface="Calibri" panose="020F0502020204030204" pitchFamily="34" charset="0"/>
              </a:rPr>
              <a:t>Search Functions of the C String-Handling Library (cont.)</a:t>
            </a:r>
            <a:endParaRPr lang="en-US" dirty="0" smtClean="0">
              <a:solidFill>
                <a:srgbClr val="3380E6"/>
              </a:solidFill>
              <a:latin typeface="Calibri" panose="020F0502020204030204" pitchFamily="34" charset="0"/>
            </a:endParaRPr>
          </a:p>
        </p:txBody>
      </p:sp>
      <p:sp>
        <p:nvSpPr>
          <p:cNvPr id="172035"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strrchr</a:t>
            </a:r>
            <a:r>
              <a:rPr lang="en-US" altLang="x-none" dirty="0">
                <a:solidFill>
                  <a:srgbClr val="000000"/>
                </a:solidFill>
                <a:latin typeface="Cambria" panose="02040503050406030204" pitchFamily="18" charset="0"/>
              </a:rPr>
              <a:t> searches for the last occurrence of the specified character in a string.</a:t>
            </a:r>
          </a:p>
          <a:p>
            <a:pPr eaLnBrk="1" hangingPunct="1"/>
            <a:r>
              <a:rPr lang="en-US" altLang="x-none" dirty="0">
                <a:solidFill>
                  <a:srgbClr val="000000"/>
                </a:solidFill>
                <a:latin typeface="Cambria" panose="02040503050406030204" pitchFamily="18" charset="0"/>
              </a:rPr>
              <a:t>If the character is found, </a:t>
            </a:r>
            <a:r>
              <a:rPr lang="en-US" altLang="x-none" dirty="0" err="1">
                <a:solidFill>
                  <a:srgbClr val="000000"/>
                </a:solidFill>
                <a:latin typeface="Consolas" panose="020B0609020204030204" pitchFamily="49" charset="0"/>
              </a:rPr>
              <a:t>strrchr</a:t>
            </a:r>
            <a:r>
              <a:rPr lang="en-US" altLang="x-none" dirty="0">
                <a:solidFill>
                  <a:srgbClr val="000000"/>
                </a:solidFill>
                <a:latin typeface="Cambria" panose="02040503050406030204" pitchFamily="18" charset="0"/>
              </a:rPr>
              <a:t> returns a pointer to the character in the string; otherwise, </a:t>
            </a:r>
            <a:r>
              <a:rPr lang="en-US" altLang="x-none" dirty="0" err="1">
                <a:solidFill>
                  <a:srgbClr val="000000"/>
                </a:solidFill>
                <a:latin typeface="Consolas" panose="020B0609020204030204" pitchFamily="49" charset="0"/>
              </a:rPr>
              <a:t>strrchr</a:t>
            </a:r>
            <a:r>
              <a:rPr lang="en-US" altLang="x-none" dirty="0">
                <a:solidFill>
                  <a:srgbClr val="000000"/>
                </a:solidFill>
                <a:latin typeface="Cambria" panose="02040503050406030204" pitchFamily="18" charset="0"/>
              </a:rPr>
              <a:t> returns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Line </a:t>
            </a:r>
            <a:r>
              <a:rPr lang="en-US" altLang="x-none" dirty="0" smtClean="0">
                <a:solidFill>
                  <a:srgbClr val="000000"/>
                </a:solidFill>
                <a:latin typeface="Cambria" panose="02040503050406030204" pitchFamily="18" charset="0"/>
              </a:rPr>
              <a:t>14 of </a:t>
            </a:r>
            <a:r>
              <a:rPr lang="en-US" altLang="x-none" dirty="0">
                <a:solidFill>
                  <a:srgbClr val="000000"/>
                </a:solidFill>
                <a:latin typeface="Cambria" panose="02040503050406030204" pitchFamily="18" charset="0"/>
              </a:rPr>
              <a:t>Fig. 22.38 searches for the last occurrence of the character </a:t>
            </a:r>
            <a:r>
              <a:rPr lang="en-US" altLang="x-none" dirty="0">
                <a:solidFill>
                  <a:srgbClr val="000000"/>
                </a:solidFill>
                <a:latin typeface="Consolas" panose="020B0609020204030204" pitchFamily="49" charset="0"/>
              </a:rPr>
              <a:t>'z'</a:t>
            </a:r>
            <a:r>
              <a:rPr lang="en-US" altLang="x-none" dirty="0">
                <a:solidFill>
                  <a:srgbClr val="000000"/>
                </a:solidFill>
                <a:latin typeface="Cambria" panose="02040503050406030204" pitchFamily="18" charset="0"/>
              </a:rPr>
              <a:t> in the string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zoo</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has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many</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animals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including</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zebras"</a:t>
            </a:r>
            <a:r>
              <a:rPr lang="en-US" altLang="x-none" dirty="0">
                <a:solidFill>
                  <a:srgbClr val="000000"/>
                </a:solidFill>
                <a:latin typeface="Cambria" panose="02040503050406030204" pitchFamily="18" charset="0"/>
              </a:rPr>
              <a:t>.</a:t>
            </a:r>
          </a:p>
        </p:txBody>
      </p:sp>
      <p:sp>
        <p:nvSpPr>
          <p:cNvPr id="18432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8830325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9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81050" y="0"/>
            <a:ext cx="1062831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732695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22.10  </a:t>
            </a:r>
            <a:r>
              <a:rPr lang="en-US" dirty="0">
                <a:solidFill>
                  <a:srgbClr val="3380E6"/>
                </a:solidFill>
                <a:latin typeface="Calibri" panose="020F0502020204030204" pitchFamily="34" charset="0"/>
              </a:rPr>
              <a:t>Search Functions of the C String-Handling Library (cont.)</a:t>
            </a:r>
            <a:endParaRPr lang="en-US" dirty="0" smtClean="0">
              <a:solidFill>
                <a:srgbClr val="3380E6"/>
              </a:solidFill>
              <a:latin typeface="Calibri" panose="020F0502020204030204" pitchFamily="34" charset="0"/>
            </a:endParaRPr>
          </a:p>
        </p:txBody>
      </p:sp>
      <p:sp>
        <p:nvSpPr>
          <p:cNvPr id="174083"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strspn</a:t>
            </a:r>
            <a:r>
              <a:rPr lang="en-US" altLang="x-none" dirty="0">
                <a:solidFill>
                  <a:srgbClr val="000000"/>
                </a:solidFill>
                <a:latin typeface="Cambria" panose="02040503050406030204" pitchFamily="18" charset="0"/>
              </a:rPr>
              <a:t> (Fig. 22.39, line </a:t>
            </a:r>
            <a:r>
              <a:rPr lang="en-US" altLang="x-none" dirty="0" smtClean="0">
                <a:solidFill>
                  <a:srgbClr val="000000"/>
                </a:solidFill>
                <a:latin typeface="Cambria" panose="02040503050406030204" pitchFamily="18" charset="0"/>
              </a:rPr>
              <a:t>14) determines </a:t>
            </a:r>
            <a:r>
              <a:rPr lang="en-US" altLang="x-none" dirty="0">
                <a:solidFill>
                  <a:srgbClr val="000000"/>
                </a:solidFill>
                <a:latin typeface="Cambria" panose="02040503050406030204" pitchFamily="18" charset="0"/>
              </a:rPr>
              <a:t>the length of the initial part of the string in its first argument that contains only characters from the string in its second argument.</a:t>
            </a:r>
          </a:p>
          <a:p>
            <a:pPr eaLnBrk="1" hangingPunct="1"/>
            <a:r>
              <a:rPr lang="en-US" altLang="x-none" dirty="0">
                <a:solidFill>
                  <a:srgbClr val="000000"/>
                </a:solidFill>
                <a:latin typeface="Cambria" panose="02040503050406030204" pitchFamily="18" charset="0"/>
              </a:rPr>
              <a:t>The function returns the length of the segment.</a:t>
            </a:r>
          </a:p>
        </p:txBody>
      </p:sp>
      <p:sp>
        <p:nvSpPr>
          <p:cNvPr id="18637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6620494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9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58850" y="0"/>
            <a:ext cx="102743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6801061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22.10  </a:t>
            </a:r>
            <a:r>
              <a:rPr lang="en-US" dirty="0">
                <a:solidFill>
                  <a:srgbClr val="3380E6"/>
                </a:solidFill>
                <a:latin typeface="Calibri" panose="020F0502020204030204" pitchFamily="34" charset="0"/>
              </a:rPr>
              <a:t>Search Functions of the C String-Handling Library (cont.)</a:t>
            </a:r>
            <a:endParaRPr lang="en-US" dirty="0" smtClean="0">
              <a:solidFill>
                <a:srgbClr val="3380E6"/>
              </a:solidFill>
              <a:latin typeface="Calibri" panose="020F0502020204030204" pitchFamily="34" charset="0"/>
            </a:endParaRPr>
          </a:p>
        </p:txBody>
      </p:sp>
      <p:sp>
        <p:nvSpPr>
          <p:cNvPr id="17613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strstr</a:t>
            </a:r>
            <a:r>
              <a:rPr lang="en-US" altLang="x-none" dirty="0">
                <a:solidFill>
                  <a:srgbClr val="000000"/>
                </a:solidFill>
                <a:latin typeface="Cambria" panose="02040503050406030204" pitchFamily="18" charset="0"/>
              </a:rPr>
              <a:t> searches for the first occurrence of its second string argument in its first string argument.</a:t>
            </a:r>
          </a:p>
          <a:p>
            <a:pPr eaLnBrk="1" hangingPunct="1"/>
            <a:r>
              <a:rPr lang="en-US" altLang="x-none" dirty="0">
                <a:solidFill>
                  <a:srgbClr val="000000"/>
                </a:solidFill>
                <a:latin typeface="Cambria" panose="02040503050406030204" pitchFamily="18" charset="0"/>
              </a:rPr>
              <a:t>If the second string is found in the first string, a pointer to the location of the string in the first argument is returned; otherwise, it returns 0.</a:t>
            </a:r>
          </a:p>
          <a:p>
            <a:pPr eaLnBrk="1" hangingPunct="1"/>
            <a:r>
              <a:rPr lang="en-US" altLang="x-none" dirty="0">
                <a:solidFill>
                  <a:srgbClr val="000000"/>
                </a:solidFill>
                <a:latin typeface="Cambria" panose="02040503050406030204" pitchFamily="18" charset="0"/>
              </a:rPr>
              <a:t>Line </a:t>
            </a:r>
            <a:r>
              <a:rPr lang="en-US" altLang="x-none" dirty="0" smtClean="0">
                <a:solidFill>
                  <a:srgbClr val="000000"/>
                </a:solidFill>
                <a:latin typeface="Cambria" panose="02040503050406030204" pitchFamily="18" charset="0"/>
              </a:rPr>
              <a:t>14 of </a:t>
            </a:r>
            <a:r>
              <a:rPr lang="en-US" altLang="x-none" dirty="0">
                <a:solidFill>
                  <a:srgbClr val="000000"/>
                </a:solidFill>
                <a:latin typeface="Cambria" panose="02040503050406030204" pitchFamily="18" charset="0"/>
              </a:rPr>
              <a:t>Fig. 22.40 uses </a:t>
            </a:r>
            <a:r>
              <a:rPr lang="en-US" altLang="x-none" dirty="0" err="1">
                <a:solidFill>
                  <a:srgbClr val="000000"/>
                </a:solidFill>
                <a:latin typeface="Consolas" panose="020B0609020204030204" pitchFamily="49" charset="0"/>
              </a:rPr>
              <a:t>strstr</a:t>
            </a:r>
            <a:r>
              <a:rPr lang="en-US" altLang="x-none" dirty="0">
                <a:solidFill>
                  <a:srgbClr val="000000"/>
                </a:solidFill>
                <a:latin typeface="Cambria" panose="02040503050406030204" pitchFamily="18" charset="0"/>
              </a:rPr>
              <a:t> to find the string </a:t>
            </a:r>
            <a:r>
              <a:rPr lang="en-US" altLang="x-none" dirty="0">
                <a:solidFill>
                  <a:srgbClr val="000000"/>
                </a:solidFill>
                <a:latin typeface="Consolas" panose="020B0609020204030204" pitchFamily="49" charset="0"/>
              </a:rPr>
              <a:t>"</a:t>
            </a:r>
            <a:r>
              <a:rPr lang="en-US" altLang="x-none" dirty="0" err="1">
                <a:solidFill>
                  <a:srgbClr val="000000"/>
                </a:solidFill>
                <a:latin typeface="Consolas" panose="020B0609020204030204" pitchFamily="49" charset="0"/>
              </a:rPr>
              <a:t>def</a:t>
            </a:r>
            <a:r>
              <a:rPr lang="en-US" altLang="x-none" dirty="0">
                <a:solidFill>
                  <a:srgbClr val="000000"/>
                </a:solidFill>
                <a:latin typeface="Consolas" panose="020B0609020204030204" pitchFamily="49" charset="0"/>
              </a:rPr>
              <a:t>"</a:t>
            </a:r>
            <a:r>
              <a:rPr lang="en-US" altLang="x-none" dirty="0">
                <a:solidFill>
                  <a:srgbClr val="000000"/>
                </a:solidFill>
                <a:latin typeface="Cambria" panose="02040503050406030204" pitchFamily="18" charset="0"/>
              </a:rPr>
              <a:t> in the string </a:t>
            </a:r>
            <a:r>
              <a:rPr lang="en-US" altLang="x-none" dirty="0">
                <a:solidFill>
                  <a:srgbClr val="000000"/>
                </a:solidFill>
                <a:latin typeface="Consolas" panose="020B0609020204030204" pitchFamily="49" charset="0"/>
              </a:rPr>
              <a:t>"</a:t>
            </a:r>
            <a:r>
              <a:rPr lang="en-US" altLang="x-none" dirty="0" err="1">
                <a:solidFill>
                  <a:srgbClr val="000000"/>
                </a:solidFill>
                <a:latin typeface="Consolas" panose="020B0609020204030204" pitchFamily="49" charset="0"/>
              </a:rPr>
              <a:t>abcdefabcdef</a:t>
            </a:r>
            <a:r>
              <a:rPr lang="en-US" altLang="x-none" dirty="0">
                <a:solidFill>
                  <a:srgbClr val="000000"/>
                </a:solidFill>
                <a:latin typeface="Consolas" panose="020B0609020204030204" pitchFamily="49" charset="0"/>
              </a:rPr>
              <a:t>"</a:t>
            </a:r>
            <a:r>
              <a:rPr lang="en-US" altLang="x-none" dirty="0">
                <a:solidFill>
                  <a:srgbClr val="000000"/>
                </a:solidFill>
                <a:latin typeface="Cambria" panose="02040503050406030204" pitchFamily="18" charset="0"/>
              </a:rPr>
              <a:t>.</a:t>
            </a:r>
          </a:p>
        </p:txBody>
      </p:sp>
      <p:sp>
        <p:nvSpPr>
          <p:cNvPr id="18842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9517259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9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58850" y="0"/>
            <a:ext cx="102743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85433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22.3  </a:t>
            </a:r>
            <a:r>
              <a:rPr lang="en-US" dirty="0" err="1" smtClean="0">
                <a:solidFill>
                  <a:srgbClr val="3380E6"/>
                </a:solidFill>
                <a:latin typeface="Consolas" panose="020B0609020204030204" pitchFamily="49" charset="0"/>
              </a:rPr>
              <a:t>typedef</a:t>
            </a:r>
            <a:r>
              <a:rPr lang="en-US" dirty="0" smtClean="0">
                <a:solidFill>
                  <a:srgbClr val="3380E6"/>
                </a:solidFill>
                <a:latin typeface="Calibri" panose="020F0502020204030204" pitchFamily="34" charset="0"/>
              </a:rPr>
              <a:t> </a:t>
            </a:r>
          </a:p>
        </p:txBody>
      </p:sp>
      <p:sp>
        <p:nvSpPr>
          <p:cNvPr id="26627"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Keyword </a:t>
            </a:r>
            <a:r>
              <a:rPr lang="en-US" altLang="x-none" sz="2500" dirty="0" err="1">
                <a:solidFill>
                  <a:srgbClr val="0000FF"/>
                </a:solidFill>
                <a:latin typeface="Consolas" panose="020B0609020204030204" pitchFamily="49" charset="0"/>
              </a:rPr>
              <a:t>typedef</a:t>
            </a:r>
            <a:r>
              <a:rPr lang="en-US" altLang="x-none" sz="2500" dirty="0">
                <a:solidFill>
                  <a:srgbClr val="000000"/>
                </a:solidFill>
                <a:latin typeface="Cambria" panose="02040503050406030204" pitchFamily="18" charset="0"/>
              </a:rPr>
              <a:t> provides a mechanism for creating </a:t>
            </a:r>
            <a:r>
              <a:rPr lang="en-US" altLang="x-none" sz="2500" i="1" dirty="0">
                <a:solidFill>
                  <a:srgbClr val="000000"/>
                </a:solidFill>
                <a:latin typeface="Cambria" panose="02040503050406030204" pitchFamily="18" charset="0"/>
              </a:rPr>
              <a:t>synonyms</a:t>
            </a:r>
            <a:r>
              <a:rPr lang="en-US" altLang="x-none" sz="2500" dirty="0">
                <a:solidFill>
                  <a:srgbClr val="000000"/>
                </a:solidFill>
                <a:latin typeface="Cambria" panose="02040503050406030204" pitchFamily="18" charset="0"/>
              </a:rPr>
              <a:t> (or </a:t>
            </a:r>
            <a:r>
              <a:rPr lang="en-US" altLang="x-none" sz="2500" i="1" dirty="0">
                <a:solidFill>
                  <a:srgbClr val="000000"/>
                </a:solidFill>
                <a:latin typeface="Cambria" panose="02040503050406030204" pitchFamily="18" charset="0"/>
              </a:rPr>
              <a:t>aliases</a:t>
            </a:r>
            <a:r>
              <a:rPr lang="en-US" altLang="x-none" sz="2500" dirty="0">
                <a:solidFill>
                  <a:srgbClr val="000000"/>
                </a:solidFill>
                <a:latin typeface="Cambria" panose="02040503050406030204" pitchFamily="18" charset="0"/>
              </a:rPr>
              <a:t>) for previously defined data types.</a:t>
            </a:r>
          </a:p>
          <a:p>
            <a:pPr eaLnBrk="1" hangingPunct="1">
              <a:lnSpc>
                <a:spcPct val="90000"/>
              </a:lnSpc>
            </a:pPr>
            <a:r>
              <a:rPr lang="en-US" altLang="x-none" sz="2500" dirty="0">
                <a:solidFill>
                  <a:srgbClr val="000000"/>
                </a:solidFill>
                <a:latin typeface="Cambria" panose="02040503050406030204" pitchFamily="18" charset="0"/>
              </a:rPr>
              <a:t>Names for structure types are often defined with </a:t>
            </a:r>
            <a:r>
              <a:rPr lang="en-US" altLang="x-none" sz="2500" dirty="0" err="1">
                <a:solidFill>
                  <a:srgbClr val="000000"/>
                </a:solidFill>
                <a:latin typeface="Consolas" panose="020B0609020204030204" pitchFamily="49" charset="0"/>
              </a:rPr>
              <a:t>typedef</a:t>
            </a:r>
            <a:r>
              <a:rPr lang="en-US" altLang="x-none" sz="2500" dirty="0">
                <a:solidFill>
                  <a:srgbClr val="000000"/>
                </a:solidFill>
                <a:latin typeface="Cambria" panose="02040503050406030204" pitchFamily="18" charset="0"/>
              </a:rPr>
              <a:t> to more readable type names.</a:t>
            </a:r>
          </a:p>
          <a:p>
            <a:pPr eaLnBrk="1" hangingPunct="1">
              <a:lnSpc>
                <a:spcPct val="90000"/>
              </a:lnSpc>
            </a:pPr>
            <a:r>
              <a:rPr lang="en-US" altLang="x-none" sz="2500" dirty="0">
                <a:solidFill>
                  <a:srgbClr val="000000"/>
                </a:solidFill>
                <a:latin typeface="Cambria" panose="02040503050406030204" pitchFamily="18" charset="0"/>
              </a:rPr>
              <a:t>For example, the statement</a:t>
            </a:r>
          </a:p>
          <a:p>
            <a:pPr lvl="2" eaLnBrk="1" hangingPunct="1">
              <a:lnSpc>
                <a:spcPct val="90000"/>
              </a:lnSpc>
            </a:pPr>
            <a:r>
              <a:rPr lang="en-US" altLang="x-none" sz="1900" dirty="0" err="1">
                <a:solidFill>
                  <a:srgbClr val="0000FF"/>
                </a:solidFill>
                <a:latin typeface="Consolas" panose="020B0609020204030204" pitchFamily="49" charset="0"/>
              </a:rPr>
              <a:t>typedef</a:t>
            </a:r>
            <a:r>
              <a:rPr lang="en-US" altLang="x-none" sz="1900" dirty="0">
                <a:solidFill>
                  <a:srgbClr val="000000"/>
                </a:solidFill>
                <a:latin typeface="Consolas" panose="020B0609020204030204" pitchFamily="49" charset="0"/>
              </a:rPr>
              <a:t> </a:t>
            </a:r>
            <a:r>
              <a:rPr lang="en-US" altLang="x-none" sz="1900" dirty="0" smtClean="0">
                <a:solidFill>
                  <a:srgbClr val="000000"/>
                </a:solidFill>
                <a:latin typeface="Consolas" panose="020B0609020204030204" pitchFamily="49" charset="0"/>
              </a:rPr>
              <a:t>Card* </a:t>
            </a:r>
            <a:r>
              <a:rPr lang="en-US" altLang="x-none" sz="1900" dirty="0" err="1" smtClean="0">
                <a:solidFill>
                  <a:srgbClr val="000000"/>
                </a:solidFill>
                <a:latin typeface="Consolas" panose="020B0609020204030204" pitchFamily="49" charset="0"/>
              </a:rPr>
              <a:t>CardPtr</a:t>
            </a:r>
            <a:r>
              <a:rPr lang="en-US" altLang="x-none" sz="1900" dirty="0">
                <a:solidFill>
                  <a:srgbClr val="000000"/>
                </a:solidFill>
                <a:latin typeface="Consolas" panose="020B0609020204030204" pitchFamily="49" charset="0"/>
              </a:rPr>
              <a:t>;</a:t>
            </a:r>
          </a:p>
          <a:p>
            <a:pPr eaLnBrk="1" hangingPunct="1">
              <a:lnSpc>
                <a:spcPct val="90000"/>
              </a:lnSpc>
            </a:pPr>
            <a:r>
              <a:rPr lang="en-US" altLang="x-none" sz="2500" dirty="0">
                <a:solidFill>
                  <a:srgbClr val="000000"/>
                </a:solidFill>
                <a:latin typeface="Cambria" panose="02040503050406030204" pitchFamily="18" charset="0"/>
              </a:rPr>
              <a:t>defines the new type name </a:t>
            </a:r>
            <a:r>
              <a:rPr lang="en-US" altLang="x-none" sz="2500" dirty="0" err="1">
                <a:solidFill>
                  <a:srgbClr val="000000"/>
                </a:solidFill>
                <a:latin typeface="Consolas" panose="020B0609020204030204" pitchFamily="49" charset="0"/>
              </a:rPr>
              <a:t>CardPtr</a:t>
            </a:r>
            <a:r>
              <a:rPr lang="en-US" altLang="x-none" sz="2500" dirty="0">
                <a:solidFill>
                  <a:srgbClr val="000000"/>
                </a:solidFill>
                <a:latin typeface="Cambria" panose="02040503050406030204" pitchFamily="18" charset="0"/>
              </a:rPr>
              <a:t> as a synonym for type </a:t>
            </a:r>
            <a:r>
              <a:rPr lang="en-US" altLang="x-none" sz="2500" dirty="0" smtClean="0">
                <a:solidFill>
                  <a:srgbClr val="000000"/>
                </a:solidFill>
                <a:latin typeface="Consolas" panose="020B0609020204030204" pitchFamily="49" charset="0"/>
              </a:rPr>
              <a:t>Card</a:t>
            </a:r>
            <a:r>
              <a:rPr lang="en-US" altLang="x-none" sz="2500" dirty="0" smtClean="0">
                <a:solidFill>
                  <a:srgbClr val="000000"/>
                </a:solidFill>
                <a:latin typeface="Cambria" panose="02040503050406030204" pitchFamily="18" charset="0"/>
              </a:rPr>
              <a:t>*.</a:t>
            </a:r>
            <a:endParaRPr lang="en-US" altLang="x-none" sz="2500" dirty="0">
              <a:solidFill>
                <a:srgbClr val="000000"/>
              </a:solidFill>
              <a:latin typeface="Cambria" panose="02040503050406030204" pitchFamily="18" charset="0"/>
            </a:endParaRPr>
          </a:p>
          <a:p>
            <a:pPr eaLnBrk="1" hangingPunct="1">
              <a:lnSpc>
                <a:spcPct val="90000"/>
              </a:lnSpc>
            </a:pPr>
            <a:r>
              <a:rPr lang="en-US" altLang="x-none" sz="2500" dirty="0">
                <a:solidFill>
                  <a:srgbClr val="000000"/>
                </a:solidFill>
                <a:latin typeface="Cambria" panose="02040503050406030204" pitchFamily="18" charset="0"/>
              </a:rPr>
              <a:t>Creating a new name with </a:t>
            </a:r>
            <a:r>
              <a:rPr lang="en-US" altLang="x-none" sz="2500" dirty="0" err="1">
                <a:solidFill>
                  <a:srgbClr val="000000"/>
                </a:solidFill>
                <a:latin typeface="Consolas" panose="020B0609020204030204" pitchFamily="49" charset="0"/>
              </a:rPr>
              <a:t>typedef</a:t>
            </a:r>
            <a:r>
              <a:rPr lang="en-US" altLang="x-none" sz="2500" dirty="0">
                <a:solidFill>
                  <a:srgbClr val="000000"/>
                </a:solidFill>
                <a:latin typeface="Cambria" panose="02040503050406030204" pitchFamily="18" charset="0"/>
              </a:rPr>
              <a:t> does not create a new type; </a:t>
            </a:r>
            <a:r>
              <a:rPr lang="en-US" altLang="x-none" sz="2500" dirty="0" err="1">
                <a:solidFill>
                  <a:srgbClr val="000000"/>
                </a:solidFill>
                <a:latin typeface="Consolas" panose="020B0609020204030204" pitchFamily="49" charset="0"/>
              </a:rPr>
              <a:t>typedef</a:t>
            </a:r>
            <a:r>
              <a:rPr lang="en-US" altLang="x-none" sz="2500" dirty="0">
                <a:solidFill>
                  <a:srgbClr val="000000"/>
                </a:solidFill>
                <a:latin typeface="Cambria" panose="02040503050406030204" pitchFamily="18" charset="0"/>
              </a:rPr>
              <a:t> simply creates a </a:t>
            </a:r>
            <a:r>
              <a:rPr lang="en-US" altLang="x-none" sz="2500" i="1" dirty="0">
                <a:solidFill>
                  <a:srgbClr val="000000"/>
                </a:solidFill>
                <a:latin typeface="Cambria" panose="02040503050406030204" pitchFamily="18" charset="0"/>
              </a:rPr>
              <a:t>new type name </a:t>
            </a:r>
            <a:r>
              <a:rPr lang="en-US" altLang="x-none" sz="2500" dirty="0">
                <a:solidFill>
                  <a:srgbClr val="000000"/>
                </a:solidFill>
                <a:latin typeface="Cambria" panose="02040503050406030204" pitchFamily="18" charset="0"/>
              </a:rPr>
              <a:t>that can then be used in the program as an alias for an existing type name.</a:t>
            </a:r>
          </a:p>
        </p:txBody>
      </p:sp>
      <p:sp>
        <p:nvSpPr>
          <p:cNvPr id="337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819521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22.11  </a:t>
            </a:r>
            <a:r>
              <a:rPr lang="en-US" dirty="0" smtClean="0">
                <a:solidFill>
                  <a:srgbClr val="3380E6"/>
                </a:solidFill>
                <a:latin typeface="Calibri" panose="020F0502020204030204" pitchFamily="34" charset="0"/>
              </a:rPr>
              <a:t>Memory Functions of the C String-Handling Library</a:t>
            </a:r>
          </a:p>
        </p:txBody>
      </p:sp>
      <p:sp>
        <p:nvSpPr>
          <p:cNvPr id="178179"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The string-handling library functions presented in this section facilitate manipulating, comparing and searching blocks of memory.</a:t>
            </a:r>
          </a:p>
          <a:p>
            <a:pPr eaLnBrk="1" hangingPunct="1"/>
            <a:r>
              <a:rPr lang="en-US" altLang="x-none" dirty="0">
                <a:solidFill>
                  <a:srgbClr val="000000"/>
                </a:solidFill>
                <a:latin typeface="Cambria" panose="02040503050406030204" pitchFamily="18" charset="0"/>
              </a:rPr>
              <a:t>The functions treat blocks of memory as arrays of bytes.</a:t>
            </a:r>
          </a:p>
          <a:p>
            <a:pPr eaLnBrk="1" hangingPunct="1"/>
            <a:r>
              <a:rPr lang="en-US" altLang="x-none" dirty="0">
                <a:solidFill>
                  <a:srgbClr val="000000"/>
                </a:solidFill>
                <a:latin typeface="Cambria" panose="02040503050406030204" pitchFamily="18" charset="0"/>
              </a:rPr>
              <a:t>These functions can manipulate any block of data.</a:t>
            </a:r>
          </a:p>
          <a:p>
            <a:pPr eaLnBrk="1" hangingPunct="1"/>
            <a:r>
              <a:rPr lang="en-US" altLang="x-none" dirty="0">
                <a:solidFill>
                  <a:srgbClr val="000000"/>
                </a:solidFill>
                <a:latin typeface="Cambria" panose="02040503050406030204" pitchFamily="18" charset="0"/>
              </a:rPr>
              <a:t>Figure 22.41 summarizes the memory functions of the string-handling library.</a:t>
            </a:r>
          </a:p>
          <a:p>
            <a:pPr eaLnBrk="1" hangingPunct="1"/>
            <a:r>
              <a:rPr lang="en-US" altLang="x-none" dirty="0">
                <a:solidFill>
                  <a:srgbClr val="000000"/>
                </a:solidFill>
                <a:latin typeface="Cambria" panose="02040503050406030204" pitchFamily="18" charset="0"/>
              </a:rPr>
              <a:t>In the function discussions, “object” refers to a block of data.</a:t>
            </a:r>
          </a:p>
        </p:txBody>
      </p:sp>
      <p:sp>
        <p:nvSpPr>
          <p:cNvPr id="19046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20052788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9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7488" y="0"/>
            <a:ext cx="117554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649607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9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7150" y="0"/>
            <a:ext cx="1207611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98121122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22.11  </a:t>
            </a:r>
            <a:r>
              <a:rPr lang="en-US" dirty="0">
                <a:solidFill>
                  <a:srgbClr val="3380E6"/>
                </a:solidFill>
                <a:latin typeface="Calibri" panose="020F0502020204030204" pitchFamily="34" charset="0"/>
              </a:rPr>
              <a:t>Memory Functions of the C String-Handling Library</a:t>
            </a:r>
            <a:r>
              <a:rPr lang="en-US" dirty="0" smtClean="0">
                <a:solidFill>
                  <a:srgbClr val="3380E6"/>
                </a:solidFill>
                <a:latin typeface="Calibri" panose="020F0502020204030204" pitchFamily="34" charset="0"/>
              </a:rPr>
              <a:t> (cont.)</a:t>
            </a:r>
          </a:p>
        </p:txBody>
      </p:sp>
      <p:sp>
        <p:nvSpPr>
          <p:cNvPr id="181251" name="Text Placeholder 2"/>
          <p:cNvSpPr>
            <a:spLocks noGrp="1"/>
          </p:cNvSpPr>
          <p:nvPr>
            <p:ph type="body" idx="1"/>
          </p:nvPr>
        </p:nvSpPr>
        <p:spPr/>
        <p:txBody>
          <a:bodyPr/>
          <a:lstStyle/>
          <a:p>
            <a:pPr eaLnBrk="1" hangingPunct="1"/>
            <a:r>
              <a:rPr lang="en-US" altLang="x-none" sz="2500" dirty="0">
                <a:solidFill>
                  <a:srgbClr val="000000"/>
                </a:solidFill>
                <a:latin typeface="Cambria" panose="02040503050406030204" pitchFamily="18" charset="0"/>
              </a:rPr>
              <a:t>The pointer parameters to these functions are declared </a:t>
            </a:r>
            <a:r>
              <a:rPr lang="en-US" altLang="x-none" sz="2500" dirty="0" smtClean="0">
                <a:solidFill>
                  <a:srgbClr val="000000"/>
                </a:solidFill>
                <a:latin typeface="Consolas" panose="020B0609020204030204" pitchFamily="49" charset="0"/>
              </a:rPr>
              <a:t>void</a:t>
            </a:r>
            <a:r>
              <a:rPr lang="en-US" altLang="x-none" sz="2500" dirty="0" smtClean="0">
                <a:solidFill>
                  <a:srgbClr val="000000"/>
                </a:solidFill>
                <a:latin typeface="Cambria" panose="02040503050406030204" pitchFamily="18" charset="0"/>
              </a:rPr>
              <a:t>*.</a:t>
            </a:r>
            <a:endParaRPr lang="en-US" altLang="x-none" sz="2500" dirty="0">
              <a:solidFill>
                <a:srgbClr val="000000"/>
              </a:solidFill>
              <a:latin typeface="Cambria" panose="02040503050406030204" pitchFamily="18" charset="0"/>
            </a:endParaRPr>
          </a:p>
          <a:p>
            <a:pPr eaLnBrk="1" hangingPunct="1"/>
            <a:r>
              <a:rPr lang="en-US" altLang="x-none" sz="2500" dirty="0">
                <a:solidFill>
                  <a:srgbClr val="000000"/>
                </a:solidFill>
                <a:latin typeface="Cambria" panose="02040503050406030204" pitchFamily="18" charset="0"/>
              </a:rPr>
              <a:t>In Chapter 8, we saw that a pointer to any data type can be assigned directly to a pointer of type </a:t>
            </a:r>
            <a:r>
              <a:rPr lang="en-US" altLang="x-none" sz="2500" dirty="0" smtClean="0">
                <a:solidFill>
                  <a:srgbClr val="000000"/>
                </a:solidFill>
                <a:latin typeface="Consolas" panose="020B0609020204030204" pitchFamily="49" charset="0"/>
              </a:rPr>
              <a:t>void</a:t>
            </a:r>
            <a:r>
              <a:rPr lang="en-US" altLang="x-none" sz="2500" dirty="0" smtClean="0">
                <a:solidFill>
                  <a:srgbClr val="000000"/>
                </a:solidFill>
                <a:latin typeface="Cambria" panose="02040503050406030204" pitchFamily="18" charset="0"/>
              </a:rPr>
              <a:t>*.</a:t>
            </a:r>
            <a:endParaRPr lang="en-US" altLang="x-none" sz="2500" dirty="0">
              <a:solidFill>
                <a:srgbClr val="000000"/>
              </a:solidFill>
              <a:latin typeface="Cambria" panose="02040503050406030204" pitchFamily="18" charset="0"/>
            </a:endParaRPr>
          </a:p>
          <a:p>
            <a:pPr eaLnBrk="1" hangingPunct="1"/>
            <a:r>
              <a:rPr lang="en-US" altLang="x-none" sz="2500" dirty="0">
                <a:solidFill>
                  <a:srgbClr val="000000"/>
                </a:solidFill>
                <a:latin typeface="Cambria" panose="02040503050406030204" pitchFamily="18" charset="0"/>
              </a:rPr>
              <a:t>For this reason, these functions can receive pointers to any data type.</a:t>
            </a:r>
          </a:p>
          <a:p>
            <a:pPr eaLnBrk="1" hangingPunct="1"/>
            <a:r>
              <a:rPr lang="en-US" altLang="x-none" sz="2500" dirty="0">
                <a:solidFill>
                  <a:srgbClr val="000000"/>
                </a:solidFill>
                <a:latin typeface="Cambria" panose="02040503050406030204" pitchFamily="18" charset="0"/>
              </a:rPr>
              <a:t>Because a </a:t>
            </a:r>
            <a:r>
              <a:rPr lang="en-US" altLang="x-none" sz="2500" dirty="0" smtClean="0">
                <a:solidFill>
                  <a:srgbClr val="000000"/>
                </a:solidFill>
                <a:latin typeface="Consolas" panose="020B0609020204030204" pitchFamily="49" charset="0"/>
              </a:rPr>
              <a:t>void</a:t>
            </a:r>
            <a:r>
              <a:rPr lang="en-US" altLang="x-none" sz="2500" dirty="0" smtClean="0">
                <a:solidFill>
                  <a:srgbClr val="000000"/>
                </a:solidFill>
                <a:latin typeface="Cambria" panose="02040503050406030204" pitchFamily="18" charset="0"/>
              </a:rPr>
              <a:t>* </a:t>
            </a:r>
            <a:r>
              <a:rPr lang="en-US" altLang="x-none" sz="2500" dirty="0">
                <a:solidFill>
                  <a:srgbClr val="000000"/>
                </a:solidFill>
                <a:latin typeface="Cambria" panose="02040503050406030204" pitchFamily="18" charset="0"/>
              </a:rPr>
              <a:t>pointer cannot be dereferenced, each function receives a size argument that specifies the number of characters (bytes) the function will process.</a:t>
            </a:r>
          </a:p>
          <a:p>
            <a:pPr eaLnBrk="1" hangingPunct="1"/>
            <a:r>
              <a:rPr lang="en-US" altLang="x-none" sz="2500" dirty="0">
                <a:solidFill>
                  <a:srgbClr val="000000"/>
                </a:solidFill>
                <a:latin typeface="Cambria" panose="02040503050406030204" pitchFamily="18" charset="0"/>
              </a:rPr>
              <a:t>For simplicity, the examples in this section manipulate character arrays (blocks of characters). </a:t>
            </a:r>
          </a:p>
        </p:txBody>
      </p:sp>
      <p:sp>
        <p:nvSpPr>
          <p:cNvPr id="19354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6632324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22.11  </a:t>
            </a:r>
            <a:r>
              <a:rPr lang="en-US" dirty="0">
                <a:solidFill>
                  <a:srgbClr val="3380E6"/>
                </a:solidFill>
                <a:latin typeface="Calibri" panose="020F0502020204030204" pitchFamily="34" charset="0"/>
              </a:rPr>
              <a:t>Memory Functions of the C String-Handling Library (cont.)</a:t>
            </a:r>
            <a:endParaRPr lang="en-US" dirty="0" smtClean="0">
              <a:solidFill>
                <a:srgbClr val="3380E6"/>
              </a:solidFill>
              <a:latin typeface="Calibri" panose="020F0502020204030204" pitchFamily="34" charset="0"/>
            </a:endParaRPr>
          </a:p>
        </p:txBody>
      </p:sp>
      <p:sp>
        <p:nvSpPr>
          <p:cNvPr id="182275"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memcpy</a:t>
            </a:r>
            <a:r>
              <a:rPr lang="en-US" altLang="x-none" dirty="0">
                <a:solidFill>
                  <a:srgbClr val="000000"/>
                </a:solidFill>
                <a:latin typeface="Cambria" panose="02040503050406030204" pitchFamily="18" charset="0"/>
              </a:rPr>
              <a:t> copies a specified number of characters (bytes) from the object pointed to by its second argument into the object pointed to by its first argument.</a:t>
            </a:r>
          </a:p>
          <a:p>
            <a:pPr eaLnBrk="1" hangingPunct="1">
              <a:lnSpc>
                <a:spcPct val="90000"/>
              </a:lnSpc>
            </a:pPr>
            <a:r>
              <a:rPr lang="en-US" altLang="x-none" dirty="0">
                <a:solidFill>
                  <a:srgbClr val="000000"/>
                </a:solidFill>
                <a:latin typeface="Cambria" panose="02040503050406030204" pitchFamily="18" charset="0"/>
              </a:rPr>
              <a:t>The function can receive a pointer to any type of object.</a:t>
            </a:r>
          </a:p>
          <a:p>
            <a:pPr eaLnBrk="1" hangingPunct="1">
              <a:lnSpc>
                <a:spcPct val="90000"/>
              </a:lnSpc>
            </a:pPr>
            <a:r>
              <a:rPr lang="en-US" altLang="x-none" dirty="0">
                <a:solidFill>
                  <a:srgbClr val="000000"/>
                </a:solidFill>
                <a:latin typeface="Cambria" panose="02040503050406030204" pitchFamily="18" charset="0"/>
              </a:rPr>
              <a:t>The result of this function is undefined if the two objects overlap in memory (i.e., are parts of the same object).</a:t>
            </a:r>
          </a:p>
          <a:p>
            <a:pPr eaLnBrk="1" hangingPunct="1">
              <a:lnSpc>
                <a:spcPct val="90000"/>
              </a:lnSpc>
            </a:pPr>
            <a:r>
              <a:rPr lang="en-US" altLang="x-none" dirty="0">
                <a:solidFill>
                  <a:srgbClr val="000000"/>
                </a:solidFill>
                <a:latin typeface="Cambria" panose="02040503050406030204" pitchFamily="18" charset="0"/>
              </a:rPr>
              <a:t>The program of Fig. 22.42 uses </a:t>
            </a:r>
            <a:r>
              <a:rPr lang="en-US" altLang="x-none" dirty="0" err="1">
                <a:solidFill>
                  <a:srgbClr val="000000"/>
                </a:solidFill>
                <a:latin typeface="Consolas" panose="020B0609020204030204" pitchFamily="49" charset="0"/>
              </a:rPr>
              <a:t>memcpy</a:t>
            </a:r>
            <a:r>
              <a:rPr lang="en-US" altLang="x-none" dirty="0">
                <a:solidFill>
                  <a:srgbClr val="000000"/>
                </a:solidFill>
                <a:latin typeface="Cambria" panose="02040503050406030204" pitchFamily="18" charset="0"/>
              </a:rPr>
              <a:t> (line </a:t>
            </a:r>
            <a:r>
              <a:rPr lang="en-US" altLang="x-none" dirty="0" smtClean="0">
                <a:solidFill>
                  <a:srgbClr val="000000"/>
                </a:solidFill>
                <a:latin typeface="Cambria" panose="02040503050406030204" pitchFamily="18" charset="0"/>
              </a:rPr>
              <a:t>13) </a:t>
            </a:r>
            <a:r>
              <a:rPr lang="en-US" altLang="x-none" dirty="0">
                <a:solidFill>
                  <a:srgbClr val="000000"/>
                </a:solidFill>
                <a:latin typeface="Cambria" panose="02040503050406030204" pitchFamily="18" charset="0"/>
              </a:rPr>
              <a:t>to copy the string in array </a:t>
            </a:r>
            <a:r>
              <a:rPr lang="en-US" altLang="x-none" dirty="0">
                <a:solidFill>
                  <a:srgbClr val="000000"/>
                </a:solidFill>
                <a:latin typeface="Consolas" panose="020B0609020204030204" pitchFamily="49" charset="0"/>
              </a:rPr>
              <a:t>s2</a:t>
            </a:r>
            <a:r>
              <a:rPr lang="en-US" altLang="x-none" dirty="0">
                <a:solidFill>
                  <a:srgbClr val="000000"/>
                </a:solidFill>
                <a:latin typeface="Cambria" panose="02040503050406030204" pitchFamily="18" charset="0"/>
              </a:rPr>
              <a:t> to array </a:t>
            </a:r>
            <a:r>
              <a:rPr lang="en-US" altLang="x-none" dirty="0">
                <a:solidFill>
                  <a:srgbClr val="000000"/>
                </a:solidFill>
                <a:latin typeface="Consolas" panose="020B0609020204030204" pitchFamily="49" charset="0"/>
              </a:rPr>
              <a:t>s1</a:t>
            </a:r>
            <a:r>
              <a:rPr lang="en-US" altLang="x-none" dirty="0">
                <a:solidFill>
                  <a:srgbClr val="000000"/>
                </a:solidFill>
                <a:latin typeface="Cambria" panose="02040503050406030204" pitchFamily="18" charset="0"/>
              </a:rPr>
              <a:t>.</a:t>
            </a:r>
          </a:p>
        </p:txBody>
      </p:sp>
      <p:sp>
        <p:nvSpPr>
          <p:cNvPr id="19456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5234741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9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03275" y="0"/>
            <a:ext cx="105854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01411533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22.11  </a:t>
            </a:r>
            <a:r>
              <a:rPr lang="en-US" dirty="0">
                <a:solidFill>
                  <a:srgbClr val="3380E6"/>
                </a:solidFill>
                <a:latin typeface="Calibri" panose="020F0502020204030204" pitchFamily="34" charset="0"/>
              </a:rPr>
              <a:t>Memory Functions of the C String-Handling Library (cont.)</a:t>
            </a:r>
            <a:endParaRPr lang="en-US" dirty="0" smtClean="0">
              <a:solidFill>
                <a:srgbClr val="3380E6"/>
              </a:solidFill>
              <a:latin typeface="Calibri" panose="020F0502020204030204" pitchFamily="34" charset="0"/>
            </a:endParaRPr>
          </a:p>
        </p:txBody>
      </p:sp>
      <p:sp>
        <p:nvSpPr>
          <p:cNvPr id="184323" name="Text Placeholder 2"/>
          <p:cNvSpPr>
            <a:spLocks noGrp="1"/>
          </p:cNvSpPr>
          <p:nvPr>
            <p:ph type="body" idx="1"/>
          </p:nvPr>
        </p:nvSpPr>
        <p:spPr/>
        <p:txBody>
          <a:bodyPr/>
          <a:lstStyle/>
          <a:p>
            <a:pPr eaLnBrk="1" hangingPunct="1"/>
            <a:r>
              <a:rPr lang="en-US" altLang="x-none" sz="2500" dirty="0">
                <a:solidFill>
                  <a:srgbClr val="000000"/>
                </a:solidFill>
                <a:latin typeface="Cambria" panose="02040503050406030204" pitchFamily="18" charset="0"/>
              </a:rPr>
              <a:t>Function </a:t>
            </a:r>
            <a:r>
              <a:rPr lang="en-US" altLang="x-none" sz="2500" dirty="0" err="1">
                <a:solidFill>
                  <a:srgbClr val="0000FF"/>
                </a:solidFill>
                <a:latin typeface="Consolas" panose="020B0609020204030204" pitchFamily="49" charset="0"/>
              </a:rPr>
              <a:t>memmove</a:t>
            </a:r>
            <a:r>
              <a:rPr lang="en-US" altLang="x-none" sz="2500" i="1" dirty="0">
                <a:solidFill>
                  <a:srgbClr val="000000"/>
                </a:solidFill>
                <a:latin typeface="Cambria" panose="02040503050406030204" pitchFamily="18" charset="0"/>
              </a:rPr>
              <a:t>, </a:t>
            </a:r>
            <a:r>
              <a:rPr lang="en-US" altLang="x-none" sz="2500" dirty="0">
                <a:solidFill>
                  <a:srgbClr val="000000"/>
                </a:solidFill>
                <a:latin typeface="Cambria" panose="02040503050406030204" pitchFamily="18" charset="0"/>
              </a:rPr>
              <a:t>like </a:t>
            </a:r>
            <a:r>
              <a:rPr lang="en-US" altLang="x-none" sz="2500" dirty="0" err="1">
                <a:solidFill>
                  <a:srgbClr val="000000"/>
                </a:solidFill>
                <a:latin typeface="Consolas" panose="020B0609020204030204" pitchFamily="49" charset="0"/>
              </a:rPr>
              <a:t>memcpy</a:t>
            </a:r>
            <a:r>
              <a:rPr lang="en-US" altLang="x-none" sz="2500" dirty="0">
                <a:solidFill>
                  <a:srgbClr val="000000"/>
                </a:solidFill>
                <a:latin typeface="Cambria" panose="02040503050406030204" pitchFamily="18" charset="0"/>
              </a:rPr>
              <a:t>, copies a specified number of bytes from the object pointed to by its second argument into the object pointed to by its first argument.</a:t>
            </a:r>
          </a:p>
          <a:p>
            <a:pPr eaLnBrk="1" hangingPunct="1"/>
            <a:r>
              <a:rPr lang="en-US" altLang="x-none" sz="2500" dirty="0">
                <a:solidFill>
                  <a:srgbClr val="000000"/>
                </a:solidFill>
                <a:latin typeface="Cambria" panose="02040503050406030204" pitchFamily="18" charset="0"/>
              </a:rPr>
              <a:t>Copying is performed as if the bytes were copied from the second argument to a temporary array of characters, then copied from the temporary array to the first argument.</a:t>
            </a:r>
          </a:p>
          <a:p>
            <a:pPr eaLnBrk="1" hangingPunct="1"/>
            <a:r>
              <a:rPr lang="en-US" altLang="x-none" sz="2500" dirty="0">
                <a:solidFill>
                  <a:srgbClr val="000000"/>
                </a:solidFill>
                <a:latin typeface="Cambria" panose="02040503050406030204" pitchFamily="18" charset="0"/>
              </a:rPr>
              <a:t>This allows characters from one part of a string to be copied into another part of the same string.</a:t>
            </a:r>
          </a:p>
          <a:p>
            <a:pPr eaLnBrk="1" hangingPunct="1"/>
            <a:r>
              <a:rPr lang="en-US" altLang="x-none" sz="2500" dirty="0">
                <a:solidFill>
                  <a:srgbClr val="000000"/>
                </a:solidFill>
                <a:latin typeface="Cambria" panose="02040503050406030204" pitchFamily="18" charset="0"/>
              </a:rPr>
              <a:t>Fig. 22.43 uses </a:t>
            </a:r>
            <a:r>
              <a:rPr lang="en-US" altLang="x-none" sz="2500" dirty="0" err="1">
                <a:solidFill>
                  <a:srgbClr val="000000"/>
                </a:solidFill>
                <a:latin typeface="Consolas" panose="020B0609020204030204" pitchFamily="49" charset="0"/>
              </a:rPr>
              <a:t>memmove</a:t>
            </a:r>
            <a:r>
              <a:rPr lang="en-US" altLang="x-none" sz="2500" dirty="0">
                <a:solidFill>
                  <a:srgbClr val="000000"/>
                </a:solidFill>
                <a:latin typeface="Cambria" panose="02040503050406030204" pitchFamily="18" charset="0"/>
              </a:rPr>
              <a:t> (line </a:t>
            </a:r>
            <a:r>
              <a:rPr lang="en-US" altLang="x-none" sz="2500" dirty="0" smtClean="0">
                <a:solidFill>
                  <a:srgbClr val="000000"/>
                </a:solidFill>
                <a:latin typeface="Cambria" panose="02040503050406030204" pitchFamily="18" charset="0"/>
              </a:rPr>
              <a:t>12) </a:t>
            </a:r>
            <a:r>
              <a:rPr lang="en-US" altLang="x-none" sz="2500" dirty="0">
                <a:solidFill>
                  <a:srgbClr val="000000"/>
                </a:solidFill>
                <a:latin typeface="Cambria" panose="02040503050406030204" pitchFamily="18" charset="0"/>
              </a:rPr>
              <a:t>to copy the last </a:t>
            </a:r>
            <a:r>
              <a:rPr lang="en-US" altLang="x-none" sz="2500" dirty="0">
                <a:solidFill>
                  <a:srgbClr val="000000"/>
                </a:solidFill>
                <a:latin typeface="Consolas" panose="020B0609020204030204" pitchFamily="49" charset="0"/>
              </a:rPr>
              <a:t>10</a:t>
            </a:r>
            <a:r>
              <a:rPr lang="en-US" altLang="x-none" sz="2500" dirty="0">
                <a:solidFill>
                  <a:srgbClr val="000000"/>
                </a:solidFill>
                <a:latin typeface="Cambria" panose="02040503050406030204" pitchFamily="18" charset="0"/>
              </a:rPr>
              <a:t> bytes of array </a:t>
            </a:r>
            <a:r>
              <a:rPr lang="en-US" altLang="x-none" sz="2500" dirty="0">
                <a:solidFill>
                  <a:srgbClr val="000000"/>
                </a:solidFill>
                <a:latin typeface="Consolas" panose="020B0609020204030204" pitchFamily="49" charset="0"/>
              </a:rPr>
              <a:t>x</a:t>
            </a:r>
            <a:r>
              <a:rPr lang="en-US" altLang="x-none" sz="2500" dirty="0">
                <a:solidFill>
                  <a:srgbClr val="000000"/>
                </a:solidFill>
                <a:latin typeface="Cambria" panose="02040503050406030204" pitchFamily="18" charset="0"/>
              </a:rPr>
              <a:t> into the first </a:t>
            </a:r>
            <a:r>
              <a:rPr lang="en-US" altLang="x-none" sz="2500" dirty="0">
                <a:solidFill>
                  <a:srgbClr val="000000"/>
                </a:solidFill>
                <a:latin typeface="Consolas" panose="020B0609020204030204" pitchFamily="49" charset="0"/>
              </a:rPr>
              <a:t>10</a:t>
            </a:r>
            <a:r>
              <a:rPr lang="en-US" altLang="x-none" sz="2500" dirty="0">
                <a:solidFill>
                  <a:srgbClr val="000000"/>
                </a:solidFill>
                <a:latin typeface="Cambria" panose="02040503050406030204" pitchFamily="18" charset="0"/>
              </a:rPr>
              <a:t> bytes of array </a:t>
            </a:r>
            <a:r>
              <a:rPr lang="en-US" altLang="x-none" sz="2500" dirty="0">
                <a:solidFill>
                  <a:srgbClr val="000000"/>
                </a:solidFill>
                <a:latin typeface="Consolas" panose="020B0609020204030204" pitchFamily="49" charset="0"/>
              </a:rPr>
              <a:t>x</a:t>
            </a:r>
            <a:r>
              <a:rPr lang="en-US" altLang="x-none" sz="2500" dirty="0">
                <a:solidFill>
                  <a:srgbClr val="000000"/>
                </a:solidFill>
                <a:latin typeface="Cambria" panose="02040503050406030204" pitchFamily="18" charset="0"/>
              </a:rPr>
              <a:t>.</a:t>
            </a:r>
          </a:p>
        </p:txBody>
      </p:sp>
      <p:sp>
        <p:nvSpPr>
          <p:cNvPr id="19661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70249668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1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9588"/>
            <a:ext cx="12192000" cy="32988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678760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1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8"/>
            <a:ext cx="12192000" cy="67405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22571758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22.11  </a:t>
            </a:r>
            <a:r>
              <a:rPr lang="en-US" dirty="0">
                <a:solidFill>
                  <a:srgbClr val="3380E6"/>
                </a:solidFill>
                <a:latin typeface="Calibri" panose="020F0502020204030204" pitchFamily="34" charset="0"/>
              </a:rPr>
              <a:t>Memory Functions of the C String-Handling Library (cont.)</a:t>
            </a:r>
            <a:endParaRPr lang="en-US" dirty="0" smtClean="0">
              <a:solidFill>
                <a:srgbClr val="3380E6"/>
              </a:solidFill>
              <a:latin typeface="Calibri" panose="020F0502020204030204" pitchFamily="34" charset="0"/>
            </a:endParaRPr>
          </a:p>
        </p:txBody>
      </p:sp>
      <p:sp>
        <p:nvSpPr>
          <p:cNvPr id="187395"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memcmp</a:t>
            </a:r>
            <a:r>
              <a:rPr lang="en-US" altLang="x-none" dirty="0">
                <a:solidFill>
                  <a:srgbClr val="000000"/>
                </a:solidFill>
                <a:latin typeface="Cambria" panose="02040503050406030204" pitchFamily="18" charset="0"/>
              </a:rPr>
              <a:t> (Fig. 22.44, lines </a:t>
            </a:r>
            <a:r>
              <a:rPr lang="en-US" altLang="x-none" dirty="0" smtClean="0">
                <a:solidFill>
                  <a:srgbClr val="000000"/>
                </a:solidFill>
                <a:latin typeface="Cambria" panose="02040503050406030204" pitchFamily="18" charset="0"/>
              </a:rPr>
              <a:t>13–15) </a:t>
            </a:r>
            <a:r>
              <a:rPr lang="en-US" altLang="x-none" dirty="0">
                <a:solidFill>
                  <a:srgbClr val="000000"/>
                </a:solidFill>
                <a:latin typeface="Cambria" panose="02040503050406030204" pitchFamily="18" charset="0"/>
              </a:rPr>
              <a:t>compares the specified number of characters of its first argument with the corresponding characters of its second argument.</a:t>
            </a:r>
          </a:p>
          <a:p>
            <a:pPr eaLnBrk="1" hangingPunct="1"/>
            <a:r>
              <a:rPr lang="en-US" altLang="x-none" dirty="0">
                <a:solidFill>
                  <a:srgbClr val="000000"/>
                </a:solidFill>
                <a:latin typeface="Cambria" panose="02040503050406030204" pitchFamily="18" charset="0"/>
              </a:rPr>
              <a:t>The function returns a value greater than zero if the first argument is greater than the second argument, zero if the arguments are equal, and a value less than zero if the first argument is less than the second argument.</a:t>
            </a:r>
          </a:p>
        </p:txBody>
      </p:sp>
      <p:sp>
        <p:nvSpPr>
          <p:cNvPr id="19968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214411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22.4  </a:t>
            </a:r>
            <a:r>
              <a:rPr lang="en-US" dirty="0" smtClean="0">
                <a:solidFill>
                  <a:srgbClr val="3380E6"/>
                </a:solidFill>
                <a:latin typeface="Calibri" panose="020F0502020204030204" pitchFamily="34" charset="0"/>
              </a:rPr>
              <a:t>Example: Card Shuffling and Dealing Simulation</a:t>
            </a:r>
          </a:p>
        </p:txBody>
      </p:sp>
      <p:sp>
        <p:nvSpPr>
          <p:cNvPr id="2765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The card shuffling and dealing program in Figs. 22.2–22.4 is similar to the one described in Exercise 9.23.</a:t>
            </a:r>
          </a:p>
          <a:p>
            <a:pPr eaLnBrk="1" hangingPunct="1"/>
            <a:r>
              <a:rPr lang="en-US" altLang="x-none" dirty="0">
                <a:solidFill>
                  <a:srgbClr val="000000"/>
                </a:solidFill>
                <a:latin typeface="Cambria" panose="02040503050406030204" pitchFamily="18" charset="0"/>
              </a:rPr>
              <a:t>This program represents the deck of cards as an </a:t>
            </a:r>
            <a:r>
              <a:rPr lang="en-US" altLang="x-none" dirty="0">
                <a:solidFill>
                  <a:srgbClr val="000000"/>
                </a:solidFill>
                <a:latin typeface="Consolas" panose="020B0609020204030204" pitchFamily="49" charset="0"/>
              </a:rPr>
              <a:t>array</a:t>
            </a:r>
            <a:r>
              <a:rPr lang="en-US" altLang="x-none" dirty="0">
                <a:solidFill>
                  <a:srgbClr val="000000"/>
                </a:solidFill>
                <a:latin typeface="Cambria" panose="02040503050406030204" pitchFamily="18" charset="0"/>
              </a:rPr>
              <a:t> of structures.</a:t>
            </a:r>
          </a:p>
          <a:p>
            <a:pPr eaLnBrk="1" hangingPunct="1"/>
            <a:r>
              <a:rPr lang="en-US" altLang="x-none" dirty="0">
                <a:solidFill>
                  <a:srgbClr val="000000"/>
                </a:solidFill>
                <a:latin typeface="Cambria" panose="02040503050406030204" pitchFamily="18" charset="0"/>
              </a:rPr>
              <a:t>The constructor (lines </a:t>
            </a:r>
            <a:r>
              <a:rPr lang="en-US" altLang="x-none" dirty="0" smtClean="0">
                <a:solidFill>
                  <a:srgbClr val="000000"/>
                </a:solidFill>
                <a:latin typeface="Cambria" panose="02040503050406030204" pitchFamily="18" charset="0"/>
              </a:rPr>
              <a:t>12–27 </a:t>
            </a:r>
            <a:r>
              <a:rPr lang="en-US" altLang="x-none" dirty="0">
                <a:solidFill>
                  <a:srgbClr val="000000"/>
                </a:solidFill>
                <a:latin typeface="Cambria" panose="02040503050406030204" pitchFamily="18" charset="0"/>
              </a:rPr>
              <a:t>of Fig. 22.3) initializes the </a:t>
            </a:r>
            <a:r>
              <a:rPr lang="en-US" altLang="x-none" dirty="0">
                <a:solidFill>
                  <a:srgbClr val="000000"/>
                </a:solidFill>
                <a:latin typeface="Consolas" panose="020B0609020204030204" pitchFamily="49" charset="0"/>
              </a:rPr>
              <a:t>array</a:t>
            </a:r>
            <a:r>
              <a:rPr lang="en-US" altLang="x-none" dirty="0">
                <a:solidFill>
                  <a:srgbClr val="000000"/>
                </a:solidFill>
                <a:latin typeface="Cambria" panose="02040503050406030204" pitchFamily="18" charset="0"/>
              </a:rPr>
              <a:t> in order with character strings representing Ace through King of each suit.</a:t>
            </a:r>
          </a:p>
        </p:txBody>
      </p:sp>
      <p:sp>
        <p:nvSpPr>
          <p:cNvPr id="3686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83224630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1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781067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1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71625"/>
            <a:ext cx="12192000" cy="37147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4323882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22.11  </a:t>
            </a:r>
            <a:r>
              <a:rPr lang="en-US" dirty="0">
                <a:solidFill>
                  <a:srgbClr val="3380E6"/>
                </a:solidFill>
                <a:latin typeface="Calibri" panose="020F0502020204030204" pitchFamily="34" charset="0"/>
              </a:rPr>
              <a:t>Memory Functions of the C String-Handling Library (cont.)</a:t>
            </a:r>
            <a:endParaRPr lang="en-US" dirty="0" smtClean="0">
              <a:solidFill>
                <a:srgbClr val="3380E6"/>
              </a:solidFill>
              <a:latin typeface="Calibri" panose="020F0502020204030204" pitchFamily="34" charset="0"/>
            </a:endParaRPr>
          </a:p>
        </p:txBody>
      </p:sp>
      <p:sp>
        <p:nvSpPr>
          <p:cNvPr id="190467"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memchr</a:t>
            </a:r>
            <a:r>
              <a:rPr lang="en-US" altLang="x-none" dirty="0">
                <a:solidFill>
                  <a:srgbClr val="000000"/>
                </a:solidFill>
                <a:latin typeface="Cambria" panose="02040503050406030204" pitchFamily="18" charset="0"/>
              </a:rPr>
              <a:t> searches for the first occurrence of a byte, represented as </a:t>
            </a:r>
            <a:r>
              <a:rPr lang="en-US" altLang="x-none" dirty="0">
                <a:solidFill>
                  <a:srgbClr val="000000"/>
                </a:solidFill>
                <a:latin typeface="Consolas" panose="020B0609020204030204" pitchFamily="49" charset="0"/>
              </a:rPr>
              <a:t>unsigned</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char</a:t>
            </a:r>
            <a:r>
              <a:rPr lang="en-US" altLang="x-none" dirty="0">
                <a:solidFill>
                  <a:srgbClr val="000000"/>
                </a:solidFill>
                <a:latin typeface="Cambria" panose="02040503050406030204" pitchFamily="18" charset="0"/>
              </a:rPr>
              <a:t>, in the specified number of bytes of an object.</a:t>
            </a:r>
          </a:p>
          <a:p>
            <a:pPr eaLnBrk="1" hangingPunct="1"/>
            <a:r>
              <a:rPr lang="en-US" altLang="x-none" dirty="0">
                <a:solidFill>
                  <a:srgbClr val="000000"/>
                </a:solidFill>
                <a:latin typeface="Cambria" panose="02040503050406030204" pitchFamily="18" charset="0"/>
              </a:rPr>
              <a:t>If the byte is found in the object, a pointer to it is returned; otherwise, the function returns a null pointer.</a:t>
            </a:r>
          </a:p>
          <a:p>
            <a:pPr eaLnBrk="1" hangingPunct="1"/>
            <a:r>
              <a:rPr lang="en-US" altLang="x-none" dirty="0">
                <a:solidFill>
                  <a:srgbClr val="000000"/>
                </a:solidFill>
                <a:latin typeface="Cambria" panose="02040503050406030204" pitchFamily="18" charset="0"/>
              </a:rPr>
              <a:t>Line </a:t>
            </a:r>
            <a:r>
              <a:rPr lang="en-US" altLang="x-none" dirty="0" smtClean="0">
                <a:solidFill>
                  <a:srgbClr val="000000"/>
                </a:solidFill>
                <a:latin typeface="Cambria" panose="02040503050406030204" pitchFamily="18" charset="0"/>
              </a:rPr>
              <a:t>12 of </a:t>
            </a:r>
            <a:r>
              <a:rPr lang="en-US" altLang="x-none" dirty="0">
                <a:solidFill>
                  <a:srgbClr val="000000"/>
                </a:solidFill>
                <a:latin typeface="Cambria" panose="02040503050406030204" pitchFamily="18" charset="0"/>
              </a:rPr>
              <a:t>Fig. 22.45 searches for the character (byte) </a:t>
            </a:r>
            <a:r>
              <a:rPr lang="en-US" altLang="x-none" dirty="0">
                <a:solidFill>
                  <a:srgbClr val="000000"/>
                </a:solidFill>
                <a:latin typeface="Consolas" panose="020B0609020204030204" pitchFamily="49" charset="0"/>
              </a:rPr>
              <a:t>'r'</a:t>
            </a:r>
            <a:r>
              <a:rPr lang="en-US" altLang="x-none" dirty="0">
                <a:solidFill>
                  <a:srgbClr val="000000"/>
                </a:solidFill>
                <a:latin typeface="Cambria" panose="02040503050406030204" pitchFamily="18" charset="0"/>
              </a:rPr>
              <a:t> in the string </a:t>
            </a:r>
            <a:r>
              <a:rPr lang="en-US" altLang="x-none" dirty="0">
                <a:solidFill>
                  <a:srgbClr val="000000"/>
                </a:solidFill>
                <a:latin typeface="Consolas" panose="020B0609020204030204" pitchFamily="49" charset="0"/>
              </a:rPr>
              <a:t>"This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is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string"</a:t>
            </a:r>
            <a:r>
              <a:rPr lang="en-US" altLang="x-none" dirty="0">
                <a:solidFill>
                  <a:srgbClr val="000000"/>
                </a:solidFill>
                <a:latin typeface="Cambria" panose="02040503050406030204" pitchFamily="18" charset="0"/>
              </a:rPr>
              <a:t>.</a:t>
            </a:r>
          </a:p>
        </p:txBody>
      </p:sp>
      <p:sp>
        <p:nvSpPr>
          <p:cNvPr id="20275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28130779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10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3350" y="0"/>
            <a:ext cx="119253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6187853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24B5A1"/>
                </a:solidFill>
                <a:latin typeface="Calibri" panose="020F0502020204030204" pitchFamily="34" charset="0"/>
              </a:rPr>
              <a:t>22.11  </a:t>
            </a:r>
            <a:r>
              <a:rPr lang="en-US" dirty="0">
                <a:solidFill>
                  <a:srgbClr val="3380E6"/>
                </a:solidFill>
                <a:latin typeface="Calibri" panose="020F0502020204030204" pitchFamily="34" charset="0"/>
              </a:rPr>
              <a:t>Memory Functions of the C String-Handling Library (cont.)</a:t>
            </a:r>
            <a:endParaRPr lang="en-US" dirty="0" smtClean="0">
              <a:solidFill>
                <a:srgbClr val="3380E6"/>
              </a:solidFill>
              <a:latin typeface="Calibri" panose="020F0502020204030204" pitchFamily="34" charset="0"/>
            </a:endParaRPr>
          </a:p>
        </p:txBody>
      </p:sp>
      <p:sp>
        <p:nvSpPr>
          <p:cNvPr id="192515"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FF"/>
                </a:solidFill>
                <a:latin typeface="Consolas" panose="020B0609020204030204" pitchFamily="49" charset="0"/>
              </a:rPr>
              <a:t>memset</a:t>
            </a:r>
            <a:r>
              <a:rPr lang="en-US" altLang="x-none" dirty="0">
                <a:solidFill>
                  <a:srgbClr val="000000"/>
                </a:solidFill>
                <a:latin typeface="Cambria" panose="02040503050406030204" pitchFamily="18" charset="0"/>
              </a:rPr>
              <a:t> copies the value of the byte in its second argument into a specified number of bytes of the object pointed to by its first argument.</a:t>
            </a:r>
          </a:p>
          <a:p>
            <a:pPr eaLnBrk="1" hangingPunct="1"/>
            <a:r>
              <a:rPr lang="en-US" altLang="x-none" dirty="0">
                <a:solidFill>
                  <a:srgbClr val="000000"/>
                </a:solidFill>
                <a:latin typeface="Cambria" panose="02040503050406030204" pitchFamily="18" charset="0"/>
              </a:rPr>
              <a:t>Line </a:t>
            </a:r>
            <a:r>
              <a:rPr lang="en-US" altLang="x-none" dirty="0" smtClean="0">
                <a:solidFill>
                  <a:srgbClr val="000000"/>
                </a:solidFill>
                <a:latin typeface="Cambria" panose="02040503050406030204" pitchFamily="18" charset="0"/>
              </a:rPr>
              <a:t>12 in </a:t>
            </a:r>
            <a:r>
              <a:rPr lang="en-US" altLang="x-none" dirty="0">
                <a:solidFill>
                  <a:srgbClr val="000000"/>
                </a:solidFill>
                <a:latin typeface="Cambria" panose="02040503050406030204" pitchFamily="18" charset="0"/>
              </a:rPr>
              <a:t>Fig. 22.46 uses </a:t>
            </a:r>
            <a:r>
              <a:rPr lang="en-US" altLang="x-none" dirty="0" err="1">
                <a:solidFill>
                  <a:srgbClr val="000000"/>
                </a:solidFill>
                <a:latin typeface="Consolas" panose="020B0609020204030204" pitchFamily="49" charset="0"/>
              </a:rPr>
              <a:t>memset</a:t>
            </a:r>
            <a:r>
              <a:rPr lang="en-US" altLang="x-none" dirty="0">
                <a:solidFill>
                  <a:srgbClr val="000000"/>
                </a:solidFill>
                <a:latin typeface="Cambria" panose="02040503050406030204" pitchFamily="18" charset="0"/>
              </a:rPr>
              <a:t> to copy </a:t>
            </a:r>
            <a:r>
              <a:rPr lang="en-US" altLang="x-none" dirty="0">
                <a:solidFill>
                  <a:srgbClr val="000000"/>
                </a:solidFill>
                <a:latin typeface="Consolas" panose="020B0609020204030204" pitchFamily="49" charset="0"/>
              </a:rPr>
              <a:t>'b'</a:t>
            </a:r>
            <a:r>
              <a:rPr lang="en-US" altLang="x-none" dirty="0">
                <a:solidFill>
                  <a:srgbClr val="000000"/>
                </a:solidFill>
                <a:latin typeface="Cambria" panose="02040503050406030204" pitchFamily="18" charset="0"/>
              </a:rPr>
              <a:t> into the first </a:t>
            </a:r>
            <a:r>
              <a:rPr lang="en-US" altLang="x-none" dirty="0">
                <a:solidFill>
                  <a:srgbClr val="000000"/>
                </a:solidFill>
                <a:latin typeface="Consolas" panose="020B0609020204030204" pitchFamily="49" charset="0"/>
              </a:rPr>
              <a:t>7</a:t>
            </a:r>
            <a:r>
              <a:rPr lang="en-US" altLang="x-none" dirty="0">
                <a:solidFill>
                  <a:srgbClr val="000000"/>
                </a:solidFill>
                <a:latin typeface="Cambria" panose="02040503050406030204" pitchFamily="18" charset="0"/>
              </a:rPr>
              <a:t> bytes of </a:t>
            </a:r>
            <a:r>
              <a:rPr lang="en-US" altLang="x-none" dirty="0">
                <a:solidFill>
                  <a:srgbClr val="000000"/>
                </a:solidFill>
                <a:latin typeface="Consolas" panose="020B0609020204030204" pitchFamily="49" charset="0"/>
              </a:rPr>
              <a:t>string1</a:t>
            </a:r>
            <a:r>
              <a:rPr lang="en-US" altLang="x-none" dirty="0">
                <a:solidFill>
                  <a:srgbClr val="000000"/>
                </a:solidFill>
                <a:latin typeface="Cambria" panose="02040503050406030204" pitchFamily="18" charset="0"/>
              </a:rPr>
              <a:t>.</a:t>
            </a:r>
          </a:p>
        </p:txBody>
      </p:sp>
      <p:sp>
        <p:nvSpPr>
          <p:cNvPr id="20480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212159890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1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8"/>
            <a:ext cx="12192000" cy="67405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3890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22.6  </a:t>
            </a:r>
            <a:r>
              <a:rPr lang="en-US" dirty="0" smtClean="0">
                <a:solidFill>
                  <a:srgbClr val="3380E6"/>
                </a:solidFill>
                <a:latin typeface="Calibri" panose="020F0502020204030204" pitchFamily="34" charset="0"/>
              </a:rPr>
              <a:t>Example: Card Shuffling and Dealing Simulation (cont.)</a:t>
            </a:r>
          </a:p>
        </p:txBody>
      </p:sp>
      <p:sp>
        <p:nvSpPr>
          <p:cNvPr id="28675"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Function </a:t>
            </a:r>
            <a:r>
              <a:rPr lang="en-US" altLang="x-none" dirty="0">
                <a:solidFill>
                  <a:srgbClr val="000000"/>
                </a:solidFill>
                <a:latin typeface="Consolas" panose="020B0609020204030204" pitchFamily="49" charset="0"/>
              </a:rPr>
              <a:t>shuffle</a:t>
            </a:r>
            <a:r>
              <a:rPr lang="en-US" altLang="x-none" dirty="0">
                <a:solidFill>
                  <a:srgbClr val="000000"/>
                </a:solidFill>
                <a:latin typeface="Cambria" panose="02040503050406030204" pitchFamily="18" charset="0"/>
              </a:rPr>
              <a:t> implements the shuffling algorithm.</a:t>
            </a:r>
          </a:p>
          <a:p>
            <a:pPr lvl="1" eaLnBrk="1" hangingPunct="1">
              <a:lnSpc>
                <a:spcPct val="90000"/>
              </a:lnSpc>
            </a:pPr>
            <a:r>
              <a:rPr lang="en-US" altLang="x-none" dirty="0">
                <a:solidFill>
                  <a:srgbClr val="000000"/>
                </a:solidFill>
                <a:latin typeface="Cambria" panose="02040503050406030204" pitchFamily="18" charset="0"/>
              </a:rPr>
              <a:t>The function loops through all 52 cards (subscripts 0 to 51).</a:t>
            </a:r>
          </a:p>
          <a:p>
            <a:pPr lvl="1" eaLnBrk="1" hangingPunct="1">
              <a:lnSpc>
                <a:spcPct val="90000"/>
              </a:lnSpc>
            </a:pPr>
            <a:r>
              <a:rPr lang="en-US" altLang="x-none" dirty="0">
                <a:solidFill>
                  <a:srgbClr val="000000"/>
                </a:solidFill>
                <a:latin typeface="Cambria" panose="02040503050406030204" pitchFamily="18" charset="0"/>
              </a:rPr>
              <a:t>For each card, a number between 0 and 51 is picked randomly.</a:t>
            </a:r>
          </a:p>
          <a:p>
            <a:pPr lvl="1" eaLnBrk="1" hangingPunct="1">
              <a:lnSpc>
                <a:spcPct val="90000"/>
              </a:lnSpc>
            </a:pPr>
            <a:r>
              <a:rPr lang="en-US" altLang="x-none" dirty="0">
                <a:solidFill>
                  <a:srgbClr val="000000"/>
                </a:solidFill>
                <a:latin typeface="Cambria" panose="02040503050406030204" pitchFamily="18" charset="0"/>
              </a:rPr>
              <a:t>Next, the current </a:t>
            </a:r>
            <a:r>
              <a:rPr lang="en-US" altLang="x-none" dirty="0">
                <a:solidFill>
                  <a:srgbClr val="000000"/>
                </a:solidFill>
                <a:latin typeface="Consolas" panose="020B0609020204030204" pitchFamily="49" charset="0"/>
              </a:rPr>
              <a:t>Card</a:t>
            </a:r>
            <a:r>
              <a:rPr lang="en-US" altLang="x-none" dirty="0">
                <a:solidFill>
                  <a:srgbClr val="000000"/>
                </a:solidFill>
                <a:latin typeface="Cambria" panose="02040503050406030204" pitchFamily="18" charset="0"/>
              </a:rPr>
              <a:t> and the randomly selected </a:t>
            </a:r>
            <a:r>
              <a:rPr lang="en-US" altLang="x-none" dirty="0">
                <a:solidFill>
                  <a:srgbClr val="000000"/>
                </a:solidFill>
                <a:latin typeface="Consolas" panose="020B0609020204030204" pitchFamily="49" charset="0"/>
              </a:rPr>
              <a:t>Card</a:t>
            </a:r>
            <a:r>
              <a:rPr lang="en-US" altLang="x-none" dirty="0">
                <a:solidFill>
                  <a:srgbClr val="000000"/>
                </a:solidFill>
                <a:latin typeface="Cambria" panose="02040503050406030204" pitchFamily="18" charset="0"/>
              </a:rPr>
              <a:t> are swapped in the </a:t>
            </a:r>
            <a:r>
              <a:rPr lang="en-US" altLang="x-none" dirty="0">
                <a:solidFill>
                  <a:srgbClr val="000000"/>
                </a:solidFill>
                <a:latin typeface="Consolas" panose="020B0609020204030204" pitchFamily="49" charset="0"/>
              </a:rPr>
              <a:t>array</a:t>
            </a:r>
            <a:r>
              <a:rPr lang="en-US" altLang="x-none" dirty="0">
                <a:solidFill>
                  <a:srgbClr val="000000"/>
                </a:solidFill>
                <a:latin typeface="Cambria" panose="02040503050406030204" pitchFamily="18" charset="0"/>
              </a:rPr>
              <a:t>.</a:t>
            </a:r>
          </a:p>
          <a:p>
            <a:pPr lvl="1" eaLnBrk="1" hangingPunct="1">
              <a:lnSpc>
                <a:spcPct val="90000"/>
              </a:lnSpc>
            </a:pPr>
            <a:r>
              <a:rPr lang="en-US" altLang="x-none" dirty="0">
                <a:solidFill>
                  <a:srgbClr val="000000"/>
                </a:solidFill>
                <a:latin typeface="Cambria" panose="02040503050406030204" pitchFamily="18" charset="0"/>
              </a:rPr>
              <a:t>A total of 52 swaps are made in a single pass of the entire </a:t>
            </a:r>
            <a:r>
              <a:rPr lang="en-US" altLang="x-none" dirty="0">
                <a:solidFill>
                  <a:srgbClr val="000000"/>
                </a:solidFill>
                <a:latin typeface="Consolas" panose="020B0609020204030204" pitchFamily="49" charset="0"/>
              </a:rPr>
              <a:t>array</a:t>
            </a:r>
            <a:r>
              <a:rPr lang="en-US" altLang="x-none" dirty="0">
                <a:solidFill>
                  <a:srgbClr val="000000"/>
                </a:solidFill>
                <a:latin typeface="Cambria" panose="02040503050406030204" pitchFamily="18" charset="0"/>
              </a:rPr>
              <a:t>, and the </a:t>
            </a:r>
            <a:r>
              <a:rPr lang="en-US" altLang="x-none" dirty="0" err="1">
                <a:solidFill>
                  <a:srgbClr val="000000"/>
                </a:solidFill>
                <a:latin typeface="Consolas" panose="020B0609020204030204" pitchFamily="49" charset="0"/>
              </a:rPr>
              <a:t>array</a:t>
            </a:r>
            <a:r>
              <a:rPr lang="en-US" altLang="x-none" dirty="0" err="1">
                <a:solidFill>
                  <a:srgbClr val="000000"/>
                </a:solidFill>
                <a:latin typeface="Cambria" panose="02040503050406030204" pitchFamily="18" charset="0"/>
              </a:rPr>
              <a:t>is</a:t>
            </a:r>
            <a:r>
              <a:rPr lang="en-US" altLang="x-none" dirty="0">
                <a:solidFill>
                  <a:srgbClr val="000000"/>
                </a:solidFill>
                <a:latin typeface="Cambria" panose="02040503050406030204" pitchFamily="18" charset="0"/>
              </a:rPr>
              <a:t> shuffled.</a:t>
            </a:r>
          </a:p>
          <a:p>
            <a:pPr lvl="1" eaLnBrk="1" hangingPunct="1">
              <a:lnSpc>
                <a:spcPct val="90000"/>
              </a:lnSpc>
            </a:pPr>
            <a:r>
              <a:rPr lang="en-US" altLang="x-none" dirty="0">
                <a:solidFill>
                  <a:srgbClr val="000000"/>
                </a:solidFill>
                <a:latin typeface="Cambria" panose="02040503050406030204" pitchFamily="18" charset="0"/>
              </a:rPr>
              <a:t>Because the </a:t>
            </a:r>
            <a:r>
              <a:rPr lang="en-US" altLang="x-none" dirty="0">
                <a:solidFill>
                  <a:srgbClr val="000000"/>
                </a:solidFill>
                <a:latin typeface="Consolas" panose="020B0609020204030204" pitchFamily="49" charset="0"/>
              </a:rPr>
              <a:t>Card</a:t>
            </a:r>
            <a:r>
              <a:rPr lang="en-US" altLang="x-none" dirty="0">
                <a:solidFill>
                  <a:srgbClr val="000000"/>
                </a:solidFill>
                <a:latin typeface="Cambria" panose="02040503050406030204" pitchFamily="18" charset="0"/>
              </a:rPr>
              <a:t> structures were swapped in place in the </a:t>
            </a:r>
            <a:r>
              <a:rPr lang="en-US" altLang="x-none" dirty="0">
                <a:solidFill>
                  <a:srgbClr val="000000"/>
                </a:solidFill>
                <a:latin typeface="Consolas" panose="020B0609020204030204" pitchFamily="49" charset="0"/>
              </a:rPr>
              <a:t>array</a:t>
            </a:r>
            <a:r>
              <a:rPr lang="en-US" altLang="x-none" dirty="0">
                <a:solidFill>
                  <a:srgbClr val="000000"/>
                </a:solidFill>
                <a:latin typeface="Cambria" panose="02040503050406030204" pitchFamily="18" charset="0"/>
              </a:rPr>
              <a:t>, the dealing algorithm implemented in function </a:t>
            </a:r>
            <a:r>
              <a:rPr lang="en-US" altLang="x-none" dirty="0">
                <a:solidFill>
                  <a:srgbClr val="000000"/>
                </a:solidFill>
                <a:latin typeface="Consolas" panose="020B0609020204030204" pitchFamily="49" charset="0"/>
              </a:rPr>
              <a:t>deal</a:t>
            </a:r>
            <a:r>
              <a:rPr lang="en-US" altLang="x-none" dirty="0">
                <a:solidFill>
                  <a:srgbClr val="000000"/>
                </a:solidFill>
                <a:latin typeface="Cambria" panose="02040503050406030204" pitchFamily="18" charset="0"/>
              </a:rPr>
              <a:t> requires only one pass of the </a:t>
            </a:r>
            <a:r>
              <a:rPr lang="en-US" altLang="x-none" dirty="0" err="1">
                <a:solidFill>
                  <a:srgbClr val="000000"/>
                </a:solidFill>
                <a:latin typeface="Consolas" panose="020B0609020204030204" pitchFamily="49" charset="0"/>
              </a:rPr>
              <a:t>array</a:t>
            </a:r>
            <a:r>
              <a:rPr lang="en-US" altLang="x-none" dirty="0" err="1">
                <a:solidFill>
                  <a:srgbClr val="000000"/>
                </a:solidFill>
                <a:latin typeface="Cambria" panose="02040503050406030204" pitchFamily="18" charset="0"/>
              </a:rPr>
              <a:t>to</a:t>
            </a:r>
            <a:r>
              <a:rPr lang="en-US" altLang="x-none" dirty="0">
                <a:solidFill>
                  <a:srgbClr val="000000"/>
                </a:solidFill>
                <a:latin typeface="Cambria" panose="02040503050406030204" pitchFamily="18" charset="0"/>
              </a:rPr>
              <a:t> deal the shuffled cards.</a:t>
            </a:r>
          </a:p>
        </p:txBody>
      </p:sp>
      <p:sp>
        <p:nvSpPr>
          <p:cNvPr id="3789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00267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12813"/>
            <a:ext cx="12192000" cy="50323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79831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4063"/>
            <a:ext cx="12192000" cy="53482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331262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0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1963"/>
            <a:ext cx="12192000" cy="59340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0562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0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6727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2582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44575"/>
            <a:ext cx="12192000" cy="4768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50403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20788" y="0"/>
            <a:ext cx="97488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98282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5950"/>
            <a:ext cx="12192000" cy="5624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681704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a:t>
            </a:r>
          </a:p>
        </p:txBody>
      </p:sp>
      <p:sp>
        <p:nvSpPr>
          <p:cNvPr id="3789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C++ provides extensive </a:t>
            </a:r>
            <a:r>
              <a:rPr lang="en-US" altLang="x-none" i="1" dirty="0">
                <a:solidFill>
                  <a:srgbClr val="000000"/>
                </a:solidFill>
                <a:latin typeface="Cambria" panose="02040503050406030204" pitchFamily="18" charset="0"/>
              </a:rPr>
              <a:t>bit-manipulation</a:t>
            </a:r>
            <a:r>
              <a:rPr lang="en-US" altLang="x-none" dirty="0">
                <a:solidFill>
                  <a:srgbClr val="000000"/>
                </a:solidFill>
                <a:latin typeface="Cambria" panose="02040503050406030204" pitchFamily="18" charset="0"/>
              </a:rPr>
              <a:t> capabilities for getting down to the so-called “bits-and-bytes” level.</a:t>
            </a:r>
          </a:p>
          <a:p>
            <a:pPr eaLnBrk="1" hangingPunct="1"/>
            <a:r>
              <a:rPr lang="en-US" altLang="x-none" dirty="0">
                <a:solidFill>
                  <a:srgbClr val="000000"/>
                </a:solidFill>
                <a:latin typeface="Cambria" panose="02040503050406030204" pitchFamily="18" charset="0"/>
              </a:rPr>
              <a:t>Operating systems, test-equipment software, networking software and many other kinds of software require that you communicate “directly with the hardware.” </a:t>
            </a:r>
          </a:p>
          <a:p>
            <a:pPr eaLnBrk="1" hangingPunct="1"/>
            <a:r>
              <a:rPr lang="en-US" altLang="x-none" dirty="0">
                <a:solidFill>
                  <a:srgbClr val="000000"/>
                </a:solidFill>
                <a:latin typeface="Cambria" panose="02040503050406030204" pitchFamily="18" charset="0"/>
              </a:rPr>
              <a:t>We introduce each of the </a:t>
            </a:r>
            <a:r>
              <a:rPr lang="en-US" altLang="x-none" i="1" dirty="0">
                <a:solidFill>
                  <a:srgbClr val="000000"/>
                </a:solidFill>
                <a:latin typeface="Cambria" panose="02040503050406030204" pitchFamily="18" charset="0"/>
              </a:rPr>
              <a:t>bitwise operators</a:t>
            </a:r>
            <a:r>
              <a:rPr lang="en-US" altLang="x-none" dirty="0">
                <a:solidFill>
                  <a:srgbClr val="000000"/>
                </a:solidFill>
                <a:latin typeface="Cambria" panose="02040503050406030204" pitchFamily="18" charset="0"/>
              </a:rPr>
              <a:t>, and we discuss how to save memory by using </a:t>
            </a:r>
            <a:r>
              <a:rPr lang="en-US" altLang="x-none" i="1" dirty="0">
                <a:solidFill>
                  <a:srgbClr val="000000"/>
                </a:solidFill>
                <a:latin typeface="Cambria" panose="02040503050406030204" pitchFamily="18" charset="0"/>
              </a:rPr>
              <a:t>bit fields</a:t>
            </a:r>
            <a:r>
              <a:rPr lang="en-US" altLang="x-none" dirty="0">
                <a:solidFill>
                  <a:srgbClr val="000000"/>
                </a:solidFill>
                <a:latin typeface="Cambria" panose="02040503050406030204" pitchFamily="18" charset="0"/>
              </a:rPr>
              <a:t>.</a:t>
            </a:r>
          </a:p>
        </p:txBody>
      </p:sp>
      <p:sp>
        <p:nvSpPr>
          <p:cNvPr id="4608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604647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38915"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All data is represented internally by computers as sequences of bits.</a:t>
            </a:r>
          </a:p>
          <a:p>
            <a:pPr eaLnBrk="1" hangingPunct="1">
              <a:lnSpc>
                <a:spcPct val="90000"/>
              </a:lnSpc>
            </a:pPr>
            <a:r>
              <a:rPr lang="en-US" altLang="x-none" sz="2500" dirty="0">
                <a:solidFill>
                  <a:srgbClr val="000000"/>
                </a:solidFill>
                <a:latin typeface="Cambria" panose="02040503050406030204" pitchFamily="18" charset="0"/>
              </a:rPr>
              <a:t>Each bit can assume the value </a:t>
            </a:r>
            <a:r>
              <a:rPr lang="en-US" altLang="x-none" sz="2500" dirty="0">
                <a:solidFill>
                  <a:srgbClr val="000000"/>
                </a:solidFill>
                <a:latin typeface="Consolas" panose="020B0609020204030204" pitchFamily="49" charset="0"/>
              </a:rPr>
              <a:t>0</a:t>
            </a:r>
            <a:r>
              <a:rPr lang="en-US" altLang="x-none" sz="2500" dirty="0">
                <a:solidFill>
                  <a:srgbClr val="000000"/>
                </a:solidFill>
                <a:latin typeface="Cambria" panose="02040503050406030204" pitchFamily="18" charset="0"/>
              </a:rPr>
              <a:t> or the value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On most systems, a sequence of eight bits, each of which forms a </a:t>
            </a:r>
            <a:r>
              <a:rPr lang="en-US" altLang="x-none" sz="2500" dirty="0">
                <a:solidFill>
                  <a:srgbClr val="0000FF"/>
                </a:solidFill>
                <a:latin typeface="Cambria" panose="02040503050406030204" pitchFamily="18" charset="0"/>
              </a:rPr>
              <a:t>byte</a:t>
            </a:r>
            <a:r>
              <a:rPr lang="en-US" altLang="x-none" sz="2500" dirty="0">
                <a:solidFill>
                  <a:srgbClr val="000000"/>
                </a:solidFill>
                <a:latin typeface="Cambria" panose="02040503050406030204" pitchFamily="18" charset="0"/>
              </a:rPr>
              <a:t>—the standard storage unit for a variable of type </a:t>
            </a:r>
            <a:r>
              <a:rPr lang="en-US" altLang="x-none" sz="2500" dirty="0">
                <a:solidFill>
                  <a:srgbClr val="000000"/>
                </a:solidFill>
                <a:latin typeface="Consolas" panose="020B0609020204030204" pitchFamily="49" charset="0"/>
              </a:rPr>
              <a:t>char</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Other data types are stored in larger numbers of bytes.</a:t>
            </a:r>
          </a:p>
          <a:p>
            <a:pPr eaLnBrk="1" hangingPunct="1">
              <a:lnSpc>
                <a:spcPct val="90000"/>
              </a:lnSpc>
            </a:pPr>
            <a:r>
              <a:rPr lang="en-US" altLang="x-none" sz="2500" dirty="0">
                <a:solidFill>
                  <a:srgbClr val="000000"/>
                </a:solidFill>
                <a:latin typeface="Cambria" panose="02040503050406030204" pitchFamily="18" charset="0"/>
              </a:rPr>
              <a:t>Bitwise operators are used to manipulate the bits of integral operands (</a:t>
            </a:r>
            <a:r>
              <a:rPr lang="en-US" altLang="x-none" sz="2500" dirty="0">
                <a:solidFill>
                  <a:srgbClr val="000000"/>
                </a:solidFill>
                <a:latin typeface="Consolas" panose="020B0609020204030204" pitchFamily="49" charset="0"/>
              </a:rPr>
              <a:t>char</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short</a:t>
            </a:r>
            <a:r>
              <a:rPr lang="en-US" altLang="x-none" sz="2500" dirty="0">
                <a:solidFill>
                  <a:srgbClr val="000000"/>
                </a:solidFill>
                <a:latin typeface="Cambria" panose="02040503050406030204" pitchFamily="18" charset="0"/>
              </a:rPr>
              <a:t>, </a:t>
            </a:r>
            <a:r>
              <a:rPr lang="en-US" altLang="x-none" sz="2500" dirty="0" err="1">
                <a:solidFill>
                  <a:srgbClr val="000000"/>
                </a:solidFill>
                <a:latin typeface="Consolas" panose="020B0609020204030204" pitchFamily="49" charset="0"/>
              </a:rPr>
              <a:t>int</a:t>
            </a:r>
            <a:r>
              <a:rPr lang="en-US" altLang="x-none" sz="2500" dirty="0">
                <a:solidFill>
                  <a:srgbClr val="000000"/>
                </a:solidFill>
                <a:latin typeface="Cambria" panose="02040503050406030204" pitchFamily="18" charset="0"/>
              </a:rPr>
              <a:t> and </a:t>
            </a:r>
            <a:r>
              <a:rPr lang="en-US" altLang="x-none" sz="2500" dirty="0">
                <a:solidFill>
                  <a:srgbClr val="000000"/>
                </a:solidFill>
                <a:latin typeface="Consolas" panose="020B0609020204030204" pitchFamily="49" charset="0"/>
              </a:rPr>
              <a:t>long</a:t>
            </a:r>
            <a:r>
              <a:rPr lang="en-US" altLang="x-none" sz="2500" dirty="0">
                <a:solidFill>
                  <a:srgbClr val="000000"/>
                </a:solidFill>
                <a:latin typeface="Cambria" panose="02040503050406030204" pitchFamily="18" charset="0"/>
              </a:rPr>
              <a:t>; both </a:t>
            </a:r>
            <a:r>
              <a:rPr lang="en-US" altLang="x-none" sz="2500" dirty="0">
                <a:solidFill>
                  <a:srgbClr val="000000"/>
                </a:solidFill>
                <a:latin typeface="Consolas" panose="020B0609020204030204" pitchFamily="49" charset="0"/>
              </a:rPr>
              <a:t>signed</a:t>
            </a:r>
            <a:r>
              <a:rPr lang="en-US" altLang="x-none" sz="2500" dirty="0">
                <a:solidFill>
                  <a:srgbClr val="000000"/>
                </a:solidFill>
                <a:latin typeface="Cambria" panose="02040503050406030204" pitchFamily="18" charset="0"/>
              </a:rPr>
              <a:t> and </a:t>
            </a:r>
            <a:r>
              <a:rPr lang="en-US" altLang="x-none" sz="2500" dirty="0">
                <a:solidFill>
                  <a:srgbClr val="000000"/>
                </a:solidFill>
                <a:latin typeface="Consolas" panose="020B0609020204030204" pitchFamily="49" charset="0"/>
              </a:rPr>
              <a:t>unsigned</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Normally the bitwise operators are used with unsigned integers.</a:t>
            </a:r>
          </a:p>
        </p:txBody>
      </p:sp>
      <p:sp>
        <p:nvSpPr>
          <p:cNvPr id="4710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409645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65363"/>
            <a:ext cx="12192000" cy="23272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1081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6225" y="0"/>
            <a:ext cx="116379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53738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40963"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The bitwise operator discussions in this section show the binary representations of the integer operands.</a:t>
            </a:r>
          </a:p>
          <a:p>
            <a:pPr lvl="1" eaLnBrk="1" hangingPunct="1">
              <a:lnSpc>
                <a:spcPct val="90000"/>
              </a:lnSpc>
            </a:pPr>
            <a:r>
              <a:rPr lang="en-US" altLang="x-none" dirty="0">
                <a:solidFill>
                  <a:srgbClr val="000000"/>
                </a:solidFill>
                <a:latin typeface="Cambria" panose="02040503050406030204" pitchFamily="18" charset="0"/>
              </a:rPr>
              <a:t>For a detailed explanation of the binary (also called base-2) number system, see Appendix D, Number Systems.</a:t>
            </a:r>
          </a:p>
          <a:p>
            <a:pPr eaLnBrk="1" hangingPunct="1">
              <a:lnSpc>
                <a:spcPct val="90000"/>
              </a:lnSpc>
            </a:pPr>
            <a:r>
              <a:rPr lang="en-US" altLang="x-none" dirty="0">
                <a:solidFill>
                  <a:srgbClr val="000000"/>
                </a:solidFill>
                <a:latin typeface="Cambria" panose="02040503050406030204" pitchFamily="18" charset="0"/>
              </a:rPr>
              <a:t>Because of the machine-dependent nature of bitwise manipulations, some of these programs might not work on your system without modification.</a:t>
            </a:r>
          </a:p>
          <a:p>
            <a:pPr eaLnBrk="1" hangingPunct="1">
              <a:lnSpc>
                <a:spcPct val="90000"/>
              </a:lnSpc>
            </a:pPr>
            <a:r>
              <a:rPr lang="en-US" altLang="x-none" dirty="0">
                <a:solidFill>
                  <a:srgbClr val="000000"/>
                </a:solidFill>
                <a:latin typeface="Cambria" panose="02040503050406030204" pitchFamily="18" charset="0"/>
              </a:rPr>
              <a:t>The bitwise operators are: </a:t>
            </a:r>
            <a:r>
              <a:rPr lang="en-US" altLang="x-none" dirty="0">
                <a:solidFill>
                  <a:srgbClr val="0000FF"/>
                </a:solidFill>
                <a:latin typeface="Cambria" panose="02040503050406030204" pitchFamily="18" charset="0"/>
              </a:rPr>
              <a:t>bitwise AND (</a:t>
            </a:r>
            <a:r>
              <a:rPr lang="en-US" altLang="x-none" dirty="0">
                <a:solidFill>
                  <a:srgbClr val="0000FF"/>
                </a:solidFill>
                <a:latin typeface="Consolas" panose="020B0609020204030204" pitchFamily="49" charset="0"/>
              </a:rPr>
              <a:t>&amp;</a:t>
            </a:r>
            <a:r>
              <a:rPr lang="en-US" altLang="x-none" dirty="0">
                <a:solidFill>
                  <a:srgbClr val="0000FF"/>
                </a:solidFill>
                <a:latin typeface="Cambria" panose="02040503050406030204" pitchFamily="18" charset="0"/>
              </a:rPr>
              <a:t>)</a:t>
            </a:r>
            <a:r>
              <a:rPr lang="en-US" altLang="x-none" dirty="0">
                <a:solidFill>
                  <a:srgbClr val="000000"/>
                </a:solidFill>
                <a:latin typeface="Cambria" panose="02040503050406030204" pitchFamily="18" charset="0"/>
              </a:rPr>
              <a:t>, </a:t>
            </a:r>
            <a:r>
              <a:rPr lang="en-US" altLang="x-none" dirty="0">
                <a:solidFill>
                  <a:srgbClr val="0000FF"/>
                </a:solidFill>
                <a:latin typeface="Cambria" panose="02040503050406030204" pitchFamily="18" charset="0"/>
              </a:rPr>
              <a:t>bitwise inclusive OR (</a:t>
            </a:r>
            <a:r>
              <a:rPr lang="en-US" altLang="x-none" dirty="0">
                <a:solidFill>
                  <a:srgbClr val="0000FF"/>
                </a:solidFill>
                <a:latin typeface="Consolas" panose="020B0609020204030204" pitchFamily="49" charset="0"/>
              </a:rPr>
              <a:t>|</a:t>
            </a:r>
            <a:r>
              <a:rPr lang="en-US" altLang="x-none" dirty="0">
                <a:solidFill>
                  <a:srgbClr val="0000FF"/>
                </a:solidFill>
                <a:latin typeface="Cambria" panose="02040503050406030204" pitchFamily="18" charset="0"/>
              </a:rPr>
              <a:t>)</a:t>
            </a:r>
            <a:r>
              <a:rPr lang="en-US" altLang="x-none" dirty="0">
                <a:solidFill>
                  <a:srgbClr val="000000"/>
                </a:solidFill>
                <a:latin typeface="Cambria" panose="02040503050406030204" pitchFamily="18" charset="0"/>
              </a:rPr>
              <a:t>, </a:t>
            </a:r>
            <a:r>
              <a:rPr lang="en-US" altLang="x-none" dirty="0">
                <a:solidFill>
                  <a:srgbClr val="0000FF"/>
                </a:solidFill>
                <a:latin typeface="Cambria" panose="02040503050406030204" pitchFamily="18" charset="0"/>
              </a:rPr>
              <a:t>bitwise exclusive OR (</a:t>
            </a:r>
            <a:r>
              <a:rPr lang="en-US" altLang="x-none" dirty="0">
                <a:solidFill>
                  <a:srgbClr val="0000FF"/>
                </a:solidFill>
                <a:latin typeface="Consolas" panose="020B0609020204030204" pitchFamily="49" charset="0"/>
              </a:rPr>
              <a:t>^</a:t>
            </a:r>
            <a:r>
              <a:rPr lang="en-US" altLang="x-none" dirty="0">
                <a:solidFill>
                  <a:srgbClr val="0000FF"/>
                </a:solidFill>
                <a:latin typeface="Cambria" panose="02040503050406030204" pitchFamily="18" charset="0"/>
              </a:rPr>
              <a:t>)</a:t>
            </a:r>
            <a:r>
              <a:rPr lang="en-US" altLang="x-none" dirty="0">
                <a:solidFill>
                  <a:srgbClr val="000000"/>
                </a:solidFill>
                <a:latin typeface="Cambria" panose="02040503050406030204" pitchFamily="18" charset="0"/>
              </a:rPr>
              <a:t>, </a:t>
            </a:r>
            <a:r>
              <a:rPr lang="en-US" altLang="x-none" dirty="0">
                <a:solidFill>
                  <a:srgbClr val="0000FF"/>
                </a:solidFill>
                <a:latin typeface="Cambria" panose="02040503050406030204" pitchFamily="18" charset="0"/>
              </a:rPr>
              <a:t>left shift (</a:t>
            </a:r>
            <a:r>
              <a:rPr lang="en-US" altLang="x-none" dirty="0">
                <a:solidFill>
                  <a:srgbClr val="0000FF"/>
                </a:solidFill>
                <a:latin typeface="Consolas" panose="020B0609020204030204" pitchFamily="49" charset="0"/>
              </a:rPr>
              <a:t>&lt;&lt;</a:t>
            </a:r>
            <a:r>
              <a:rPr lang="en-US" altLang="x-none" dirty="0">
                <a:solidFill>
                  <a:srgbClr val="0000FF"/>
                </a:solidFill>
                <a:latin typeface="Cambria" panose="02040503050406030204" pitchFamily="18" charset="0"/>
              </a:rPr>
              <a:t>)</a:t>
            </a:r>
            <a:r>
              <a:rPr lang="en-US" altLang="x-none" dirty="0">
                <a:solidFill>
                  <a:srgbClr val="000000"/>
                </a:solidFill>
                <a:latin typeface="Cambria" panose="02040503050406030204" pitchFamily="18" charset="0"/>
              </a:rPr>
              <a:t>, </a:t>
            </a:r>
            <a:r>
              <a:rPr lang="en-US" altLang="x-none" dirty="0">
                <a:solidFill>
                  <a:srgbClr val="0000FF"/>
                </a:solidFill>
                <a:latin typeface="Cambria" panose="02040503050406030204" pitchFamily="18" charset="0"/>
              </a:rPr>
              <a:t>right shift (</a:t>
            </a:r>
            <a:r>
              <a:rPr lang="en-US" altLang="x-none" dirty="0">
                <a:solidFill>
                  <a:srgbClr val="0000FF"/>
                </a:solidFill>
                <a:latin typeface="Consolas" panose="020B0609020204030204" pitchFamily="49" charset="0"/>
              </a:rPr>
              <a:t>&gt;&gt;</a:t>
            </a:r>
            <a:r>
              <a:rPr lang="en-US" altLang="x-none" dirty="0">
                <a:solidFill>
                  <a:srgbClr val="0000FF"/>
                </a:solidFill>
                <a:latin typeface="Cambria" panose="02040503050406030204" pitchFamily="18" charset="0"/>
              </a:rPr>
              <a:t>)</a:t>
            </a:r>
            <a:r>
              <a:rPr lang="en-US" altLang="x-none" dirty="0">
                <a:solidFill>
                  <a:srgbClr val="000000"/>
                </a:solidFill>
                <a:latin typeface="Cambria" panose="02040503050406030204" pitchFamily="18" charset="0"/>
              </a:rPr>
              <a:t> and </a:t>
            </a:r>
            <a:r>
              <a:rPr lang="en-US" altLang="x-none" dirty="0">
                <a:solidFill>
                  <a:srgbClr val="0000FF"/>
                </a:solidFill>
                <a:latin typeface="Cambria" panose="02040503050406030204" pitchFamily="18" charset="0"/>
              </a:rPr>
              <a:t>bitwise complement (</a:t>
            </a:r>
            <a:r>
              <a:rPr lang="en-US" altLang="x-none" dirty="0">
                <a:solidFill>
                  <a:srgbClr val="0000FF"/>
                </a:solidFill>
                <a:latin typeface="Consolas" panose="020B0609020204030204" pitchFamily="49" charset="0"/>
              </a:rPr>
              <a:t>~</a:t>
            </a:r>
            <a:r>
              <a:rPr lang="en-US" altLang="x-none" dirty="0">
                <a:solidFill>
                  <a:srgbClr val="0000FF"/>
                </a:solidFill>
                <a:latin typeface="Cambria" panose="02040503050406030204" pitchFamily="18" charset="0"/>
              </a:rPr>
              <a:t>)</a:t>
            </a:r>
            <a:r>
              <a:rPr lang="en-US" altLang="x-none" dirty="0">
                <a:solidFill>
                  <a:srgbClr val="000000"/>
                </a:solidFill>
                <a:latin typeface="Cambria" panose="02040503050406030204" pitchFamily="18" charset="0"/>
              </a:rPr>
              <a:t>—also known as the </a:t>
            </a:r>
            <a:r>
              <a:rPr lang="en-US" altLang="x-none" dirty="0">
                <a:solidFill>
                  <a:srgbClr val="0000FF"/>
                </a:solidFill>
                <a:latin typeface="Cambria" panose="02040503050406030204" pitchFamily="18" charset="0"/>
              </a:rPr>
              <a:t>one’s complement</a:t>
            </a:r>
            <a:r>
              <a:rPr lang="en-US" altLang="x-none" dirty="0">
                <a:solidFill>
                  <a:srgbClr val="000000"/>
                </a:solidFill>
                <a:latin typeface="Cambria" panose="02040503050406030204" pitchFamily="18" charset="0"/>
              </a:rPr>
              <a:t>.</a:t>
            </a:r>
          </a:p>
        </p:txBody>
      </p:sp>
      <p:sp>
        <p:nvSpPr>
          <p:cNvPr id="4915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85262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41987"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The bitwise AND, bitwise inclusive OR and bitwise exclusive OR operators compare their two operands bit by bit.</a:t>
            </a:r>
          </a:p>
          <a:p>
            <a:pPr eaLnBrk="1" hangingPunct="1">
              <a:lnSpc>
                <a:spcPct val="90000"/>
              </a:lnSpc>
            </a:pPr>
            <a:r>
              <a:rPr lang="en-US" altLang="x-none" dirty="0">
                <a:solidFill>
                  <a:srgbClr val="000000"/>
                </a:solidFill>
                <a:latin typeface="Cambria" panose="02040503050406030204" pitchFamily="18" charset="0"/>
              </a:rPr>
              <a:t>The bitwise AND operator sets each bit in the result to 1 if the corresponding bit in both operands is 1.</a:t>
            </a:r>
          </a:p>
          <a:p>
            <a:pPr eaLnBrk="1" hangingPunct="1">
              <a:lnSpc>
                <a:spcPct val="90000"/>
              </a:lnSpc>
            </a:pPr>
            <a:r>
              <a:rPr lang="en-US" altLang="x-none" dirty="0">
                <a:solidFill>
                  <a:srgbClr val="000000"/>
                </a:solidFill>
                <a:latin typeface="Cambria" panose="02040503050406030204" pitchFamily="18" charset="0"/>
              </a:rPr>
              <a:t>The </a:t>
            </a:r>
            <a:r>
              <a:rPr lang="en-US" altLang="x-none" i="1" dirty="0">
                <a:solidFill>
                  <a:srgbClr val="000000"/>
                </a:solidFill>
                <a:latin typeface="Cambria" panose="02040503050406030204" pitchFamily="18" charset="0"/>
              </a:rPr>
              <a:t>bitwise inclusive OR</a:t>
            </a:r>
            <a:r>
              <a:rPr lang="en-US" altLang="x-none" dirty="0">
                <a:solidFill>
                  <a:srgbClr val="000000"/>
                </a:solidFill>
                <a:latin typeface="Cambria" panose="02040503050406030204" pitchFamily="18" charset="0"/>
              </a:rPr>
              <a:t> operator sets each bit in the result to 1 if the corresponding bit in either (or both) operand(s) is 1.</a:t>
            </a:r>
          </a:p>
          <a:p>
            <a:pPr eaLnBrk="1" hangingPunct="1">
              <a:lnSpc>
                <a:spcPct val="90000"/>
              </a:lnSpc>
            </a:pPr>
            <a:r>
              <a:rPr lang="en-US" altLang="x-none" dirty="0">
                <a:solidFill>
                  <a:srgbClr val="000000"/>
                </a:solidFill>
                <a:latin typeface="Cambria" panose="02040503050406030204" pitchFamily="18" charset="0"/>
              </a:rPr>
              <a:t>The </a:t>
            </a:r>
            <a:r>
              <a:rPr lang="en-US" altLang="x-none" i="1" dirty="0">
                <a:solidFill>
                  <a:srgbClr val="000000"/>
                </a:solidFill>
                <a:latin typeface="Cambria" panose="02040503050406030204" pitchFamily="18" charset="0"/>
              </a:rPr>
              <a:t>bitwise exclusive OR</a:t>
            </a:r>
            <a:r>
              <a:rPr lang="en-US" altLang="x-none" dirty="0">
                <a:solidFill>
                  <a:srgbClr val="000000"/>
                </a:solidFill>
                <a:latin typeface="Cambria" panose="02040503050406030204" pitchFamily="18" charset="0"/>
              </a:rPr>
              <a:t> operator sets each bit in the result to 1 if the corresponding bit in either operand—but not both—is 1.</a:t>
            </a:r>
          </a:p>
        </p:txBody>
      </p:sp>
      <p:sp>
        <p:nvSpPr>
          <p:cNvPr id="5018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631581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4301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The </a:t>
            </a:r>
            <a:r>
              <a:rPr lang="en-US" altLang="x-none" i="1" dirty="0">
                <a:solidFill>
                  <a:srgbClr val="000000"/>
                </a:solidFill>
                <a:latin typeface="Cambria" panose="02040503050406030204" pitchFamily="18" charset="0"/>
              </a:rPr>
              <a:t>left-shift</a:t>
            </a:r>
            <a:r>
              <a:rPr lang="en-US" altLang="x-none" dirty="0">
                <a:solidFill>
                  <a:srgbClr val="000000"/>
                </a:solidFill>
                <a:latin typeface="Cambria" panose="02040503050406030204" pitchFamily="18" charset="0"/>
              </a:rPr>
              <a:t> operator shifts the bits of its left operand to the left by the number of bits specified in its right operand.</a:t>
            </a:r>
          </a:p>
          <a:p>
            <a:pPr eaLnBrk="1" hangingPunct="1"/>
            <a:r>
              <a:rPr lang="en-US" altLang="x-none" dirty="0">
                <a:solidFill>
                  <a:srgbClr val="000000"/>
                </a:solidFill>
                <a:latin typeface="Cambria" panose="02040503050406030204" pitchFamily="18" charset="0"/>
              </a:rPr>
              <a:t>The </a:t>
            </a:r>
            <a:r>
              <a:rPr lang="en-US" altLang="x-none" i="1" dirty="0">
                <a:solidFill>
                  <a:srgbClr val="000000"/>
                </a:solidFill>
                <a:latin typeface="Cambria" panose="02040503050406030204" pitchFamily="18" charset="0"/>
              </a:rPr>
              <a:t>right-shift</a:t>
            </a:r>
            <a:r>
              <a:rPr lang="en-US" altLang="x-none" dirty="0">
                <a:solidFill>
                  <a:srgbClr val="000000"/>
                </a:solidFill>
                <a:latin typeface="Cambria" panose="02040503050406030204" pitchFamily="18" charset="0"/>
              </a:rPr>
              <a:t> operator shifts the bits in its left operand to the right by the number of bits specified in its right operand.</a:t>
            </a:r>
          </a:p>
          <a:p>
            <a:pPr eaLnBrk="1" hangingPunct="1"/>
            <a:r>
              <a:rPr lang="en-US" altLang="x-none" dirty="0">
                <a:solidFill>
                  <a:srgbClr val="000000"/>
                </a:solidFill>
                <a:latin typeface="Cambria" panose="02040503050406030204" pitchFamily="18" charset="0"/>
              </a:rPr>
              <a:t>The </a:t>
            </a:r>
            <a:r>
              <a:rPr lang="en-US" altLang="x-none" i="1" dirty="0">
                <a:solidFill>
                  <a:srgbClr val="000000"/>
                </a:solidFill>
                <a:latin typeface="Cambria" panose="02040503050406030204" pitchFamily="18" charset="0"/>
              </a:rPr>
              <a:t>bitwise complement </a:t>
            </a:r>
            <a:r>
              <a:rPr lang="en-US" altLang="x-none" dirty="0">
                <a:solidFill>
                  <a:srgbClr val="000000"/>
                </a:solidFill>
                <a:latin typeface="Cambria" panose="02040503050406030204" pitchFamily="18" charset="0"/>
              </a:rPr>
              <a:t>operator sets all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 bits in its operand to </a:t>
            </a:r>
            <a:r>
              <a:rPr lang="en-US" altLang="x-none" dirty="0">
                <a:solidFill>
                  <a:srgbClr val="000000"/>
                </a:solidFill>
                <a:latin typeface="Consolas" panose="020B0609020204030204" pitchFamily="49" charset="0"/>
              </a:rPr>
              <a:t>1</a:t>
            </a:r>
            <a:r>
              <a:rPr lang="en-US" altLang="x-none" dirty="0">
                <a:solidFill>
                  <a:srgbClr val="000000"/>
                </a:solidFill>
                <a:latin typeface="Cambria" panose="02040503050406030204" pitchFamily="18" charset="0"/>
              </a:rPr>
              <a:t> in the result and sets all </a:t>
            </a:r>
            <a:r>
              <a:rPr lang="en-US" altLang="x-none" dirty="0">
                <a:solidFill>
                  <a:srgbClr val="000000"/>
                </a:solidFill>
                <a:latin typeface="Consolas" panose="020B0609020204030204" pitchFamily="49" charset="0"/>
              </a:rPr>
              <a:t>1</a:t>
            </a:r>
            <a:r>
              <a:rPr lang="en-US" altLang="x-none" dirty="0">
                <a:solidFill>
                  <a:srgbClr val="000000"/>
                </a:solidFill>
                <a:latin typeface="Cambria" panose="02040503050406030204" pitchFamily="18" charset="0"/>
              </a:rPr>
              <a:t> bits in its operand to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 in the result.</a:t>
            </a:r>
          </a:p>
          <a:p>
            <a:pPr eaLnBrk="1" hangingPunct="1"/>
            <a:r>
              <a:rPr lang="en-US" altLang="x-none" dirty="0">
                <a:solidFill>
                  <a:srgbClr val="000000"/>
                </a:solidFill>
                <a:latin typeface="Cambria" panose="02040503050406030204" pitchFamily="18" charset="0"/>
              </a:rPr>
              <a:t>The bitwise operators are summarized in Fig. 22.5.</a:t>
            </a:r>
          </a:p>
        </p:txBody>
      </p:sp>
      <p:sp>
        <p:nvSpPr>
          <p:cNvPr id="5120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2118103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60388" y="0"/>
            <a:ext cx="110712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18816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45059"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When using the bitwise operators, it’s useful to illustrate their precise effects by printing values in their binary representation.</a:t>
            </a:r>
          </a:p>
          <a:p>
            <a:pPr eaLnBrk="1" hangingPunct="1"/>
            <a:r>
              <a:rPr lang="en-US" altLang="x-none" dirty="0">
                <a:solidFill>
                  <a:srgbClr val="000000"/>
                </a:solidFill>
                <a:latin typeface="Cambria" panose="02040503050406030204" pitchFamily="18" charset="0"/>
              </a:rPr>
              <a:t>The program of Fig. 22.6 prints an </a:t>
            </a:r>
            <a:r>
              <a:rPr lang="en-US" altLang="x-none" dirty="0">
                <a:solidFill>
                  <a:srgbClr val="000000"/>
                </a:solidFill>
                <a:latin typeface="Consolas" panose="020B0609020204030204" pitchFamily="49" charset="0"/>
              </a:rPr>
              <a:t>unsigned</a:t>
            </a:r>
            <a:r>
              <a:rPr lang="en-US" altLang="x-none" dirty="0">
                <a:solidFill>
                  <a:srgbClr val="000000"/>
                </a:solidFill>
                <a:latin typeface="Cambria" panose="02040503050406030204" pitchFamily="18" charset="0"/>
              </a:rPr>
              <a:t> integer in its binary representation in groups of eight bits each.</a:t>
            </a:r>
          </a:p>
        </p:txBody>
      </p:sp>
      <p:sp>
        <p:nvSpPr>
          <p:cNvPr id="5325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32486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95752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740229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17638"/>
            <a:ext cx="12192000" cy="40227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011676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4813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Function </a:t>
            </a:r>
            <a:r>
              <a:rPr lang="en-US" altLang="x-none" dirty="0" err="1">
                <a:solidFill>
                  <a:srgbClr val="000000"/>
                </a:solidFill>
                <a:latin typeface="Consolas" panose="020B0609020204030204" pitchFamily="49" charset="0"/>
              </a:rPr>
              <a:t>displayBits</a:t>
            </a:r>
            <a:r>
              <a:rPr lang="en-US" altLang="x-none" dirty="0">
                <a:solidFill>
                  <a:srgbClr val="000000"/>
                </a:solidFill>
                <a:latin typeface="Cambria" panose="02040503050406030204" pitchFamily="18" charset="0"/>
              </a:rPr>
              <a:t> (lines </a:t>
            </a:r>
            <a:r>
              <a:rPr lang="en-US" altLang="x-none" dirty="0" smtClean="0">
                <a:solidFill>
                  <a:srgbClr val="000000"/>
                </a:solidFill>
                <a:latin typeface="Cambria" panose="02040503050406030204" pitchFamily="18" charset="0"/>
              </a:rPr>
              <a:t>18–35) </a:t>
            </a:r>
            <a:r>
              <a:rPr lang="en-US" altLang="x-none" dirty="0">
                <a:solidFill>
                  <a:srgbClr val="000000"/>
                </a:solidFill>
                <a:latin typeface="Cambria" panose="02040503050406030204" pitchFamily="18" charset="0"/>
              </a:rPr>
              <a:t>uses the bitwise AND operator to combine variable </a:t>
            </a:r>
            <a:r>
              <a:rPr lang="en-US" altLang="x-none" dirty="0">
                <a:solidFill>
                  <a:srgbClr val="000000"/>
                </a:solidFill>
                <a:latin typeface="Consolas" panose="020B0609020204030204" pitchFamily="49" charset="0"/>
              </a:rPr>
              <a:t>value</a:t>
            </a:r>
            <a:r>
              <a:rPr lang="en-US" altLang="x-none" dirty="0">
                <a:solidFill>
                  <a:srgbClr val="000000"/>
                </a:solidFill>
                <a:latin typeface="Cambria" panose="02040503050406030204" pitchFamily="18" charset="0"/>
              </a:rPr>
              <a:t> with constant </a:t>
            </a:r>
            <a:r>
              <a:rPr lang="en-US" altLang="x-none" dirty="0">
                <a:solidFill>
                  <a:srgbClr val="000000"/>
                </a:solidFill>
                <a:latin typeface="Consolas" panose="020B0609020204030204" pitchFamily="49" charset="0"/>
              </a:rPr>
              <a:t>MASK</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Often, the bitwise AND operator is used with an operand called a </a:t>
            </a:r>
            <a:r>
              <a:rPr lang="en-US" altLang="x-none" dirty="0">
                <a:solidFill>
                  <a:srgbClr val="0000FF"/>
                </a:solidFill>
                <a:latin typeface="Cambria" panose="02040503050406030204" pitchFamily="18" charset="0"/>
              </a:rPr>
              <a:t>mask</a:t>
            </a:r>
            <a:r>
              <a:rPr lang="en-US" altLang="x-none" dirty="0">
                <a:solidFill>
                  <a:srgbClr val="000000"/>
                </a:solidFill>
                <a:latin typeface="Cambria" panose="02040503050406030204" pitchFamily="18" charset="0"/>
              </a:rPr>
              <a:t>—an integer value with specific bits set to </a:t>
            </a:r>
            <a:r>
              <a:rPr lang="en-US" altLang="x-none" dirty="0">
                <a:solidFill>
                  <a:srgbClr val="000000"/>
                </a:solidFill>
                <a:latin typeface="Consolas" panose="020B0609020204030204" pitchFamily="49" charset="0"/>
              </a:rPr>
              <a:t>1</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Masks are used to hide some bits in a value while selecting other bits.</a:t>
            </a:r>
          </a:p>
          <a:p>
            <a:pPr eaLnBrk="1" hangingPunct="1"/>
            <a:r>
              <a:rPr lang="en-US" altLang="x-none" dirty="0">
                <a:solidFill>
                  <a:srgbClr val="000000"/>
                </a:solidFill>
                <a:latin typeface="Cambria" panose="02040503050406030204" pitchFamily="18" charset="0"/>
              </a:rPr>
              <a:t>In </a:t>
            </a:r>
            <a:r>
              <a:rPr lang="en-US" altLang="x-none" dirty="0" err="1">
                <a:solidFill>
                  <a:srgbClr val="000000"/>
                </a:solidFill>
                <a:latin typeface="Consolas" panose="020B0609020204030204" pitchFamily="49" charset="0"/>
              </a:rPr>
              <a:t>displayBits</a:t>
            </a:r>
            <a:r>
              <a:rPr lang="en-US" altLang="x-none" dirty="0">
                <a:solidFill>
                  <a:srgbClr val="000000"/>
                </a:solidFill>
                <a:latin typeface="Cambria" panose="02040503050406030204" pitchFamily="18" charset="0"/>
              </a:rPr>
              <a:t>, line </a:t>
            </a:r>
            <a:r>
              <a:rPr lang="en-US" altLang="x-none" dirty="0" smtClean="0">
                <a:solidFill>
                  <a:srgbClr val="000000"/>
                </a:solidFill>
                <a:latin typeface="Cambria" panose="02040503050406030204" pitchFamily="18" charset="0"/>
              </a:rPr>
              <a:t>20 initializes constant </a:t>
            </a:r>
            <a:r>
              <a:rPr lang="en-US" altLang="x-none" dirty="0">
                <a:solidFill>
                  <a:srgbClr val="000000"/>
                </a:solidFill>
                <a:latin typeface="Consolas" panose="020B0609020204030204" pitchFamily="49" charset="0"/>
              </a:rPr>
              <a:t>MASK</a:t>
            </a:r>
            <a:r>
              <a:rPr lang="en-US" altLang="x-none" dirty="0">
                <a:solidFill>
                  <a:srgbClr val="000000"/>
                </a:solidFill>
                <a:latin typeface="Cambria" panose="02040503050406030204" pitchFamily="18" charset="0"/>
              </a:rPr>
              <a:t> the value </a:t>
            </a:r>
            <a:r>
              <a:rPr lang="en-US" altLang="x-none" dirty="0">
                <a:solidFill>
                  <a:srgbClr val="000000"/>
                </a:solidFill>
                <a:latin typeface="Consolas" panose="020B0609020204030204" pitchFamily="49" charset="0"/>
              </a:rPr>
              <a:t>1</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&lt;&lt;</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SHIFT</a:t>
            </a:r>
            <a:r>
              <a:rPr lang="en-US" altLang="x-none" dirty="0">
                <a:solidFill>
                  <a:srgbClr val="000000"/>
                </a:solidFill>
                <a:latin typeface="Cambria" panose="02040503050406030204" pitchFamily="18" charset="0"/>
              </a:rPr>
              <a:t>.</a:t>
            </a:r>
          </a:p>
        </p:txBody>
      </p:sp>
      <p:sp>
        <p:nvSpPr>
          <p:cNvPr id="5632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905664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49155" name="Text Placeholder 2"/>
          <p:cNvSpPr>
            <a:spLocks noGrp="1"/>
          </p:cNvSpPr>
          <p:nvPr>
            <p:ph type="body" idx="1"/>
          </p:nvPr>
        </p:nvSpPr>
        <p:spPr/>
        <p:txBody>
          <a:bodyPr/>
          <a:lstStyle/>
          <a:p>
            <a:pPr eaLnBrk="1" hangingPunct="1">
              <a:lnSpc>
                <a:spcPct val="80000"/>
              </a:lnSpc>
            </a:pPr>
            <a:r>
              <a:rPr lang="en-US" altLang="x-none" sz="2500" dirty="0">
                <a:solidFill>
                  <a:srgbClr val="000000"/>
                </a:solidFill>
                <a:latin typeface="Cambria" panose="02040503050406030204" pitchFamily="18" charset="0"/>
              </a:rPr>
              <a:t>The value of constant </a:t>
            </a:r>
            <a:r>
              <a:rPr lang="en-US" altLang="x-none" sz="2500" dirty="0">
                <a:solidFill>
                  <a:srgbClr val="000000"/>
                </a:solidFill>
                <a:latin typeface="Consolas" panose="020B0609020204030204" pitchFamily="49" charset="0"/>
              </a:rPr>
              <a:t>SHIFT</a:t>
            </a:r>
            <a:r>
              <a:rPr lang="en-US" altLang="x-none" sz="2500" dirty="0">
                <a:solidFill>
                  <a:srgbClr val="000000"/>
                </a:solidFill>
                <a:latin typeface="Cambria" panose="02040503050406030204" pitchFamily="18" charset="0"/>
              </a:rPr>
              <a:t> was calculated in line </a:t>
            </a:r>
            <a:r>
              <a:rPr lang="en-US" altLang="x-none" sz="2500" dirty="0" smtClean="0">
                <a:solidFill>
                  <a:srgbClr val="000000"/>
                </a:solidFill>
                <a:latin typeface="Cambria" panose="02040503050406030204" pitchFamily="18" charset="0"/>
              </a:rPr>
              <a:t>19 with </a:t>
            </a:r>
            <a:r>
              <a:rPr lang="en-US" altLang="x-none" sz="2500" dirty="0">
                <a:solidFill>
                  <a:srgbClr val="000000"/>
                </a:solidFill>
                <a:latin typeface="Cambria" panose="02040503050406030204" pitchFamily="18" charset="0"/>
              </a:rPr>
              <a:t>the expression</a:t>
            </a:r>
          </a:p>
          <a:p>
            <a:pPr lvl="2" eaLnBrk="1" hangingPunct="1">
              <a:lnSpc>
                <a:spcPct val="80000"/>
              </a:lnSpc>
            </a:pPr>
            <a:r>
              <a:rPr lang="en-US" altLang="x-none" sz="1900" dirty="0">
                <a:solidFill>
                  <a:srgbClr val="128AFF"/>
                </a:solidFill>
                <a:latin typeface="Consolas" panose="020B0609020204030204" pitchFamily="49" charset="0"/>
              </a:rPr>
              <a:t>8</a:t>
            </a:r>
            <a:r>
              <a:rPr lang="en-US" altLang="x-none" sz="1900" dirty="0">
                <a:solidFill>
                  <a:srgbClr val="000000"/>
                </a:solidFill>
                <a:latin typeface="Consolas" panose="020B0609020204030204" pitchFamily="49" charset="0"/>
              </a:rPr>
              <a:t> * </a:t>
            </a:r>
            <a:r>
              <a:rPr lang="en-US" altLang="x-none" sz="1900" dirty="0" err="1" smtClean="0">
                <a:solidFill>
                  <a:srgbClr val="0000FF"/>
                </a:solidFill>
                <a:latin typeface="Consolas" panose="020B0609020204030204" pitchFamily="49" charset="0"/>
              </a:rPr>
              <a:t>sizeof</a:t>
            </a:r>
            <a:r>
              <a:rPr lang="en-US" altLang="x-none" sz="1900" dirty="0" smtClean="0">
                <a:solidFill>
                  <a:srgbClr val="000000"/>
                </a:solidFill>
                <a:latin typeface="Consolas" panose="020B0609020204030204" pitchFamily="49" charset="0"/>
              </a:rPr>
              <a:t>(</a:t>
            </a:r>
            <a:r>
              <a:rPr lang="en-US" altLang="x-none" sz="1900" dirty="0" smtClean="0">
                <a:solidFill>
                  <a:srgbClr val="0000FF"/>
                </a:solidFill>
                <a:latin typeface="Consolas" panose="020B0609020204030204" pitchFamily="49" charset="0"/>
              </a:rPr>
              <a:t>unsigned</a:t>
            </a:r>
            <a:r>
              <a:rPr lang="en-US" altLang="x-none" sz="1900" dirty="0" smtClean="0">
                <a:solidFill>
                  <a:srgbClr val="000000"/>
                </a:solidFill>
                <a:latin typeface="Consolas" panose="020B0609020204030204" pitchFamily="49" charset="0"/>
              </a:rPr>
              <a:t>) </a:t>
            </a:r>
            <a:r>
              <a:rPr lang="en-US" altLang="x-none" sz="1900" dirty="0">
                <a:solidFill>
                  <a:srgbClr val="000000"/>
                </a:solidFill>
                <a:latin typeface="Consolas" panose="020B0609020204030204" pitchFamily="49" charset="0"/>
              </a:rPr>
              <a:t>- </a:t>
            </a:r>
            <a:r>
              <a:rPr lang="en-US" altLang="x-none" sz="1900" dirty="0">
                <a:solidFill>
                  <a:srgbClr val="128AFF"/>
                </a:solidFill>
                <a:latin typeface="Consolas" panose="020B0609020204030204" pitchFamily="49" charset="0"/>
              </a:rPr>
              <a:t>1</a:t>
            </a:r>
          </a:p>
          <a:p>
            <a:pPr eaLnBrk="1" hangingPunct="1">
              <a:lnSpc>
                <a:spcPct val="80000"/>
              </a:lnSpc>
            </a:pPr>
            <a:r>
              <a:rPr lang="en-US" altLang="x-none" sz="2500" dirty="0">
                <a:solidFill>
                  <a:srgbClr val="000000"/>
                </a:solidFill>
                <a:latin typeface="Cambria" panose="02040503050406030204" pitchFamily="18" charset="0"/>
              </a:rPr>
              <a:t>which multiplies the number of bytes an </a:t>
            </a:r>
            <a:r>
              <a:rPr lang="en-US" altLang="x-none" sz="2500" dirty="0">
                <a:solidFill>
                  <a:srgbClr val="000000"/>
                </a:solidFill>
                <a:latin typeface="Consolas" panose="020B0609020204030204" pitchFamily="49" charset="0"/>
              </a:rPr>
              <a:t>unsigned</a:t>
            </a:r>
            <a:r>
              <a:rPr lang="en-US" altLang="x-none" sz="2500" dirty="0">
                <a:solidFill>
                  <a:srgbClr val="000000"/>
                </a:solidFill>
                <a:latin typeface="Cambria" panose="02040503050406030204" pitchFamily="18" charset="0"/>
              </a:rPr>
              <a:t> object requires in memory by </a:t>
            </a:r>
            <a:r>
              <a:rPr lang="en-US" altLang="x-none" sz="2500" dirty="0">
                <a:solidFill>
                  <a:srgbClr val="000000"/>
                </a:solidFill>
                <a:latin typeface="Consolas" panose="020B0609020204030204" pitchFamily="49" charset="0"/>
              </a:rPr>
              <a:t>8</a:t>
            </a:r>
            <a:r>
              <a:rPr lang="en-US" altLang="x-none" sz="2500" dirty="0">
                <a:solidFill>
                  <a:srgbClr val="000000"/>
                </a:solidFill>
                <a:latin typeface="Cambria" panose="02040503050406030204" pitchFamily="18" charset="0"/>
              </a:rPr>
              <a:t> (the number of bits in a byte) to get the total number of bits required to store an </a:t>
            </a:r>
            <a:r>
              <a:rPr lang="en-US" altLang="x-none" sz="2500" dirty="0">
                <a:solidFill>
                  <a:srgbClr val="000000"/>
                </a:solidFill>
                <a:latin typeface="Consolas" panose="020B0609020204030204" pitchFamily="49" charset="0"/>
              </a:rPr>
              <a:t>unsigned</a:t>
            </a:r>
            <a:r>
              <a:rPr lang="en-US" altLang="x-none" sz="2500" dirty="0">
                <a:solidFill>
                  <a:srgbClr val="000000"/>
                </a:solidFill>
                <a:latin typeface="Cambria" panose="02040503050406030204" pitchFamily="18" charset="0"/>
              </a:rPr>
              <a:t> object, then subtracts 1.</a:t>
            </a:r>
          </a:p>
          <a:p>
            <a:pPr eaLnBrk="1" hangingPunct="1">
              <a:lnSpc>
                <a:spcPct val="80000"/>
              </a:lnSpc>
            </a:pPr>
            <a:r>
              <a:rPr lang="en-US" altLang="x-none" sz="2500" dirty="0">
                <a:solidFill>
                  <a:srgbClr val="000000"/>
                </a:solidFill>
                <a:latin typeface="Cambria" panose="02040503050406030204" pitchFamily="18" charset="0"/>
              </a:rPr>
              <a:t>The bit representation of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&lt;&lt;</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SHIFT</a:t>
            </a:r>
            <a:r>
              <a:rPr lang="en-US" altLang="x-none" sz="2500" dirty="0">
                <a:solidFill>
                  <a:srgbClr val="000000"/>
                </a:solidFill>
                <a:latin typeface="Cambria" panose="02040503050406030204" pitchFamily="18" charset="0"/>
              </a:rPr>
              <a:t> on a computer that represents </a:t>
            </a:r>
            <a:r>
              <a:rPr lang="en-US" altLang="x-none" sz="2500" dirty="0">
                <a:solidFill>
                  <a:srgbClr val="000000"/>
                </a:solidFill>
                <a:latin typeface="Consolas" panose="020B0609020204030204" pitchFamily="49" charset="0"/>
              </a:rPr>
              <a:t>unsigned</a:t>
            </a:r>
            <a:r>
              <a:rPr lang="en-US" altLang="x-none" sz="2500" dirty="0">
                <a:solidFill>
                  <a:srgbClr val="000000"/>
                </a:solidFill>
                <a:latin typeface="Cambria" panose="02040503050406030204" pitchFamily="18" charset="0"/>
              </a:rPr>
              <a:t> objects in four bytes of memory is </a:t>
            </a:r>
          </a:p>
          <a:p>
            <a:pPr lvl="2" eaLnBrk="1" hangingPunct="1">
              <a:lnSpc>
                <a:spcPct val="80000"/>
              </a:lnSpc>
            </a:pPr>
            <a:r>
              <a:rPr lang="en-US" altLang="x-none" sz="1900" dirty="0">
                <a:solidFill>
                  <a:srgbClr val="000000"/>
                </a:solidFill>
                <a:latin typeface="Consolas" panose="020B0609020204030204" pitchFamily="49" charset="0"/>
              </a:rPr>
              <a:t>10000000 00000000 00000000 00000000</a:t>
            </a:r>
            <a:r>
              <a:rPr lang="en-US" altLang="x-none" sz="1900" dirty="0">
                <a:solidFill>
                  <a:srgbClr val="000000"/>
                </a:solidFill>
                <a:latin typeface="Cambria" panose="02040503050406030204" pitchFamily="18" charset="0"/>
              </a:rPr>
              <a:t> </a:t>
            </a:r>
          </a:p>
          <a:p>
            <a:pPr eaLnBrk="1" hangingPunct="1">
              <a:lnSpc>
                <a:spcPct val="80000"/>
              </a:lnSpc>
            </a:pPr>
            <a:r>
              <a:rPr lang="en-US" altLang="x-none" sz="2500" dirty="0">
                <a:solidFill>
                  <a:srgbClr val="000000"/>
                </a:solidFill>
                <a:latin typeface="Cambria" panose="02040503050406030204" pitchFamily="18" charset="0"/>
              </a:rPr>
              <a:t>The left-shift operator shifts the value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 from the low-order (rightmost) bit to the high-order (leftmost) bit in </a:t>
            </a:r>
            <a:r>
              <a:rPr lang="en-US" altLang="x-none" sz="2500" dirty="0">
                <a:solidFill>
                  <a:srgbClr val="000000"/>
                </a:solidFill>
                <a:latin typeface="Consolas" panose="020B0609020204030204" pitchFamily="49" charset="0"/>
              </a:rPr>
              <a:t>MASK</a:t>
            </a:r>
            <a:r>
              <a:rPr lang="en-US" altLang="x-none" sz="2500" dirty="0">
                <a:solidFill>
                  <a:srgbClr val="000000"/>
                </a:solidFill>
                <a:latin typeface="Cambria" panose="02040503050406030204" pitchFamily="18" charset="0"/>
              </a:rPr>
              <a:t>, and fills in </a:t>
            </a:r>
            <a:r>
              <a:rPr lang="en-US" altLang="x-none" sz="2500" dirty="0">
                <a:solidFill>
                  <a:srgbClr val="000000"/>
                </a:solidFill>
                <a:latin typeface="Consolas" panose="020B0609020204030204" pitchFamily="49" charset="0"/>
              </a:rPr>
              <a:t>0</a:t>
            </a:r>
            <a:r>
              <a:rPr lang="en-US" altLang="x-none" sz="2500" dirty="0">
                <a:solidFill>
                  <a:srgbClr val="000000"/>
                </a:solidFill>
                <a:latin typeface="Cambria" panose="02040503050406030204" pitchFamily="18" charset="0"/>
              </a:rPr>
              <a:t> bits from the right.</a:t>
            </a:r>
          </a:p>
        </p:txBody>
      </p:sp>
      <p:sp>
        <p:nvSpPr>
          <p:cNvPr id="5734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93758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22.1  </a:t>
            </a:r>
            <a:r>
              <a:rPr lang="en-US" dirty="0" smtClean="0">
                <a:solidFill>
                  <a:srgbClr val="3380E6"/>
                </a:solidFill>
                <a:latin typeface="Calibri" panose="020F0502020204030204" pitchFamily="34" charset="0"/>
              </a:rPr>
              <a:t>Introduction</a:t>
            </a:r>
          </a:p>
        </p:txBody>
      </p:sp>
      <p:sp>
        <p:nvSpPr>
          <p:cNvPr id="13315" name="Text Placeholder 2"/>
          <p:cNvSpPr>
            <a:spLocks noGrp="1"/>
          </p:cNvSpPr>
          <p:nvPr>
            <p:ph type="body" idx="1"/>
          </p:nvPr>
        </p:nvSpPr>
        <p:spPr/>
        <p:txBody>
          <a:bodyPr/>
          <a:lstStyle/>
          <a:p>
            <a:pPr eaLnBrk="1" hangingPunct="1">
              <a:lnSpc>
                <a:spcPct val="80000"/>
              </a:lnSpc>
            </a:pPr>
            <a:r>
              <a:rPr lang="en-US" altLang="x-none" sz="2300" dirty="0">
                <a:solidFill>
                  <a:srgbClr val="000000"/>
                </a:solidFill>
                <a:latin typeface="Cambria" panose="02040503050406030204" pitchFamily="18" charset="0"/>
              </a:rPr>
              <a:t>We now discuss structures, their near equivalent with classes, and the manipulation of bits, characters and C strings.</a:t>
            </a:r>
          </a:p>
          <a:p>
            <a:pPr eaLnBrk="1" hangingPunct="1">
              <a:lnSpc>
                <a:spcPct val="80000"/>
              </a:lnSpc>
            </a:pPr>
            <a:r>
              <a:rPr lang="en-US" altLang="x-none" sz="2300" dirty="0">
                <a:solidFill>
                  <a:srgbClr val="000000"/>
                </a:solidFill>
                <a:latin typeface="Cambria" panose="02040503050406030204" pitchFamily="18" charset="0"/>
              </a:rPr>
              <a:t>Many of the techniques we present here are included for the benefit of those who will work with legacy C and C++ code.</a:t>
            </a:r>
          </a:p>
          <a:p>
            <a:pPr eaLnBrk="1" hangingPunct="1">
              <a:lnSpc>
                <a:spcPct val="80000"/>
              </a:lnSpc>
            </a:pPr>
            <a:r>
              <a:rPr lang="en-US" altLang="x-none" sz="2300" dirty="0">
                <a:solidFill>
                  <a:srgbClr val="000000"/>
                </a:solidFill>
                <a:latin typeface="Cambria" panose="02040503050406030204" pitchFamily="18" charset="0"/>
              </a:rPr>
              <a:t>Like a class, C++ structures may contain access specifiers, member functions, constructors and destructors.</a:t>
            </a:r>
          </a:p>
          <a:p>
            <a:pPr eaLnBrk="1" hangingPunct="1">
              <a:lnSpc>
                <a:spcPct val="80000"/>
              </a:lnSpc>
            </a:pPr>
            <a:r>
              <a:rPr lang="en-US" altLang="x-none" sz="2300" i="1" dirty="0">
                <a:solidFill>
                  <a:srgbClr val="000000"/>
                </a:solidFill>
                <a:latin typeface="Cambria" panose="02040503050406030204" pitchFamily="18" charset="0"/>
              </a:rPr>
              <a:t>The only differences between structures and classes in C++ is that structure members default to </a:t>
            </a:r>
            <a:r>
              <a:rPr lang="en-US" altLang="x-none" sz="2300" i="1" dirty="0">
                <a:solidFill>
                  <a:srgbClr val="000000"/>
                </a:solidFill>
                <a:latin typeface="Consolas" panose="020B0609020204030204" pitchFamily="49" charset="0"/>
              </a:rPr>
              <a:t>public</a:t>
            </a:r>
            <a:r>
              <a:rPr lang="en-US" altLang="x-none" sz="2300" i="1" dirty="0">
                <a:solidFill>
                  <a:srgbClr val="000000"/>
                </a:solidFill>
                <a:latin typeface="Cambria" panose="02040503050406030204" pitchFamily="18" charset="0"/>
              </a:rPr>
              <a:t> access and class members default to </a:t>
            </a:r>
            <a:r>
              <a:rPr lang="en-US" altLang="x-none" sz="2300" i="1" dirty="0">
                <a:solidFill>
                  <a:srgbClr val="000000"/>
                </a:solidFill>
                <a:latin typeface="Consolas" panose="020B0609020204030204" pitchFamily="49" charset="0"/>
              </a:rPr>
              <a:t>private</a:t>
            </a:r>
            <a:r>
              <a:rPr lang="en-US" altLang="x-none" sz="2300" i="1" dirty="0">
                <a:solidFill>
                  <a:srgbClr val="000000"/>
                </a:solidFill>
                <a:latin typeface="Cambria" panose="02040503050406030204" pitchFamily="18" charset="0"/>
              </a:rPr>
              <a:t> access when no access specifiers are used, and that structures default to </a:t>
            </a:r>
            <a:r>
              <a:rPr lang="en-US" altLang="x-none" sz="2300" i="1" dirty="0">
                <a:solidFill>
                  <a:srgbClr val="000000"/>
                </a:solidFill>
                <a:latin typeface="Consolas" panose="020B0609020204030204" pitchFamily="49" charset="0"/>
              </a:rPr>
              <a:t>public</a:t>
            </a:r>
            <a:r>
              <a:rPr lang="en-US" altLang="x-none" sz="2300" i="1" dirty="0">
                <a:solidFill>
                  <a:srgbClr val="000000"/>
                </a:solidFill>
                <a:latin typeface="Cambria" panose="02040503050406030204" pitchFamily="18" charset="0"/>
              </a:rPr>
              <a:t> inheritance, whereas classes default to </a:t>
            </a:r>
            <a:r>
              <a:rPr lang="en-US" altLang="x-none" sz="2300" i="1" dirty="0">
                <a:solidFill>
                  <a:srgbClr val="000000"/>
                </a:solidFill>
                <a:latin typeface="Consolas" panose="020B0609020204030204" pitchFamily="49" charset="0"/>
              </a:rPr>
              <a:t>private</a:t>
            </a:r>
            <a:r>
              <a:rPr lang="en-US" altLang="x-none" sz="2300" i="1" dirty="0">
                <a:solidFill>
                  <a:srgbClr val="000000"/>
                </a:solidFill>
                <a:latin typeface="Cambria" panose="02040503050406030204" pitchFamily="18" charset="0"/>
              </a:rPr>
              <a:t> inheritance.</a:t>
            </a:r>
          </a:p>
        </p:txBody>
      </p:sp>
      <p:sp>
        <p:nvSpPr>
          <p:cNvPr id="133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217140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50179" name="Text Placeholder 2"/>
          <p:cNvSpPr>
            <a:spLocks noGrp="1"/>
          </p:cNvSpPr>
          <p:nvPr>
            <p:ph type="body" idx="1"/>
          </p:nvPr>
        </p:nvSpPr>
        <p:spPr/>
        <p:txBody>
          <a:bodyPr/>
          <a:lstStyle/>
          <a:p>
            <a:pPr eaLnBrk="1" hangingPunct="1">
              <a:lnSpc>
                <a:spcPct val="80000"/>
              </a:lnSpc>
            </a:pPr>
            <a:r>
              <a:rPr lang="en-US" altLang="x-none" sz="2100" dirty="0">
                <a:solidFill>
                  <a:srgbClr val="000000"/>
                </a:solidFill>
                <a:latin typeface="Cambria" panose="02040503050406030204" pitchFamily="18" charset="0"/>
              </a:rPr>
              <a:t>Line </a:t>
            </a:r>
            <a:r>
              <a:rPr lang="en-US" altLang="x-none" sz="2100" dirty="0" smtClean="0">
                <a:solidFill>
                  <a:srgbClr val="000000"/>
                </a:solidFill>
                <a:latin typeface="Cambria" panose="02040503050406030204" pitchFamily="18" charset="0"/>
              </a:rPr>
              <a:t>26 </a:t>
            </a:r>
            <a:r>
              <a:rPr lang="en-US" altLang="x-none" sz="2100" dirty="0">
                <a:solidFill>
                  <a:srgbClr val="000000"/>
                </a:solidFill>
                <a:latin typeface="Cambria" panose="02040503050406030204" pitchFamily="18" charset="0"/>
              </a:rPr>
              <a:t>prints a </a:t>
            </a:r>
            <a:r>
              <a:rPr lang="en-US" altLang="x-none" sz="2100" dirty="0">
                <a:solidFill>
                  <a:srgbClr val="000000"/>
                </a:solidFill>
                <a:latin typeface="Consolas" panose="020B0609020204030204" pitchFamily="49" charset="0"/>
              </a:rPr>
              <a:t>1</a:t>
            </a:r>
            <a:r>
              <a:rPr lang="en-US" altLang="x-none" sz="2100" dirty="0">
                <a:solidFill>
                  <a:srgbClr val="000000"/>
                </a:solidFill>
                <a:latin typeface="Cambria" panose="02040503050406030204" pitchFamily="18" charset="0"/>
              </a:rPr>
              <a:t> or a </a:t>
            </a:r>
            <a:r>
              <a:rPr lang="en-US" altLang="x-none" sz="2100" dirty="0">
                <a:solidFill>
                  <a:srgbClr val="000000"/>
                </a:solidFill>
                <a:latin typeface="Consolas" panose="020B0609020204030204" pitchFamily="49" charset="0"/>
              </a:rPr>
              <a:t>0</a:t>
            </a:r>
            <a:r>
              <a:rPr lang="en-US" altLang="x-none" sz="2100" dirty="0">
                <a:solidFill>
                  <a:srgbClr val="000000"/>
                </a:solidFill>
                <a:latin typeface="Cambria" panose="02040503050406030204" pitchFamily="18" charset="0"/>
              </a:rPr>
              <a:t> for the current leftmost bit of variable </a:t>
            </a:r>
            <a:r>
              <a:rPr lang="en-US" altLang="x-none" sz="2100" dirty="0">
                <a:solidFill>
                  <a:srgbClr val="000000"/>
                </a:solidFill>
                <a:latin typeface="Consolas" panose="020B0609020204030204" pitchFamily="49" charset="0"/>
              </a:rPr>
              <a:t>value</a:t>
            </a:r>
            <a:r>
              <a:rPr lang="en-US" altLang="x-none" sz="2100" dirty="0">
                <a:solidFill>
                  <a:srgbClr val="000000"/>
                </a:solidFill>
                <a:latin typeface="Cambria" panose="02040503050406030204" pitchFamily="18" charset="0"/>
              </a:rPr>
              <a:t>.</a:t>
            </a:r>
          </a:p>
          <a:p>
            <a:pPr eaLnBrk="1" hangingPunct="1">
              <a:lnSpc>
                <a:spcPct val="80000"/>
              </a:lnSpc>
            </a:pPr>
            <a:r>
              <a:rPr lang="en-US" altLang="x-none" sz="2100" dirty="0">
                <a:solidFill>
                  <a:srgbClr val="000000"/>
                </a:solidFill>
                <a:latin typeface="Cambria" panose="02040503050406030204" pitchFamily="18" charset="0"/>
              </a:rPr>
              <a:t>Assume that variable </a:t>
            </a:r>
            <a:r>
              <a:rPr lang="en-US" altLang="x-none" sz="2100" dirty="0">
                <a:solidFill>
                  <a:srgbClr val="000000"/>
                </a:solidFill>
                <a:latin typeface="Consolas" panose="020B0609020204030204" pitchFamily="49" charset="0"/>
              </a:rPr>
              <a:t>value</a:t>
            </a:r>
            <a:r>
              <a:rPr lang="en-US" altLang="x-none" sz="2100" dirty="0">
                <a:solidFill>
                  <a:srgbClr val="000000"/>
                </a:solidFill>
                <a:latin typeface="Cambria" panose="02040503050406030204" pitchFamily="18" charset="0"/>
              </a:rPr>
              <a:t> contains </a:t>
            </a:r>
            <a:r>
              <a:rPr lang="en-US" altLang="x-none" sz="2100" dirty="0">
                <a:solidFill>
                  <a:srgbClr val="000000"/>
                </a:solidFill>
                <a:latin typeface="Consolas" panose="020B0609020204030204" pitchFamily="49" charset="0"/>
              </a:rPr>
              <a:t>65000</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00000000</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00000000</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11111101</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11101000</a:t>
            </a:r>
            <a:r>
              <a:rPr lang="en-US" altLang="x-none" sz="2100" dirty="0">
                <a:solidFill>
                  <a:srgbClr val="000000"/>
                </a:solidFill>
                <a:latin typeface="Cambria" panose="02040503050406030204" pitchFamily="18" charset="0"/>
              </a:rPr>
              <a:t>).</a:t>
            </a:r>
          </a:p>
          <a:p>
            <a:pPr eaLnBrk="1" hangingPunct="1">
              <a:lnSpc>
                <a:spcPct val="80000"/>
              </a:lnSpc>
            </a:pPr>
            <a:r>
              <a:rPr lang="en-US" altLang="x-none" sz="2100" dirty="0">
                <a:solidFill>
                  <a:srgbClr val="000000"/>
                </a:solidFill>
                <a:latin typeface="Cambria" panose="02040503050406030204" pitchFamily="18" charset="0"/>
              </a:rPr>
              <a:t>When </a:t>
            </a:r>
            <a:r>
              <a:rPr lang="en-US" altLang="x-none" sz="2100" dirty="0">
                <a:solidFill>
                  <a:srgbClr val="000000"/>
                </a:solidFill>
                <a:latin typeface="Consolas" panose="020B0609020204030204" pitchFamily="49" charset="0"/>
              </a:rPr>
              <a:t>value</a:t>
            </a:r>
            <a:r>
              <a:rPr lang="en-US" altLang="x-none" sz="2100" dirty="0">
                <a:solidFill>
                  <a:srgbClr val="000000"/>
                </a:solidFill>
                <a:latin typeface="Cambria" panose="02040503050406030204" pitchFamily="18" charset="0"/>
              </a:rPr>
              <a:t> and </a:t>
            </a:r>
            <a:r>
              <a:rPr lang="en-US" altLang="x-none" sz="2100" dirty="0">
                <a:solidFill>
                  <a:srgbClr val="000000"/>
                </a:solidFill>
                <a:latin typeface="Consolas" panose="020B0609020204030204" pitchFamily="49" charset="0"/>
              </a:rPr>
              <a:t>MASK</a:t>
            </a:r>
            <a:r>
              <a:rPr lang="en-US" altLang="x-none" sz="2100" dirty="0">
                <a:solidFill>
                  <a:srgbClr val="000000"/>
                </a:solidFill>
                <a:latin typeface="Cambria" panose="02040503050406030204" pitchFamily="18" charset="0"/>
              </a:rPr>
              <a:t> are combined using </a:t>
            </a:r>
            <a:r>
              <a:rPr lang="en-US" altLang="x-none" sz="2100" dirty="0">
                <a:solidFill>
                  <a:srgbClr val="000000"/>
                </a:solidFill>
                <a:latin typeface="Consolas" panose="020B0609020204030204" pitchFamily="49" charset="0"/>
              </a:rPr>
              <a:t>&amp;</a:t>
            </a:r>
            <a:r>
              <a:rPr lang="en-US" altLang="x-none" sz="2100" dirty="0">
                <a:solidFill>
                  <a:srgbClr val="000000"/>
                </a:solidFill>
                <a:latin typeface="Cambria" panose="02040503050406030204" pitchFamily="18" charset="0"/>
              </a:rPr>
              <a:t>, all the bits except the high-order bit in variable </a:t>
            </a:r>
            <a:r>
              <a:rPr lang="en-US" altLang="x-none" sz="2100" dirty="0">
                <a:solidFill>
                  <a:srgbClr val="000000"/>
                </a:solidFill>
                <a:latin typeface="Consolas" panose="020B0609020204030204" pitchFamily="49" charset="0"/>
              </a:rPr>
              <a:t>value</a:t>
            </a:r>
            <a:r>
              <a:rPr lang="en-US" altLang="x-none" sz="2100" dirty="0">
                <a:solidFill>
                  <a:srgbClr val="000000"/>
                </a:solidFill>
                <a:latin typeface="Cambria" panose="02040503050406030204" pitchFamily="18" charset="0"/>
              </a:rPr>
              <a:t> are “masked off” (hidden), because any bit “</a:t>
            </a:r>
            <a:r>
              <a:rPr lang="en-US" altLang="x-none" sz="2100" dirty="0" err="1">
                <a:solidFill>
                  <a:srgbClr val="000000"/>
                </a:solidFill>
                <a:latin typeface="Cambria" panose="02040503050406030204" pitchFamily="18" charset="0"/>
              </a:rPr>
              <a:t>ANDed</a:t>
            </a:r>
            <a:r>
              <a:rPr lang="en-US" altLang="x-none" sz="2100" dirty="0">
                <a:solidFill>
                  <a:srgbClr val="000000"/>
                </a:solidFill>
                <a:latin typeface="Cambria" panose="02040503050406030204" pitchFamily="18" charset="0"/>
              </a:rPr>
              <a:t>” with </a:t>
            </a:r>
            <a:r>
              <a:rPr lang="en-US" altLang="x-none" sz="2100" dirty="0">
                <a:solidFill>
                  <a:srgbClr val="000000"/>
                </a:solidFill>
                <a:latin typeface="Consolas" panose="020B0609020204030204" pitchFamily="49" charset="0"/>
              </a:rPr>
              <a:t>0</a:t>
            </a:r>
            <a:r>
              <a:rPr lang="en-US" altLang="x-none" sz="2100" dirty="0">
                <a:solidFill>
                  <a:srgbClr val="000000"/>
                </a:solidFill>
                <a:latin typeface="Cambria" panose="02040503050406030204" pitchFamily="18" charset="0"/>
              </a:rPr>
              <a:t> yields </a:t>
            </a:r>
            <a:r>
              <a:rPr lang="en-US" altLang="x-none" sz="2100" dirty="0">
                <a:solidFill>
                  <a:srgbClr val="000000"/>
                </a:solidFill>
                <a:latin typeface="Consolas" panose="020B0609020204030204" pitchFamily="49" charset="0"/>
              </a:rPr>
              <a:t>0</a:t>
            </a:r>
            <a:r>
              <a:rPr lang="en-US" altLang="x-none" sz="2100" dirty="0">
                <a:solidFill>
                  <a:srgbClr val="000000"/>
                </a:solidFill>
                <a:latin typeface="Cambria" panose="02040503050406030204" pitchFamily="18" charset="0"/>
              </a:rPr>
              <a:t>.</a:t>
            </a:r>
          </a:p>
          <a:p>
            <a:pPr eaLnBrk="1" hangingPunct="1">
              <a:lnSpc>
                <a:spcPct val="80000"/>
              </a:lnSpc>
            </a:pPr>
            <a:r>
              <a:rPr lang="en-US" altLang="x-none" sz="2100" dirty="0">
                <a:solidFill>
                  <a:srgbClr val="000000"/>
                </a:solidFill>
                <a:latin typeface="Cambria" panose="02040503050406030204" pitchFamily="18" charset="0"/>
              </a:rPr>
              <a:t>If the leftmost bit is </a:t>
            </a:r>
            <a:r>
              <a:rPr lang="en-US" altLang="x-none" sz="2100" dirty="0">
                <a:solidFill>
                  <a:srgbClr val="000000"/>
                </a:solidFill>
                <a:latin typeface="Consolas" panose="020B0609020204030204" pitchFamily="49" charset="0"/>
              </a:rPr>
              <a:t>1</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value</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&amp;</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MASK</a:t>
            </a:r>
            <a:r>
              <a:rPr lang="en-US" altLang="x-none" sz="2100" dirty="0">
                <a:solidFill>
                  <a:srgbClr val="000000"/>
                </a:solidFill>
                <a:latin typeface="Cambria" panose="02040503050406030204" pitchFamily="18" charset="0"/>
              </a:rPr>
              <a:t> evaluates to</a:t>
            </a:r>
          </a:p>
          <a:p>
            <a:pPr lvl="2" eaLnBrk="1" hangingPunct="1">
              <a:lnSpc>
                <a:spcPct val="80000"/>
              </a:lnSpc>
            </a:pPr>
            <a:r>
              <a:rPr lang="en-US" altLang="x-none" sz="1600" dirty="0">
                <a:solidFill>
                  <a:srgbClr val="000000"/>
                </a:solidFill>
                <a:latin typeface="Consolas" panose="020B0609020204030204" pitchFamily="49" charset="0"/>
              </a:rPr>
              <a:t>00000000 00000000 11111101 11101000    </a:t>
            </a:r>
            <a:r>
              <a:rPr lang="en-US" altLang="x-none" sz="1600" dirty="0">
                <a:solidFill>
                  <a:srgbClr val="000000"/>
                </a:solidFill>
                <a:latin typeface="Cambria" panose="02040503050406030204" pitchFamily="18" charset="0"/>
              </a:rPr>
              <a:t>(</a:t>
            </a:r>
            <a:r>
              <a:rPr lang="en-US" altLang="x-none" sz="1600" dirty="0">
                <a:solidFill>
                  <a:srgbClr val="000000"/>
                </a:solidFill>
                <a:latin typeface="Consolas" panose="020B0609020204030204" pitchFamily="49" charset="0"/>
              </a:rPr>
              <a:t>value</a:t>
            </a:r>
            <a:r>
              <a:rPr lang="en-US" altLang="x-none" sz="1600" dirty="0">
                <a:solidFill>
                  <a:srgbClr val="000000"/>
                </a:solidFill>
                <a:latin typeface="Cambria" panose="02040503050406030204" pitchFamily="18" charset="0"/>
              </a:rPr>
              <a:t>)</a:t>
            </a:r>
            <a:br>
              <a:rPr lang="en-US" altLang="x-none" sz="1600" dirty="0">
                <a:solidFill>
                  <a:srgbClr val="000000"/>
                </a:solidFill>
                <a:latin typeface="Cambria" panose="02040503050406030204" pitchFamily="18" charset="0"/>
              </a:rPr>
            </a:br>
            <a:r>
              <a:rPr lang="en-US" altLang="x-none" sz="1600" dirty="0">
                <a:solidFill>
                  <a:srgbClr val="000000"/>
                </a:solidFill>
                <a:latin typeface="Consolas" panose="020B0609020204030204" pitchFamily="49" charset="0"/>
              </a:rPr>
              <a:t>10000000 00000000 00000000 00000000    </a:t>
            </a:r>
            <a:r>
              <a:rPr lang="en-US" altLang="x-none" sz="1600" dirty="0">
                <a:solidFill>
                  <a:srgbClr val="000000"/>
                </a:solidFill>
                <a:latin typeface="Cambria" panose="02040503050406030204" pitchFamily="18" charset="0"/>
              </a:rPr>
              <a:t>(</a:t>
            </a:r>
            <a:r>
              <a:rPr lang="en-US" altLang="x-none" sz="1600" dirty="0">
                <a:solidFill>
                  <a:srgbClr val="000000"/>
                </a:solidFill>
                <a:latin typeface="Consolas" panose="020B0609020204030204" pitchFamily="49" charset="0"/>
              </a:rPr>
              <a:t>MASK</a:t>
            </a:r>
            <a:r>
              <a:rPr lang="en-US" altLang="x-none" sz="1600" dirty="0">
                <a:solidFill>
                  <a:srgbClr val="000000"/>
                </a:solidFill>
                <a:latin typeface="Cambria" panose="02040503050406030204" pitchFamily="18" charset="0"/>
              </a:rPr>
              <a:t>)</a:t>
            </a:r>
            <a:br>
              <a:rPr lang="en-US" altLang="x-none" sz="1600" dirty="0">
                <a:solidFill>
                  <a:srgbClr val="000000"/>
                </a:solidFill>
                <a:latin typeface="Cambria" panose="02040503050406030204" pitchFamily="18" charset="0"/>
              </a:rPr>
            </a:br>
            <a:r>
              <a:rPr lang="en-US" altLang="x-none" sz="1600" dirty="0">
                <a:solidFill>
                  <a:srgbClr val="000000"/>
                </a:solidFill>
                <a:latin typeface="Consolas" panose="020B0609020204030204" pitchFamily="49" charset="0"/>
              </a:rPr>
              <a:t>-----------------------------------    </a:t>
            </a:r>
            <a:br>
              <a:rPr lang="en-US" altLang="x-none" sz="1600" dirty="0">
                <a:solidFill>
                  <a:srgbClr val="000000"/>
                </a:solidFill>
                <a:latin typeface="Consolas" panose="020B0609020204030204" pitchFamily="49" charset="0"/>
              </a:rPr>
            </a:br>
            <a:r>
              <a:rPr lang="en-US" altLang="x-none" sz="1600" dirty="0">
                <a:solidFill>
                  <a:srgbClr val="000000"/>
                </a:solidFill>
                <a:latin typeface="Consolas" panose="020B0609020204030204" pitchFamily="49" charset="0"/>
              </a:rPr>
              <a:t>00000000 00000000 00000000 00000000    </a:t>
            </a:r>
            <a:r>
              <a:rPr lang="en-US" altLang="x-none" sz="1600" dirty="0">
                <a:solidFill>
                  <a:srgbClr val="000000"/>
                </a:solidFill>
                <a:latin typeface="Cambria" panose="02040503050406030204" pitchFamily="18" charset="0"/>
              </a:rPr>
              <a:t>(</a:t>
            </a:r>
            <a:r>
              <a:rPr lang="en-US" altLang="x-none" sz="1600" dirty="0">
                <a:solidFill>
                  <a:srgbClr val="000000"/>
                </a:solidFill>
                <a:latin typeface="Consolas" panose="020B0609020204030204" pitchFamily="49" charset="0"/>
              </a:rPr>
              <a:t>value &amp; MASK</a:t>
            </a:r>
            <a:r>
              <a:rPr lang="en-US" altLang="x-none" sz="1600" dirty="0">
                <a:solidFill>
                  <a:srgbClr val="000000"/>
                </a:solidFill>
                <a:latin typeface="Cambria" panose="02040503050406030204" pitchFamily="18" charset="0"/>
              </a:rPr>
              <a:t>)</a:t>
            </a:r>
          </a:p>
          <a:p>
            <a:pPr eaLnBrk="1" hangingPunct="1">
              <a:lnSpc>
                <a:spcPct val="80000"/>
              </a:lnSpc>
            </a:pPr>
            <a:r>
              <a:rPr lang="en-US" altLang="x-none" sz="2100" dirty="0">
                <a:solidFill>
                  <a:srgbClr val="000000"/>
                </a:solidFill>
                <a:latin typeface="Cambria" panose="02040503050406030204" pitchFamily="18" charset="0"/>
              </a:rPr>
              <a:t>which is interpreted as </a:t>
            </a:r>
            <a:r>
              <a:rPr lang="en-US" altLang="x-none" sz="2100" dirty="0">
                <a:solidFill>
                  <a:srgbClr val="000000"/>
                </a:solidFill>
                <a:latin typeface="Consolas" panose="020B0609020204030204" pitchFamily="49" charset="0"/>
              </a:rPr>
              <a:t>false</a:t>
            </a:r>
            <a:r>
              <a:rPr lang="en-US" altLang="x-none" sz="2100" dirty="0">
                <a:solidFill>
                  <a:srgbClr val="000000"/>
                </a:solidFill>
                <a:latin typeface="Cambria" panose="02040503050406030204" pitchFamily="18" charset="0"/>
              </a:rPr>
              <a:t>, and </a:t>
            </a:r>
            <a:r>
              <a:rPr lang="en-US" altLang="x-none" sz="2100" dirty="0">
                <a:solidFill>
                  <a:srgbClr val="000000"/>
                </a:solidFill>
                <a:latin typeface="Consolas" panose="020B0609020204030204" pitchFamily="49" charset="0"/>
              </a:rPr>
              <a:t>0</a:t>
            </a:r>
            <a:r>
              <a:rPr lang="en-US" altLang="x-none" sz="2100" dirty="0">
                <a:solidFill>
                  <a:srgbClr val="000000"/>
                </a:solidFill>
                <a:latin typeface="Cambria" panose="02040503050406030204" pitchFamily="18" charset="0"/>
              </a:rPr>
              <a:t> is printed.</a:t>
            </a:r>
          </a:p>
          <a:p>
            <a:pPr eaLnBrk="1" hangingPunct="1">
              <a:lnSpc>
                <a:spcPct val="80000"/>
              </a:lnSpc>
            </a:pPr>
            <a:r>
              <a:rPr lang="en-US" altLang="x-none" sz="2100" dirty="0">
                <a:solidFill>
                  <a:srgbClr val="000000"/>
                </a:solidFill>
                <a:latin typeface="Cambria" panose="02040503050406030204" pitchFamily="18" charset="0"/>
              </a:rPr>
              <a:t>Then line </a:t>
            </a:r>
            <a:r>
              <a:rPr lang="en-US" altLang="x-none" sz="2100" dirty="0" smtClean="0">
                <a:solidFill>
                  <a:srgbClr val="000000"/>
                </a:solidFill>
                <a:latin typeface="Cambria" panose="02040503050406030204" pitchFamily="18" charset="0"/>
              </a:rPr>
              <a:t>27 shifts </a:t>
            </a:r>
            <a:r>
              <a:rPr lang="en-US" altLang="x-none" sz="2100" dirty="0">
                <a:solidFill>
                  <a:srgbClr val="000000"/>
                </a:solidFill>
                <a:latin typeface="Cambria" panose="02040503050406030204" pitchFamily="18" charset="0"/>
              </a:rPr>
              <a:t>variable </a:t>
            </a:r>
            <a:r>
              <a:rPr lang="en-US" altLang="x-none" sz="2100" dirty="0">
                <a:solidFill>
                  <a:srgbClr val="000000"/>
                </a:solidFill>
                <a:latin typeface="Consolas" panose="020B0609020204030204" pitchFamily="49" charset="0"/>
              </a:rPr>
              <a:t>value</a:t>
            </a:r>
            <a:r>
              <a:rPr lang="en-US" altLang="x-none" sz="2100" dirty="0">
                <a:solidFill>
                  <a:srgbClr val="000000"/>
                </a:solidFill>
                <a:latin typeface="Cambria" panose="02040503050406030204" pitchFamily="18" charset="0"/>
              </a:rPr>
              <a:t> left by one bit with the expression </a:t>
            </a:r>
            <a:r>
              <a:rPr lang="en-US" altLang="x-none" sz="2100" dirty="0">
                <a:solidFill>
                  <a:srgbClr val="000000"/>
                </a:solidFill>
                <a:latin typeface="Consolas" panose="020B0609020204030204" pitchFamily="49" charset="0"/>
              </a:rPr>
              <a:t>value</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&lt;&lt;=</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1</a:t>
            </a:r>
            <a:r>
              <a:rPr lang="en-US" altLang="x-none" sz="2100" dirty="0">
                <a:solidFill>
                  <a:srgbClr val="000000"/>
                </a:solidFill>
                <a:latin typeface="Cambria" panose="02040503050406030204" pitchFamily="18" charset="0"/>
              </a:rPr>
              <a:t> (i.e., </a:t>
            </a:r>
            <a:r>
              <a:rPr lang="en-US" altLang="x-none" sz="2100" dirty="0">
                <a:solidFill>
                  <a:srgbClr val="000000"/>
                </a:solidFill>
                <a:latin typeface="Consolas" panose="020B0609020204030204" pitchFamily="49" charset="0"/>
              </a:rPr>
              <a:t>value</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value</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&lt;&lt;</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1</a:t>
            </a:r>
            <a:r>
              <a:rPr lang="en-US" altLang="x-none" sz="2100" dirty="0">
                <a:solidFill>
                  <a:srgbClr val="000000"/>
                </a:solidFill>
                <a:latin typeface="Cambria" panose="02040503050406030204" pitchFamily="18" charset="0"/>
              </a:rPr>
              <a:t>).</a:t>
            </a:r>
          </a:p>
          <a:p>
            <a:pPr eaLnBrk="1" hangingPunct="1">
              <a:lnSpc>
                <a:spcPct val="80000"/>
              </a:lnSpc>
            </a:pPr>
            <a:r>
              <a:rPr lang="en-US" altLang="x-none" sz="2100" dirty="0">
                <a:solidFill>
                  <a:srgbClr val="000000"/>
                </a:solidFill>
                <a:latin typeface="Cambria" panose="02040503050406030204" pitchFamily="18" charset="0"/>
              </a:rPr>
              <a:t>These steps are repeated for each bit variable </a:t>
            </a:r>
            <a:r>
              <a:rPr lang="en-US" altLang="x-none" sz="2100" dirty="0">
                <a:solidFill>
                  <a:srgbClr val="000000"/>
                </a:solidFill>
                <a:latin typeface="Consolas" panose="020B0609020204030204" pitchFamily="49" charset="0"/>
              </a:rPr>
              <a:t>value</a:t>
            </a:r>
            <a:r>
              <a:rPr lang="en-US" altLang="x-none" sz="2100" dirty="0">
                <a:solidFill>
                  <a:srgbClr val="000000"/>
                </a:solidFill>
                <a:latin typeface="Cambria" panose="02040503050406030204" pitchFamily="18" charset="0"/>
              </a:rPr>
              <a:t>.</a:t>
            </a:r>
          </a:p>
        </p:txBody>
      </p:sp>
      <p:sp>
        <p:nvSpPr>
          <p:cNvPr id="5837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913829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51203" name="Text Placeholder 2"/>
          <p:cNvSpPr>
            <a:spLocks noGrp="1"/>
          </p:cNvSpPr>
          <p:nvPr>
            <p:ph type="body" idx="1"/>
          </p:nvPr>
        </p:nvSpPr>
        <p:spPr/>
        <p:txBody>
          <a:bodyPr/>
          <a:lstStyle/>
          <a:p>
            <a:pPr eaLnBrk="1" hangingPunct="1"/>
            <a:r>
              <a:rPr lang="en-US" altLang="x-none" sz="2500" dirty="0">
                <a:solidFill>
                  <a:srgbClr val="000000"/>
                </a:solidFill>
                <a:latin typeface="Cambria" panose="02040503050406030204" pitchFamily="18" charset="0"/>
              </a:rPr>
              <a:t>Eventually, a bit with a value of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 is shifted into the leftmost bit position, and the bit manipulation is as follows:</a:t>
            </a:r>
          </a:p>
          <a:p>
            <a:pPr lvl="2" eaLnBrk="1" hangingPunct="1"/>
            <a:r>
              <a:rPr lang="en-US" altLang="x-none" sz="1900" dirty="0">
                <a:solidFill>
                  <a:srgbClr val="000000"/>
                </a:solidFill>
                <a:latin typeface="Consolas" panose="020B0609020204030204" pitchFamily="49" charset="0"/>
              </a:rPr>
              <a:t>11111101 11101000 00000000 00000000    </a:t>
            </a:r>
            <a:r>
              <a:rPr lang="en-US" altLang="x-none" sz="1900" dirty="0">
                <a:solidFill>
                  <a:srgbClr val="000000"/>
                </a:solidFill>
                <a:latin typeface="Cambria" panose="02040503050406030204" pitchFamily="18" charset="0"/>
              </a:rPr>
              <a:t>(</a:t>
            </a:r>
            <a:r>
              <a:rPr lang="en-US" altLang="x-none" sz="1900" dirty="0">
                <a:solidFill>
                  <a:srgbClr val="000000"/>
                </a:solidFill>
                <a:latin typeface="Consolas" panose="020B0609020204030204" pitchFamily="49" charset="0"/>
              </a:rPr>
              <a:t>value</a:t>
            </a:r>
            <a:r>
              <a:rPr lang="en-US" altLang="x-none" sz="1900" dirty="0">
                <a:solidFill>
                  <a:srgbClr val="000000"/>
                </a:solidFill>
                <a:latin typeface="Cambria" panose="02040503050406030204" pitchFamily="18" charset="0"/>
              </a:rPr>
              <a:t>)</a:t>
            </a:r>
            <a:br>
              <a:rPr lang="en-US" altLang="x-none" sz="1900" dirty="0">
                <a:solidFill>
                  <a:srgbClr val="000000"/>
                </a:solidFill>
                <a:latin typeface="Cambria" panose="02040503050406030204" pitchFamily="18" charset="0"/>
              </a:rPr>
            </a:br>
            <a:r>
              <a:rPr lang="en-US" altLang="x-none" sz="1900" dirty="0">
                <a:solidFill>
                  <a:srgbClr val="000000"/>
                </a:solidFill>
                <a:latin typeface="Consolas" panose="020B0609020204030204" pitchFamily="49" charset="0"/>
              </a:rPr>
              <a:t>10000000 00000000 00000000 00000000    </a:t>
            </a:r>
            <a:r>
              <a:rPr lang="en-US" altLang="x-none" sz="1900" dirty="0">
                <a:solidFill>
                  <a:srgbClr val="000000"/>
                </a:solidFill>
                <a:latin typeface="Cambria" panose="02040503050406030204" pitchFamily="18" charset="0"/>
              </a:rPr>
              <a:t>(</a:t>
            </a:r>
            <a:r>
              <a:rPr lang="en-US" altLang="x-none" sz="1900" dirty="0">
                <a:solidFill>
                  <a:srgbClr val="000000"/>
                </a:solidFill>
                <a:latin typeface="Consolas" panose="020B0609020204030204" pitchFamily="49" charset="0"/>
              </a:rPr>
              <a:t>MASK</a:t>
            </a:r>
            <a:r>
              <a:rPr lang="en-US" altLang="x-none" sz="1900" dirty="0">
                <a:solidFill>
                  <a:srgbClr val="000000"/>
                </a:solidFill>
                <a:latin typeface="Cambria" panose="02040503050406030204" pitchFamily="18" charset="0"/>
              </a:rPr>
              <a:t>)</a:t>
            </a:r>
            <a:br>
              <a:rPr lang="en-US" altLang="x-none" sz="1900" dirty="0">
                <a:solidFill>
                  <a:srgbClr val="000000"/>
                </a:solidFill>
                <a:latin typeface="Cambria" panose="02040503050406030204" pitchFamily="18" charset="0"/>
              </a:rPr>
            </a:br>
            <a:r>
              <a:rPr lang="en-US" altLang="x-none" sz="1900" dirty="0">
                <a:solidFill>
                  <a:srgbClr val="000000"/>
                </a:solidFill>
                <a:latin typeface="Consolas" panose="020B0609020204030204" pitchFamily="49" charset="0"/>
              </a:rPr>
              <a:t>-----------------------------------    </a:t>
            </a:r>
            <a:br>
              <a:rPr lang="en-US" altLang="x-none" sz="1900" dirty="0">
                <a:solidFill>
                  <a:srgbClr val="000000"/>
                </a:solidFill>
                <a:latin typeface="Consolas" panose="020B0609020204030204" pitchFamily="49" charset="0"/>
              </a:rPr>
            </a:br>
            <a:r>
              <a:rPr lang="en-US" altLang="x-none" sz="1900" dirty="0">
                <a:solidFill>
                  <a:srgbClr val="000000"/>
                </a:solidFill>
                <a:latin typeface="Consolas" panose="020B0609020204030204" pitchFamily="49" charset="0"/>
              </a:rPr>
              <a:t>10000000 00000000 00000000 00000000    </a:t>
            </a:r>
            <a:r>
              <a:rPr lang="en-US" altLang="x-none" sz="1900" dirty="0">
                <a:solidFill>
                  <a:srgbClr val="000000"/>
                </a:solidFill>
                <a:latin typeface="Cambria" panose="02040503050406030204" pitchFamily="18" charset="0"/>
              </a:rPr>
              <a:t>(</a:t>
            </a:r>
            <a:r>
              <a:rPr lang="en-US" altLang="x-none" sz="1900" dirty="0">
                <a:solidFill>
                  <a:srgbClr val="000000"/>
                </a:solidFill>
                <a:latin typeface="Consolas" panose="020B0609020204030204" pitchFamily="49" charset="0"/>
              </a:rPr>
              <a:t>value &amp; MASK</a:t>
            </a:r>
            <a:r>
              <a:rPr lang="en-US" altLang="x-none" sz="1900" dirty="0">
                <a:solidFill>
                  <a:srgbClr val="000000"/>
                </a:solidFill>
                <a:latin typeface="Cambria" panose="02040503050406030204" pitchFamily="18" charset="0"/>
              </a:rPr>
              <a:t>)</a:t>
            </a:r>
          </a:p>
          <a:p>
            <a:pPr eaLnBrk="1" hangingPunct="1"/>
            <a:r>
              <a:rPr lang="en-US" altLang="x-none" sz="2500" dirty="0">
                <a:solidFill>
                  <a:srgbClr val="000000"/>
                </a:solidFill>
                <a:latin typeface="Cambria" panose="02040503050406030204" pitchFamily="18" charset="0"/>
              </a:rPr>
              <a:t>Because both left bits are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s, the expression’s result is nonzero (true) and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 is printed.</a:t>
            </a:r>
          </a:p>
          <a:p>
            <a:pPr eaLnBrk="1" hangingPunct="1"/>
            <a:r>
              <a:rPr lang="en-US" altLang="x-none" sz="2500" dirty="0">
                <a:solidFill>
                  <a:srgbClr val="000000"/>
                </a:solidFill>
                <a:latin typeface="Cambria" panose="02040503050406030204" pitchFamily="18" charset="0"/>
              </a:rPr>
              <a:t>Figure 22.7 summarizes the results of combining two bits with the bitwise AND operator.</a:t>
            </a:r>
          </a:p>
        </p:txBody>
      </p:sp>
      <p:sp>
        <p:nvSpPr>
          <p:cNvPr id="593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717820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74825" y="0"/>
            <a:ext cx="86407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68684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1200"/>
            <a:ext cx="12192000" cy="28940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995339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54275"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The program of Fig. 22.8 demonstrates the bitwise AND operator, the bitwise inclusive OR operator, the bitwise exclusive OR operator and the bitwise complement operator.</a:t>
            </a:r>
          </a:p>
          <a:p>
            <a:pPr eaLnBrk="1" hangingPunct="1"/>
            <a:r>
              <a:rPr lang="en-US" altLang="x-none" dirty="0">
                <a:solidFill>
                  <a:srgbClr val="000000"/>
                </a:solidFill>
                <a:latin typeface="Cambria" panose="02040503050406030204" pitchFamily="18" charset="0"/>
              </a:rPr>
              <a:t>Function </a:t>
            </a:r>
            <a:r>
              <a:rPr lang="en-US" altLang="x-none" dirty="0" err="1">
                <a:solidFill>
                  <a:srgbClr val="000000"/>
                </a:solidFill>
                <a:latin typeface="Consolas" panose="020B0609020204030204" pitchFamily="49" charset="0"/>
              </a:rPr>
              <a:t>displayBits</a:t>
            </a:r>
            <a:r>
              <a:rPr lang="en-US" altLang="x-none" dirty="0">
                <a:solidFill>
                  <a:srgbClr val="000000"/>
                </a:solidFill>
                <a:latin typeface="Cambria" panose="02040503050406030204" pitchFamily="18" charset="0"/>
              </a:rPr>
              <a:t> </a:t>
            </a:r>
            <a:r>
              <a:rPr lang="en-US" altLang="x-none" dirty="0" smtClean="0">
                <a:solidFill>
                  <a:srgbClr val="000000"/>
                </a:solidFill>
                <a:latin typeface="Cambria" panose="02040503050406030204" pitchFamily="18" charset="0"/>
              </a:rPr>
              <a:t>prints </a:t>
            </a:r>
            <a:r>
              <a:rPr lang="en-US" altLang="x-none" dirty="0">
                <a:solidFill>
                  <a:srgbClr val="000000"/>
                </a:solidFill>
                <a:latin typeface="Cambria" panose="02040503050406030204" pitchFamily="18" charset="0"/>
              </a:rPr>
              <a:t>the </a:t>
            </a:r>
            <a:r>
              <a:rPr lang="en-US" altLang="x-none" dirty="0">
                <a:solidFill>
                  <a:srgbClr val="000000"/>
                </a:solidFill>
                <a:latin typeface="Consolas" panose="020B0609020204030204" pitchFamily="49" charset="0"/>
              </a:rPr>
              <a:t>unsigned</a:t>
            </a:r>
            <a:r>
              <a:rPr lang="en-US" altLang="x-none" dirty="0">
                <a:solidFill>
                  <a:srgbClr val="000000"/>
                </a:solidFill>
                <a:latin typeface="Cambria" panose="02040503050406030204" pitchFamily="18" charset="0"/>
              </a:rPr>
              <a:t> integer values.</a:t>
            </a:r>
          </a:p>
        </p:txBody>
      </p:sp>
      <p:sp>
        <p:nvSpPr>
          <p:cNvPr id="6246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996036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415195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94081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33500"/>
            <a:ext cx="12192000" cy="41894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934969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05943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2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19163" y="0"/>
            <a:ext cx="103536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29592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22.1  </a:t>
            </a:r>
            <a:r>
              <a:rPr lang="en-US" dirty="0" smtClean="0">
                <a:solidFill>
                  <a:srgbClr val="3380E6"/>
                </a:solidFill>
                <a:latin typeface="Calibri" panose="020F0502020204030204" pitchFamily="34" charset="0"/>
              </a:rPr>
              <a:t>Introduction (cont.)</a:t>
            </a:r>
          </a:p>
        </p:txBody>
      </p:sp>
      <p:sp>
        <p:nvSpPr>
          <p:cNvPr id="14339"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Our presentation of structures here is typical of the legacy C code and early C++ code you’ll see in industry.</a:t>
            </a:r>
          </a:p>
          <a:p>
            <a:pPr eaLnBrk="1" hangingPunct="1"/>
            <a:r>
              <a:rPr lang="en-US" altLang="x-none" dirty="0">
                <a:solidFill>
                  <a:srgbClr val="000000"/>
                </a:solidFill>
                <a:latin typeface="Cambria" panose="02040503050406030204" pitchFamily="18" charset="0"/>
              </a:rPr>
              <a:t>We present a high-performance card shuffling and dealing simulation in which we use structure objects containing C++ </a:t>
            </a:r>
            <a:r>
              <a:rPr lang="en-US" altLang="x-none" dirty="0">
                <a:solidFill>
                  <a:srgbClr val="000000"/>
                </a:solidFill>
                <a:latin typeface="Consolas" panose="020B0609020204030204" pitchFamily="49" charset="0"/>
              </a:rPr>
              <a:t>string</a:t>
            </a:r>
            <a:r>
              <a:rPr lang="en-US" altLang="x-none" dirty="0">
                <a:solidFill>
                  <a:srgbClr val="000000"/>
                </a:solidFill>
                <a:latin typeface="Cambria" panose="02040503050406030204" pitchFamily="18" charset="0"/>
              </a:rPr>
              <a:t> objects to represent the cards.</a:t>
            </a:r>
          </a:p>
        </p:txBody>
      </p:sp>
      <p:sp>
        <p:nvSpPr>
          <p:cNvPr id="1434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702679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60419" name="Text Placeholder 2"/>
          <p:cNvSpPr>
            <a:spLocks noGrp="1"/>
          </p:cNvSpPr>
          <p:nvPr>
            <p:ph type="body" idx="1"/>
          </p:nvPr>
        </p:nvSpPr>
        <p:spPr/>
        <p:txBody>
          <a:bodyPr/>
          <a:lstStyle/>
          <a:p>
            <a:pPr eaLnBrk="1" hangingPunct="1"/>
            <a:r>
              <a:rPr lang="en-US" altLang="x-none" sz="2500" dirty="0">
                <a:solidFill>
                  <a:srgbClr val="000000"/>
                </a:solidFill>
                <a:latin typeface="Cambria" panose="02040503050406030204" pitchFamily="18" charset="0"/>
              </a:rPr>
              <a:t>In Fig. 22.8, line </a:t>
            </a:r>
            <a:r>
              <a:rPr lang="en-US" altLang="x-none" sz="2500" dirty="0" smtClean="0">
                <a:solidFill>
                  <a:srgbClr val="000000"/>
                </a:solidFill>
                <a:latin typeface="Cambria" panose="02040503050406030204" pitchFamily="18" charset="0"/>
              </a:rPr>
              <a:t>12 </a:t>
            </a:r>
            <a:r>
              <a:rPr lang="en-US" altLang="x-none" sz="2500" dirty="0">
                <a:solidFill>
                  <a:srgbClr val="000000"/>
                </a:solidFill>
                <a:latin typeface="Cambria" panose="02040503050406030204" pitchFamily="18" charset="0"/>
              </a:rPr>
              <a:t>assigns </a:t>
            </a:r>
            <a:r>
              <a:rPr lang="en-US" altLang="x-none" sz="2500" dirty="0">
                <a:solidFill>
                  <a:srgbClr val="000000"/>
                </a:solidFill>
                <a:latin typeface="Consolas" panose="020B0609020204030204" pitchFamily="49" charset="0"/>
              </a:rPr>
              <a:t>2179876355</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10000001</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11101110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01000110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00000011</a:t>
            </a:r>
            <a:r>
              <a:rPr lang="en-US" altLang="x-none" sz="2500" dirty="0">
                <a:solidFill>
                  <a:srgbClr val="000000"/>
                </a:solidFill>
                <a:latin typeface="Cambria" panose="02040503050406030204" pitchFamily="18" charset="0"/>
              </a:rPr>
              <a:t>) to variable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and line 14 assigns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00000001</a:t>
            </a:r>
            <a:r>
              <a:rPr lang="en-US" altLang="x-none" sz="2500" dirty="0">
                <a:solidFill>
                  <a:srgbClr val="000000"/>
                </a:solidFill>
                <a:latin typeface="Cambria" panose="02040503050406030204" pitchFamily="18" charset="0"/>
              </a:rPr>
              <a:t>) to variable </a:t>
            </a:r>
            <a:r>
              <a:rPr lang="en-US" altLang="x-none" sz="2500" dirty="0">
                <a:solidFill>
                  <a:srgbClr val="000000"/>
                </a:solidFill>
                <a:latin typeface="Consolas" panose="020B0609020204030204" pitchFamily="49" charset="0"/>
              </a:rPr>
              <a:t>mask</a:t>
            </a:r>
            <a:r>
              <a:rPr lang="en-US" altLang="x-none" sz="2500" dirty="0">
                <a:solidFill>
                  <a:srgbClr val="000000"/>
                </a:solidFill>
                <a:latin typeface="Cambria" panose="02040503050406030204" pitchFamily="18" charset="0"/>
              </a:rPr>
              <a:t>.</a:t>
            </a:r>
          </a:p>
          <a:p>
            <a:pPr eaLnBrk="1" hangingPunct="1"/>
            <a:r>
              <a:rPr lang="en-US" altLang="x-none" sz="2500" dirty="0">
                <a:solidFill>
                  <a:srgbClr val="000000"/>
                </a:solidFill>
                <a:latin typeface="Cambria" panose="02040503050406030204" pitchFamily="18" charset="0"/>
              </a:rPr>
              <a:t>When </a:t>
            </a:r>
            <a:r>
              <a:rPr lang="en-US" altLang="x-none" sz="2500" dirty="0">
                <a:solidFill>
                  <a:srgbClr val="000000"/>
                </a:solidFill>
                <a:latin typeface="Consolas" panose="020B0609020204030204" pitchFamily="49" charset="0"/>
              </a:rPr>
              <a:t>mask</a:t>
            </a:r>
            <a:r>
              <a:rPr lang="en-US" altLang="x-none" sz="2500" dirty="0">
                <a:solidFill>
                  <a:srgbClr val="000000"/>
                </a:solidFill>
                <a:latin typeface="Cambria" panose="02040503050406030204" pitchFamily="18" charset="0"/>
              </a:rPr>
              <a:t> and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are combined using the bitwise AND operator (</a:t>
            </a:r>
            <a:r>
              <a:rPr lang="en-US" altLang="x-none" sz="2500" dirty="0">
                <a:solidFill>
                  <a:srgbClr val="000000"/>
                </a:solidFill>
                <a:latin typeface="Consolas" panose="020B0609020204030204" pitchFamily="49" charset="0"/>
              </a:rPr>
              <a:t>&amp;</a:t>
            </a:r>
            <a:r>
              <a:rPr lang="en-US" altLang="x-none" sz="2500" dirty="0">
                <a:solidFill>
                  <a:srgbClr val="000000"/>
                </a:solidFill>
                <a:latin typeface="Cambria" panose="02040503050406030204" pitchFamily="18" charset="0"/>
              </a:rPr>
              <a:t>) in the expression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&amp;</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mask</a:t>
            </a:r>
            <a:r>
              <a:rPr lang="en-US" altLang="x-none" sz="2500" dirty="0">
                <a:solidFill>
                  <a:srgbClr val="000000"/>
                </a:solidFill>
                <a:latin typeface="Cambria" panose="02040503050406030204" pitchFamily="18" charset="0"/>
              </a:rPr>
              <a:t> (line </a:t>
            </a:r>
            <a:r>
              <a:rPr lang="en-US" altLang="x-none" sz="2500" dirty="0" smtClean="0">
                <a:solidFill>
                  <a:srgbClr val="000000"/>
                </a:solidFill>
                <a:latin typeface="Cambria" panose="02040503050406030204" pitchFamily="18" charset="0"/>
              </a:rPr>
              <a:t>18), </a:t>
            </a:r>
            <a:r>
              <a:rPr lang="en-US" altLang="x-none" sz="2500" dirty="0">
                <a:solidFill>
                  <a:srgbClr val="000000"/>
                </a:solidFill>
                <a:latin typeface="Cambria" panose="02040503050406030204" pitchFamily="18" charset="0"/>
              </a:rPr>
              <a:t>the result is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00000001</a:t>
            </a:r>
            <a:r>
              <a:rPr lang="en-US" altLang="x-none" sz="2500" dirty="0">
                <a:solidFill>
                  <a:srgbClr val="000000"/>
                </a:solidFill>
                <a:latin typeface="Cambria" panose="02040503050406030204" pitchFamily="18" charset="0"/>
              </a:rPr>
              <a:t>.</a:t>
            </a:r>
          </a:p>
          <a:p>
            <a:pPr eaLnBrk="1" hangingPunct="1"/>
            <a:r>
              <a:rPr lang="en-US" altLang="x-none" sz="2500" dirty="0">
                <a:solidFill>
                  <a:srgbClr val="000000"/>
                </a:solidFill>
                <a:latin typeface="Cambria" panose="02040503050406030204" pitchFamily="18" charset="0"/>
              </a:rPr>
              <a:t>All the bits except the low-order bit in variable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are “masked off” (hidden) by “</a:t>
            </a:r>
            <a:r>
              <a:rPr lang="en-US" altLang="x-none" sz="2500" dirty="0" err="1">
                <a:solidFill>
                  <a:srgbClr val="000000"/>
                </a:solidFill>
                <a:latin typeface="Cambria" panose="02040503050406030204" pitchFamily="18" charset="0"/>
              </a:rPr>
              <a:t>ANDing</a:t>
            </a:r>
            <a:r>
              <a:rPr lang="en-US" altLang="x-none" sz="2500" dirty="0">
                <a:solidFill>
                  <a:srgbClr val="000000"/>
                </a:solidFill>
                <a:latin typeface="Cambria" panose="02040503050406030204" pitchFamily="18" charset="0"/>
              </a:rPr>
              <a:t>” with constant </a:t>
            </a:r>
            <a:r>
              <a:rPr lang="en-US" altLang="x-none" sz="2500" dirty="0">
                <a:solidFill>
                  <a:srgbClr val="000000"/>
                </a:solidFill>
                <a:latin typeface="Consolas" panose="020B0609020204030204" pitchFamily="49" charset="0"/>
              </a:rPr>
              <a:t>MASK</a:t>
            </a:r>
            <a:r>
              <a:rPr lang="en-US" altLang="x-none" sz="2500" dirty="0">
                <a:solidFill>
                  <a:srgbClr val="000000"/>
                </a:solidFill>
                <a:latin typeface="Cambria" panose="02040503050406030204" pitchFamily="18" charset="0"/>
              </a:rPr>
              <a:t>.</a:t>
            </a:r>
          </a:p>
        </p:txBody>
      </p:sp>
      <p:sp>
        <p:nvSpPr>
          <p:cNvPr id="6861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537657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61443"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The bitwise inclusive OR operator is used to set specific bits to 1 in an operand.</a:t>
            </a:r>
          </a:p>
          <a:p>
            <a:pPr eaLnBrk="1" hangingPunct="1">
              <a:lnSpc>
                <a:spcPct val="90000"/>
              </a:lnSpc>
            </a:pPr>
            <a:r>
              <a:rPr lang="en-US" altLang="x-none" sz="2500" dirty="0">
                <a:solidFill>
                  <a:srgbClr val="000000"/>
                </a:solidFill>
                <a:latin typeface="Cambria" panose="02040503050406030204" pitchFamily="18" charset="0"/>
              </a:rPr>
              <a:t>In Fig. 22.8, line </a:t>
            </a:r>
            <a:r>
              <a:rPr lang="en-US" altLang="x-none" sz="2500" dirty="0" smtClean="0">
                <a:solidFill>
                  <a:srgbClr val="000000"/>
                </a:solidFill>
                <a:latin typeface="Cambria" panose="02040503050406030204" pitchFamily="18" charset="0"/>
              </a:rPr>
              <a:t>21 assigns </a:t>
            </a:r>
            <a:r>
              <a:rPr lang="en-US" altLang="x-none" sz="2500" dirty="0">
                <a:solidFill>
                  <a:srgbClr val="000000"/>
                </a:solidFill>
                <a:latin typeface="Consolas" panose="020B0609020204030204" pitchFamily="49" charset="0"/>
              </a:rPr>
              <a:t>15</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00001111</a:t>
            </a:r>
            <a:r>
              <a:rPr lang="en-US" altLang="x-none" sz="2500" dirty="0">
                <a:solidFill>
                  <a:srgbClr val="000000"/>
                </a:solidFill>
                <a:latin typeface="Cambria" panose="02040503050406030204" pitchFamily="18" charset="0"/>
              </a:rPr>
              <a:t>) to variable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and line </a:t>
            </a:r>
            <a:r>
              <a:rPr lang="en-US" altLang="x-none" sz="2500" dirty="0" smtClean="0">
                <a:solidFill>
                  <a:srgbClr val="000000"/>
                </a:solidFill>
                <a:latin typeface="Cambria" panose="02040503050406030204" pitchFamily="18" charset="0"/>
              </a:rPr>
              <a:t>22 assigns </a:t>
            </a:r>
            <a:r>
              <a:rPr lang="en-US" altLang="x-none" sz="2500" dirty="0">
                <a:solidFill>
                  <a:srgbClr val="000000"/>
                </a:solidFill>
                <a:latin typeface="Consolas" panose="020B0609020204030204" pitchFamily="49" charset="0"/>
              </a:rPr>
              <a:t>241</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11110001</a:t>
            </a:r>
            <a:r>
              <a:rPr lang="en-US" altLang="x-none" sz="2500" dirty="0">
                <a:solidFill>
                  <a:srgbClr val="000000"/>
                </a:solidFill>
                <a:latin typeface="Cambria" panose="02040503050406030204" pitchFamily="18" charset="0"/>
              </a:rPr>
              <a:t>) to variable </a:t>
            </a:r>
            <a:r>
              <a:rPr lang="en-US" altLang="x-none" sz="2500" dirty="0" err="1">
                <a:solidFill>
                  <a:srgbClr val="000000"/>
                </a:solidFill>
                <a:latin typeface="Consolas" panose="020B0609020204030204" pitchFamily="49" charset="0"/>
              </a:rPr>
              <a:t>setBits</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When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and </a:t>
            </a:r>
            <a:r>
              <a:rPr lang="en-US" altLang="x-none" sz="2500" dirty="0" err="1">
                <a:solidFill>
                  <a:srgbClr val="000000"/>
                </a:solidFill>
                <a:latin typeface="Consolas" panose="020B0609020204030204" pitchFamily="49" charset="0"/>
              </a:rPr>
              <a:t>setBits</a:t>
            </a:r>
            <a:r>
              <a:rPr lang="en-US" altLang="x-none" sz="2500" dirty="0">
                <a:solidFill>
                  <a:srgbClr val="000000"/>
                </a:solidFill>
                <a:latin typeface="Cambria" panose="02040503050406030204" pitchFamily="18" charset="0"/>
              </a:rPr>
              <a:t> are combined using the </a:t>
            </a:r>
            <a:r>
              <a:rPr lang="en-US" altLang="x-none" sz="2500" i="1" dirty="0">
                <a:solidFill>
                  <a:srgbClr val="000000"/>
                </a:solidFill>
                <a:latin typeface="Cambria" panose="02040503050406030204" pitchFamily="18" charset="0"/>
              </a:rPr>
              <a:t>bitwise inclusive OR </a:t>
            </a:r>
            <a:r>
              <a:rPr lang="en-US" altLang="x-none" sz="2500" dirty="0">
                <a:solidFill>
                  <a:srgbClr val="000000"/>
                </a:solidFill>
                <a:latin typeface="Cambria" panose="02040503050406030204" pitchFamily="18" charset="0"/>
              </a:rPr>
              <a:t>operator in the expression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a:t>
            </a:r>
            <a:r>
              <a:rPr lang="en-US" altLang="x-none" sz="2500" dirty="0">
                <a:solidFill>
                  <a:srgbClr val="000000"/>
                </a:solidFill>
                <a:latin typeface="Cambria" panose="02040503050406030204" pitchFamily="18" charset="0"/>
              </a:rPr>
              <a:t> </a:t>
            </a:r>
            <a:r>
              <a:rPr lang="en-US" altLang="x-none" sz="2500" dirty="0" err="1">
                <a:solidFill>
                  <a:srgbClr val="000000"/>
                </a:solidFill>
                <a:latin typeface="Consolas" panose="020B0609020204030204" pitchFamily="49" charset="0"/>
              </a:rPr>
              <a:t>setBits</a:t>
            </a:r>
            <a:r>
              <a:rPr lang="en-US" altLang="x-none" sz="2500" dirty="0">
                <a:solidFill>
                  <a:srgbClr val="000000"/>
                </a:solidFill>
                <a:latin typeface="Cambria" panose="02040503050406030204" pitchFamily="18" charset="0"/>
              </a:rPr>
              <a:t> (line </a:t>
            </a:r>
            <a:r>
              <a:rPr lang="en-US" altLang="x-none" sz="2500" dirty="0" smtClean="0">
                <a:solidFill>
                  <a:srgbClr val="000000"/>
                </a:solidFill>
                <a:latin typeface="Cambria" panose="02040503050406030204" pitchFamily="18" charset="0"/>
              </a:rPr>
              <a:t>27), </a:t>
            </a:r>
            <a:r>
              <a:rPr lang="en-US" altLang="x-none" sz="2500" dirty="0">
                <a:solidFill>
                  <a:srgbClr val="000000"/>
                </a:solidFill>
                <a:latin typeface="Cambria" panose="02040503050406030204" pitchFamily="18" charset="0"/>
              </a:rPr>
              <a:t>the result is </a:t>
            </a:r>
            <a:r>
              <a:rPr lang="en-US" altLang="x-none" sz="2500" dirty="0">
                <a:solidFill>
                  <a:srgbClr val="000000"/>
                </a:solidFill>
                <a:latin typeface="Consolas" panose="020B0609020204030204" pitchFamily="49" charset="0"/>
              </a:rPr>
              <a:t>255</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11111111</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Figure 22.9 summarizes the results of combining two bits with the </a:t>
            </a:r>
            <a:r>
              <a:rPr lang="en-US" altLang="x-none" sz="2500" i="1" dirty="0">
                <a:solidFill>
                  <a:srgbClr val="000000"/>
                </a:solidFill>
                <a:latin typeface="Cambria" panose="02040503050406030204" pitchFamily="18" charset="0"/>
              </a:rPr>
              <a:t>bitwise inclusive-OR operator</a:t>
            </a:r>
            <a:r>
              <a:rPr lang="en-US" altLang="x-none" sz="2500" dirty="0">
                <a:solidFill>
                  <a:srgbClr val="000000"/>
                </a:solidFill>
                <a:latin typeface="Cambria" panose="02040503050406030204" pitchFamily="18" charset="0"/>
              </a:rPr>
              <a:t>.</a:t>
            </a:r>
          </a:p>
        </p:txBody>
      </p:sp>
      <p:sp>
        <p:nvSpPr>
          <p:cNvPr id="6963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595075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8988"/>
            <a:ext cx="12192000" cy="27384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06967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51013" y="0"/>
            <a:ext cx="86883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48158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64515" name="Text Placeholder 2"/>
          <p:cNvSpPr>
            <a:spLocks noGrp="1"/>
          </p:cNvSpPr>
          <p:nvPr>
            <p:ph type="body" idx="1"/>
          </p:nvPr>
        </p:nvSpPr>
        <p:spPr/>
        <p:txBody>
          <a:bodyPr/>
          <a:lstStyle/>
          <a:p>
            <a:pPr eaLnBrk="1" hangingPunct="1">
              <a:lnSpc>
                <a:spcPct val="80000"/>
              </a:lnSpc>
            </a:pPr>
            <a:r>
              <a:rPr lang="en-US" altLang="x-none" sz="2500" dirty="0">
                <a:solidFill>
                  <a:srgbClr val="000000"/>
                </a:solidFill>
                <a:latin typeface="Cambria" panose="02040503050406030204" pitchFamily="18" charset="0"/>
              </a:rPr>
              <a:t>The bitwise exclusive OR operator (</a:t>
            </a:r>
            <a:r>
              <a:rPr lang="en-US" altLang="x-none" sz="2500" dirty="0">
                <a:solidFill>
                  <a:srgbClr val="000000"/>
                </a:solidFill>
                <a:latin typeface="Consolas" panose="020B0609020204030204" pitchFamily="49" charset="0"/>
              </a:rPr>
              <a:t>^</a:t>
            </a:r>
            <a:r>
              <a:rPr lang="en-US" altLang="x-none" sz="2500" dirty="0">
                <a:solidFill>
                  <a:srgbClr val="000000"/>
                </a:solidFill>
                <a:latin typeface="Cambria" panose="02040503050406030204" pitchFamily="18" charset="0"/>
              </a:rPr>
              <a:t>) sets each bit in the result to 1 if </a:t>
            </a:r>
            <a:r>
              <a:rPr lang="en-US" altLang="x-none" sz="2500" i="1" dirty="0">
                <a:solidFill>
                  <a:srgbClr val="000000"/>
                </a:solidFill>
                <a:latin typeface="Cambria" panose="02040503050406030204" pitchFamily="18" charset="0"/>
              </a:rPr>
              <a:t>exactly one of the corresponding bits in its two operands is 1.</a:t>
            </a:r>
          </a:p>
          <a:p>
            <a:pPr eaLnBrk="1" hangingPunct="1">
              <a:lnSpc>
                <a:spcPct val="80000"/>
              </a:lnSpc>
            </a:pPr>
            <a:r>
              <a:rPr lang="en-US" altLang="x-none" sz="2500" dirty="0">
                <a:solidFill>
                  <a:srgbClr val="000000"/>
                </a:solidFill>
                <a:latin typeface="Cambria" panose="02040503050406030204" pitchFamily="18" charset="0"/>
              </a:rPr>
              <a:t>In Fig. 22.8, lines </a:t>
            </a:r>
            <a:r>
              <a:rPr lang="en-US" altLang="x-none" sz="2500" dirty="0" smtClean="0">
                <a:solidFill>
                  <a:srgbClr val="000000"/>
                </a:solidFill>
                <a:latin typeface="Cambria" panose="02040503050406030204" pitchFamily="18" charset="0"/>
              </a:rPr>
              <a:t>30–32 </a:t>
            </a:r>
            <a:r>
              <a:rPr lang="en-US" altLang="x-none" sz="2500" dirty="0">
                <a:solidFill>
                  <a:srgbClr val="000000"/>
                </a:solidFill>
                <a:latin typeface="Cambria" panose="02040503050406030204" pitchFamily="18" charset="0"/>
              </a:rPr>
              <a:t>assign variables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and </a:t>
            </a:r>
            <a:r>
              <a:rPr lang="en-US" altLang="x-none" sz="2500" dirty="0">
                <a:solidFill>
                  <a:srgbClr val="000000"/>
                </a:solidFill>
                <a:latin typeface="Consolas" panose="020B0609020204030204" pitchFamily="49" charset="0"/>
              </a:rPr>
              <a:t>number2</a:t>
            </a:r>
            <a:r>
              <a:rPr lang="en-US" altLang="x-none" sz="2500" dirty="0">
                <a:solidFill>
                  <a:srgbClr val="000000"/>
                </a:solidFill>
                <a:latin typeface="Cambria" panose="02040503050406030204" pitchFamily="18" charset="0"/>
              </a:rPr>
              <a:t> the values </a:t>
            </a:r>
            <a:r>
              <a:rPr lang="en-US" altLang="x-none" sz="2500" dirty="0">
                <a:solidFill>
                  <a:srgbClr val="000000"/>
                </a:solidFill>
                <a:latin typeface="Consolas" panose="020B0609020204030204" pitchFamily="49" charset="0"/>
              </a:rPr>
              <a:t>139</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10001011</a:t>
            </a:r>
            <a:r>
              <a:rPr lang="en-US" altLang="x-none" sz="2500" dirty="0">
                <a:solidFill>
                  <a:srgbClr val="000000"/>
                </a:solidFill>
                <a:latin typeface="Cambria" panose="02040503050406030204" pitchFamily="18" charset="0"/>
              </a:rPr>
              <a:t>) and </a:t>
            </a:r>
            <a:r>
              <a:rPr lang="en-US" altLang="x-none" sz="2500" dirty="0">
                <a:solidFill>
                  <a:srgbClr val="000000"/>
                </a:solidFill>
                <a:latin typeface="Consolas" panose="020B0609020204030204" pitchFamily="49" charset="0"/>
              </a:rPr>
              <a:t>199</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11000111</a:t>
            </a:r>
            <a:r>
              <a:rPr lang="en-US" altLang="x-none" sz="2500" dirty="0">
                <a:solidFill>
                  <a:srgbClr val="000000"/>
                </a:solidFill>
                <a:latin typeface="Cambria" panose="02040503050406030204" pitchFamily="18" charset="0"/>
              </a:rPr>
              <a:t>), respectively.</a:t>
            </a:r>
          </a:p>
          <a:p>
            <a:pPr eaLnBrk="1" hangingPunct="1">
              <a:lnSpc>
                <a:spcPct val="80000"/>
              </a:lnSpc>
            </a:pPr>
            <a:r>
              <a:rPr lang="en-US" altLang="x-none" sz="2500" dirty="0">
                <a:solidFill>
                  <a:srgbClr val="000000"/>
                </a:solidFill>
                <a:latin typeface="Cambria" panose="02040503050406030204" pitchFamily="18" charset="0"/>
              </a:rPr>
              <a:t>When these variables are combined with the </a:t>
            </a:r>
            <a:r>
              <a:rPr lang="en-US" altLang="x-none" sz="2500" i="1" dirty="0">
                <a:solidFill>
                  <a:srgbClr val="000000"/>
                </a:solidFill>
                <a:latin typeface="Cambria" panose="02040503050406030204" pitchFamily="18" charset="0"/>
              </a:rPr>
              <a:t>bitwise exclusive-OR operator</a:t>
            </a:r>
            <a:r>
              <a:rPr lang="en-US" altLang="x-none" sz="2500" dirty="0">
                <a:solidFill>
                  <a:srgbClr val="000000"/>
                </a:solidFill>
                <a:latin typeface="Cambria" panose="02040503050406030204" pitchFamily="18" charset="0"/>
              </a:rPr>
              <a:t> in the expression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number2</a:t>
            </a:r>
            <a:r>
              <a:rPr lang="en-US" altLang="x-none" sz="2500" dirty="0">
                <a:solidFill>
                  <a:srgbClr val="000000"/>
                </a:solidFill>
                <a:latin typeface="Cambria" panose="02040503050406030204" pitchFamily="18" charset="0"/>
              </a:rPr>
              <a:t> (line </a:t>
            </a:r>
            <a:r>
              <a:rPr lang="en-US" altLang="x-none" sz="2500" dirty="0" smtClean="0">
                <a:solidFill>
                  <a:srgbClr val="000000"/>
                </a:solidFill>
                <a:latin typeface="Cambria" panose="02040503050406030204" pitchFamily="18" charset="0"/>
              </a:rPr>
              <a:t>36), </a:t>
            </a:r>
            <a:r>
              <a:rPr lang="en-US" altLang="x-none" sz="2500" dirty="0">
                <a:solidFill>
                  <a:srgbClr val="000000"/>
                </a:solidFill>
                <a:latin typeface="Cambria" panose="02040503050406030204" pitchFamily="18" charset="0"/>
              </a:rPr>
              <a:t>the result is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01001100</a:t>
            </a:r>
            <a:r>
              <a:rPr lang="en-US" altLang="x-none" sz="2500" dirty="0">
                <a:solidFill>
                  <a:srgbClr val="000000"/>
                </a:solidFill>
                <a:latin typeface="Cambria" panose="02040503050406030204" pitchFamily="18" charset="0"/>
              </a:rPr>
              <a:t>.</a:t>
            </a:r>
          </a:p>
          <a:p>
            <a:pPr eaLnBrk="1" hangingPunct="1">
              <a:lnSpc>
                <a:spcPct val="80000"/>
              </a:lnSpc>
            </a:pPr>
            <a:r>
              <a:rPr lang="en-US" altLang="x-none" sz="2500" dirty="0">
                <a:solidFill>
                  <a:srgbClr val="000000"/>
                </a:solidFill>
                <a:latin typeface="Cambria" panose="02040503050406030204" pitchFamily="18" charset="0"/>
              </a:rPr>
              <a:t>Figure 22.10 summarizes the results of combining two bits with the </a:t>
            </a:r>
            <a:r>
              <a:rPr lang="en-US" altLang="x-none" sz="2500" i="1" dirty="0">
                <a:solidFill>
                  <a:srgbClr val="000000"/>
                </a:solidFill>
                <a:latin typeface="Cambria" panose="02040503050406030204" pitchFamily="18" charset="0"/>
              </a:rPr>
              <a:t>bitwise exclusive OR operator</a:t>
            </a:r>
            <a:r>
              <a:rPr lang="en-US" altLang="x-none" sz="2500" dirty="0">
                <a:solidFill>
                  <a:srgbClr val="000000"/>
                </a:solidFill>
                <a:latin typeface="Cambria" panose="02040503050406030204" pitchFamily="18" charset="0"/>
              </a:rPr>
              <a:t>.</a:t>
            </a:r>
          </a:p>
        </p:txBody>
      </p:sp>
      <p:sp>
        <p:nvSpPr>
          <p:cNvPr id="7270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598130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74825" y="0"/>
            <a:ext cx="86407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721283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66563" name="Text Placeholder 2"/>
          <p:cNvSpPr>
            <a:spLocks noGrp="1"/>
          </p:cNvSpPr>
          <p:nvPr>
            <p:ph type="body" idx="1"/>
          </p:nvPr>
        </p:nvSpPr>
        <p:spPr/>
        <p:txBody>
          <a:bodyPr/>
          <a:lstStyle/>
          <a:p>
            <a:pPr eaLnBrk="1" hangingPunct="1">
              <a:lnSpc>
                <a:spcPct val="80000"/>
              </a:lnSpc>
            </a:pPr>
            <a:r>
              <a:rPr lang="en-US" altLang="x-none" sz="2500" dirty="0">
                <a:solidFill>
                  <a:srgbClr val="000000"/>
                </a:solidFill>
                <a:latin typeface="Cambria" panose="02040503050406030204" pitchFamily="18" charset="0"/>
              </a:rPr>
              <a:t>The bitwise complement operator (</a:t>
            </a:r>
            <a:r>
              <a:rPr lang="en-US" altLang="x-none" sz="2500" dirty="0">
                <a:solidFill>
                  <a:srgbClr val="000000"/>
                </a:solidFill>
                <a:latin typeface="Consolas" panose="020B0609020204030204" pitchFamily="49" charset="0"/>
              </a:rPr>
              <a:t>~</a:t>
            </a:r>
            <a:r>
              <a:rPr lang="en-US" altLang="x-none" sz="2500" dirty="0">
                <a:solidFill>
                  <a:srgbClr val="000000"/>
                </a:solidFill>
                <a:latin typeface="Cambria" panose="02040503050406030204" pitchFamily="18" charset="0"/>
              </a:rPr>
              <a:t>) sets all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 bits in its operand to </a:t>
            </a:r>
            <a:r>
              <a:rPr lang="en-US" altLang="x-none" sz="2500" dirty="0">
                <a:solidFill>
                  <a:srgbClr val="000000"/>
                </a:solidFill>
                <a:latin typeface="Consolas" panose="020B0609020204030204" pitchFamily="49" charset="0"/>
              </a:rPr>
              <a:t>0</a:t>
            </a:r>
            <a:r>
              <a:rPr lang="en-US" altLang="x-none" sz="2500" dirty="0">
                <a:solidFill>
                  <a:srgbClr val="000000"/>
                </a:solidFill>
                <a:latin typeface="Cambria" panose="02040503050406030204" pitchFamily="18" charset="0"/>
              </a:rPr>
              <a:t> in the result and sets all </a:t>
            </a:r>
            <a:r>
              <a:rPr lang="en-US" altLang="x-none" sz="2500" dirty="0">
                <a:solidFill>
                  <a:srgbClr val="000000"/>
                </a:solidFill>
                <a:latin typeface="Consolas" panose="020B0609020204030204" pitchFamily="49" charset="0"/>
              </a:rPr>
              <a:t>0</a:t>
            </a:r>
            <a:r>
              <a:rPr lang="en-US" altLang="x-none" sz="2500" dirty="0">
                <a:solidFill>
                  <a:srgbClr val="000000"/>
                </a:solidFill>
                <a:latin typeface="Cambria" panose="02040503050406030204" pitchFamily="18" charset="0"/>
              </a:rPr>
              <a:t> bits to </a:t>
            </a:r>
            <a:r>
              <a:rPr lang="en-US" altLang="x-none" sz="2500" dirty="0">
                <a:solidFill>
                  <a:srgbClr val="000000"/>
                </a:solidFill>
                <a:latin typeface="Consolas" panose="020B0609020204030204" pitchFamily="49" charset="0"/>
              </a:rPr>
              <a:t>1</a:t>
            </a:r>
            <a:r>
              <a:rPr lang="en-US" altLang="x-none" sz="2500" dirty="0">
                <a:solidFill>
                  <a:srgbClr val="000000"/>
                </a:solidFill>
                <a:latin typeface="Cambria" panose="02040503050406030204" pitchFamily="18" charset="0"/>
              </a:rPr>
              <a:t> in the result—otherwise referred to as “taking the one’s complement</a:t>
            </a:r>
            <a:r>
              <a:rPr lang="en-US" altLang="x-none" sz="2500" dirty="0">
                <a:solidFill>
                  <a:srgbClr val="3380E6"/>
                </a:solidFill>
                <a:latin typeface="Cambria" panose="02040503050406030204" pitchFamily="18" charset="0"/>
              </a:rPr>
              <a:t> </a:t>
            </a:r>
            <a:r>
              <a:rPr lang="en-US" altLang="x-none" sz="2500" dirty="0">
                <a:solidFill>
                  <a:srgbClr val="000000"/>
                </a:solidFill>
                <a:latin typeface="Cambria" panose="02040503050406030204" pitchFamily="18" charset="0"/>
              </a:rPr>
              <a:t>of the value.” </a:t>
            </a:r>
          </a:p>
          <a:p>
            <a:pPr eaLnBrk="1" hangingPunct="1">
              <a:lnSpc>
                <a:spcPct val="80000"/>
              </a:lnSpc>
            </a:pPr>
            <a:r>
              <a:rPr lang="en-US" altLang="x-none" sz="2500" dirty="0">
                <a:solidFill>
                  <a:srgbClr val="000000"/>
                </a:solidFill>
                <a:latin typeface="Cambria" panose="02040503050406030204" pitchFamily="18" charset="0"/>
              </a:rPr>
              <a:t>In Fig. 22.8, line </a:t>
            </a:r>
            <a:r>
              <a:rPr lang="en-US" altLang="x-none" sz="2500" dirty="0" smtClean="0">
                <a:solidFill>
                  <a:srgbClr val="000000"/>
                </a:solidFill>
                <a:latin typeface="Cambria" panose="02040503050406030204" pitchFamily="18" charset="0"/>
              </a:rPr>
              <a:t>39 assigns </a:t>
            </a:r>
            <a:r>
              <a:rPr lang="en-US" altLang="x-none" sz="2500" dirty="0">
                <a:solidFill>
                  <a:srgbClr val="000000"/>
                </a:solidFill>
                <a:latin typeface="Cambria" panose="02040503050406030204" pitchFamily="18" charset="0"/>
              </a:rPr>
              <a:t>variable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the value </a:t>
            </a:r>
            <a:r>
              <a:rPr lang="en-US" altLang="x-none" sz="2500" dirty="0">
                <a:solidFill>
                  <a:srgbClr val="000000"/>
                </a:solidFill>
                <a:latin typeface="Consolas" panose="020B0609020204030204" pitchFamily="49" charset="0"/>
              </a:rPr>
              <a:t>21845</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00000000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01010101</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01010101</a:t>
            </a:r>
            <a:r>
              <a:rPr lang="en-US" altLang="x-none" sz="2500" dirty="0">
                <a:solidFill>
                  <a:srgbClr val="000000"/>
                </a:solidFill>
                <a:latin typeface="Cambria" panose="02040503050406030204" pitchFamily="18" charset="0"/>
              </a:rPr>
              <a:t>).</a:t>
            </a:r>
          </a:p>
          <a:p>
            <a:pPr eaLnBrk="1" hangingPunct="1">
              <a:lnSpc>
                <a:spcPct val="80000"/>
              </a:lnSpc>
            </a:pPr>
            <a:r>
              <a:rPr lang="en-US" altLang="x-none" sz="2500" dirty="0">
                <a:solidFill>
                  <a:srgbClr val="000000"/>
                </a:solidFill>
                <a:latin typeface="Cambria" panose="02040503050406030204" pitchFamily="18" charset="0"/>
              </a:rPr>
              <a:t>When the expression </a:t>
            </a:r>
            <a:r>
              <a:rPr lang="en-US" altLang="x-none" sz="2500" dirty="0">
                <a:solidFill>
                  <a:srgbClr val="000000"/>
                </a:solidFill>
                <a:latin typeface="Consolas" panose="020B0609020204030204" pitchFamily="49" charset="0"/>
              </a:rPr>
              <a:t>~number1</a:t>
            </a:r>
            <a:r>
              <a:rPr lang="en-US" altLang="x-none" sz="2500" dirty="0">
                <a:solidFill>
                  <a:srgbClr val="000000"/>
                </a:solidFill>
                <a:latin typeface="Cambria" panose="02040503050406030204" pitchFamily="18" charset="0"/>
              </a:rPr>
              <a:t> evaluates, the result is (</a:t>
            </a:r>
            <a:r>
              <a:rPr lang="en-US" altLang="x-none" sz="2500" dirty="0">
                <a:solidFill>
                  <a:srgbClr val="000000"/>
                </a:solidFill>
                <a:latin typeface="Consolas" panose="020B0609020204030204" pitchFamily="49" charset="0"/>
              </a:rPr>
              <a:t>11111111</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11111111</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10101010</a:t>
            </a:r>
            <a:r>
              <a:rPr lang="en-US" altLang="x-none" sz="2500" dirty="0">
                <a:solidFill>
                  <a:srgbClr val="000000"/>
                </a:solidFill>
                <a:latin typeface="Cambria" panose="02040503050406030204" pitchFamily="18" charset="0"/>
              </a:rPr>
              <a:t> </a:t>
            </a:r>
            <a:r>
              <a:rPr lang="en-US" altLang="x-none" sz="2500" dirty="0">
                <a:solidFill>
                  <a:srgbClr val="000000"/>
                </a:solidFill>
                <a:latin typeface="Consolas" panose="020B0609020204030204" pitchFamily="49" charset="0"/>
              </a:rPr>
              <a:t>10101010</a:t>
            </a:r>
            <a:r>
              <a:rPr lang="en-US" altLang="x-none" sz="2500" dirty="0">
                <a:solidFill>
                  <a:srgbClr val="000000"/>
                </a:solidFill>
                <a:latin typeface="Cambria" panose="02040503050406030204" pitchFamily="18" charset="0"/>
              </a:rPr>
              <a:t>).</a:t>
            </a:r>
          </a:p>
          <a:p>
            <a:pPr eaLnBrk="1" hangingPunct="1">
              <a:lnSpc>
                <a:spcPct val="80000"/>
              </a:lnSpc>
            </a:pPr>
            <a:r>
              <a:rPr lang="en-US" altLang="x-none" sz="2500" dirty="0">
                <a:solidFill>
                  <a:srgbClr val="000000"/>
                </a:solidFill>
                <a:latin typeface="Cambria" panose="02040503050406030204" pitchFamily="18" charset="0"/>
              </a:rPr>
              <a:t>Figure 22.11 demonstrates the </a:t>
            </a:r>
            <a:r>
              <a:rPr lang="en-US" altLang="x-none" sz="2500" i="1" dirty="0">
                <a:solidFill>
                  <a:srgbClr val="000000"/>
                </a:solidFill>
                <a:latin typeface="Cambria" panose="02040503050406030204" pitchFamily="18" charset="0"/>
              </a:rPr>
              <a:t>left-shift operator (</a:t>
            </a:r>
            <a:r>
              <a:rPr lang="en-US" altLang="x-none" sz="2500" i="1" dirty="0">
                <a:solidFill>
                  <a:srgbClr val="000000"/>
                </a:solidFill>
                <a:latin typeface="Consolas" panose="020B0609020204030204" pitchFamily="49" charset="0"/>
              </a:rPr>
              <a:t>&lt;&lt;</a:t>
            </a:r>
            <a:r>
              <a:rPr lang="en-US" altLang="x-none" sz="2500" i="1" dirty="0">
                <a:solidFill>
                  <a:srgbClr val="000000"/>
                </a:solidFill>
                <a:latin typeface="Cambria" panose="02040503050406030204" pitchFamily="18" charset="0"/>
              </a:rPr>
              <a:t>) </a:t>
            </a:r>
            <a:r>
              <a:rPr lang="en-US" altLang="x-none" sz="2500" dirty="0">
                <a:solidFill>
                  <a:srgbClr val="000000"/>
                </a:solidFill>
                <a:latin typeface="Cambria" panose="02040503050406030204" pitchFamily="18" charset="0"/>
              </a:rPr>
              <a:t>and the </a:t>
            </a:r>
            <a:r>
              <a:rPr lang="en-US" altLang="x-none" sz="2500" i="1" dirty="0">
                <a:solidFill>
                  <a:srgbClr val="000000"/>
                </a:solidFill>
                <a:latin typeface="Cambria" panose="02040503050406030204" pitchFamily="18" charset="0"/>
              </a:rPr>
              <a:t>right-shift operator (</a:t>
            </a:r>
            <a:r>
              <a:rPr lang="en-US" altLang="x-none" sz="2500" i="1" dirty="0">
                <a:solidFill>
                  <a:srgbClr val="000000"/>
                </a:solidFill>
                <a:latin typeface="Consolas" panose="020B0609020204030204" pitchFamily="49" charset="0"/>
              </a:rPr>
              <a:t>&gt;&gt;</a:t>
            </a:r>
            <a:r>
              <a:rPr lang="en-US" altLang="x-none" sz="2500" i="1" dirty="0">
                <a:solidFill>
                  <a:srgbClr val="000000"/>
                </a:solidFill>
                <a:latin typeface="Cambria" panose="02040503050406030204" pitchFamily="18" charset="0"/>
              </a:rPr>
              <a:t>).</a:t>
            </a:r>
          </a:p>
          <a:p>
            <a:pPr eaLnBrk="1" hangingPunct="1">
              <a:lnSpc>
                <a:spcPct val="80000"/>
              </a:lnSpc>
            </a:pPr>
            <a:r>
              <a:rPr lang="en-US" altLang="x-none" sz="2500" dirty="0">
                <a:solidFill>
                  <a:srgbClr val="000000"/>
                </a:solidFill>
                <a:latin typeface="Cambria" panose="02040503050406030204" pitchFamily="18" charset="0"/>
              </a:rPr>
              <a:t>Function </a:t>
            </a:r>
            <a:r>
              <a:rPr lang="en-US" altLang="x-none" sz="2500" dirty="0" err="1">
                <a:solidFill>
                  <a:srgbClr val="000000"/>
                </a:solidFill>
                <a:latin typeface="Consolas" panose="020B0609020204030204" pitchFamily="49" charset="0"/>
              </a:rPr>
              <a:t>displayBits</a:t>
            </a:r>
            <a:r>
              <a:rPr lang="en-US" altLang="x-none" sz="2500" dirty="0">
                <a:solidFill>
                  <a:srgbClr val="000000"/>
                </a:solidFill>
                <a:latin typeface="Cambria" panose="02040503050406030204" pitchFamily="18" charset="0"/>
              </a:rPr>
              <a:t> </a:t>
            </a:r>
            <a:r>
              <a:rPr lang="en-US" altLang="x-none" sz="2500" dirty="0" smtClean="0">
                <a:solidFill>
                  <a:srgbClr val="000000"/>
                </a:solidFill>
                <a:latin typeface="Cambria" panose="02040503050406030204" pitchFamily="18" charset="0"/>
              </a:rPr>
              <a:t>prints </a:t>
            </a:r>
            <a:r>
              <a:rPr lang="en-US" altLang="x-none" sz="2500" dirty="0">
                <a:solidFill>
                  <a:srgbClr val="000000"/>
                </a:solidFill>
                <a:latin typeface="Cambria" panose="02040503050406030204" pitchFamily="18" charset="0"/>
              </a:rPr>
              <a:t>the </a:t>
            </a:r>
            <a:r>
              <a:rPr lang="en-US" altLang="x-none" sz="2500" dirty="0">
                <a:solidFill>
                  <a:srgbClr val="000000"/>
                </a:solidFill>
                <a:latin typeface="Consolas" panose="020B0609020204030204" pitchFamily="49" charset="0"/>
              </a:rPr>
              <a:t>unsigned</a:t>
            </a:r>
            <a:r>
              <a:rPr lang="en-US" altLang="x-none" sz="2500" dirty="0">
                <a:solidFill>
                  <a:srgbClr val="000000"/>
                </a:solidFill>
                <a:latin typeface="Cambria" panose="02040503050406030204" pitchFamily="18" charset="0"/>
              </a:rPr>
              <a:t> integer values.</a:t>
            </a:r>
          </a:p>
        </p:txBody>
      </p:sp>
      <p:sp>
        <p:nvSpPr>
          <p:cNvPr id="7475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409471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3325" y="0"/>
            <a:ext cx="97837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64771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058604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62050"/>
            <a:ext cx="12192000" cy="45339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452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22.1  </a:t>
            </a:r>
            <a:r>
              <a:rPr lang="en-US" dirty="0" smtClean="0">
                <a:solidFill>
                  <a:srgbClr val="3380E6"/>
                </a:solidFill>
                <a:latin typeface="Calibri" panose="020F0502020204030204" pitchFamily="34" charset="0"/>
              </a:rPr>
              <a:t>Introduction (cont.)</a:t>
            </a:r>
          </a:p>
        </p:txBody>
      </p:sp>
      <p:sp>
        <p:nvSpPr>
          <p:cNvPr id="15363"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We discuss the bitwise operators that allow you to access and manipulate the </a:t>
            </a:r>
            <a:r>
              <a:rPr lang="en-US" altLang="x-none" i="1" dirty="0">
                <a:solidFill>
                  <a:srgbClr val="000000"/>
                </a:solidFill>
                <a:latin typeface="Cambria" panose="02040503050406030204" pitchFamily="18" charset="0"/>
              </a:rPr>
              <a:t>individual bits </a:t>
            </a:r>
            <a:r>
              <a:rPr lang="en-US" altLang="x-none" dirty="0">
                <a:solidFill>
                  <a:srgbClr val="000000"/>
                </a:solidFill>
                <a:latin typeface="Cambria" panose="02040503050406030204" pitchFamily="18" charset="0"/>
              </a:rPr>
              <a:t>in bytes of data.</a:t>
            </a:r>
          </a:p>
          <a:p>
            <a:pPr eaLnBrk="1" hangingPunct="1"/>
            <a:r>
              <a:rPr lang="en-US" altLang="x-none" dirty="0">
                <a:solidFill>
                  <a:srgbClr val="000000"/>
                </a:solidFill>
                <a:latin typeface="Cambria" panose="02040503050406030204" pitchFamily="18" charset="0"/>
              </a:rPr>
              <a:t>We also present </a:t>
            </a:r>
            <a:r>
              <a:rPr lang="en-US" altLang="x-none" i="1" dirty="0" err="1">
                <a:solidFill>
                  <a:srgbClr val="000000"/>
                </a:solidFill>
                <a:latin typeface="Cambria" panose="02040503050406030204" pitchFamily="18" charset="0"/>
              </a:rPr>
              <a:t>bitfields</a:t>
            </a:r>
            <a:r>
              <a:rPr lang="en-US" altLang="x-none" dirty="0">
                <a:solidFill>
                  <a:srgbClr val="000000"/>
                </a:solidFill>
                <a:latin typeface="Cambria" panose="02040503050406030204" pitchFamily="18" charset="0"/>
              </a:rPr>
              <a:t>—special structures that can be used to specify the exact number of bits a variable occupies in memory.</a:t>
            </a:r>
          </a:p>
          <a:p>
            <a:pPr eaLnBrk="1" hangingPunct="1"/>
            <a:r>
              <a:rPr lang="en-US" altLang="x-none" dirty="0">
                <a:solidFill>
                  <a:srgbClr val="000000"/>
                </a:solidFill>
                <a:latin typeface="Cambria" panose="02040503050406030204" pitchFamily="18" charset="0"/>
              </a:rPr>
              <a:t>These bit-manipulation techniques are common in programs that interact directly with hardware devices that have limited memory.</a:t>
            </a:r>
          </a:p>
        </p:txBody>
      </p:sp>
      <p:sp>
        <p:nvSpPr>
          <p:cNvPr id="1536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714844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70659"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The left-shift operator (</a:t>
            </a:r>
            <a:r>
              <a:rPr lang="en-US" altLang="x-none" dirty="0">
                <a:solidFill>
                  <a:srgbClr val="000000"/>
                </a:solidFill>
                <a:latin typeface="Consolas" panose="020B0609020204030204" pitchFamily="49" charset="0"/>
              </a:rPr>
              <a:t>&lt;&lt;</a:t>
            </a:r>
            <a:r>
              <a:rPr lang="en-US" altLang="x-none" dirty="0">
                <a:solidFill>
                  <a:srgbClr val="000000"/>
                </a:solidFill>
                <a:latin typeface="Cambria" panose="02040503050406030204" pitchFamily="18" charset="0"/>
              </a:rPr>
              <a:t>) shifts the bits of its left operand to the left by the number of bits specified in its right operand.</a:t>
            </a:r>
          </a:p>
          <a:p>
            <a:pPr eaLnBrk="1" hangingPunct="1">
              <a:lnSpc>
                <a:spcPct val="90000"/>
              </a:lnSpc>
            </a:pPr>
            <a:r>
              <a:rPr lang="en-US" altLang="x-none" dirty="0">
                <a:solidFill>
                  <a:srgbClr val="000000"/>
                </a:solidFill>
                <a:latin typeface="Cambria" panose="02040503050406030204" pitchFamily="18" charset="0"/>
              </a:rPr>
              <a:t>Bits vacated to the right are replaced with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s; bits shifted off the left are lost.</a:t>
            </a:r>
          </a:p>
          <a:p>
            <a:pPr eaLnBrk="1" hangingPunct="1">
              <a:lnSpc>
                <a:spcPct val="90000"/>
              </a:lnSpc>
            </a:pPr>
            <a:r>
              <a:rPr lang="en-US" altLang="x-none" dirty="0">
                <a:solidFill>
                  <a:srgbClr val="000000"/>
                </a:solidFill>
                <a:latin typeface="Cambria" panose="02040503050406030204" pitchFamily="18" charset="0"/>
              </a:rPr>
              <a:t>In Fig. 22.11, line </a:t>
            </a:r>
            <a:r>
              <a:rPr lang="en-US" altLang="x-none" dirty="0" smtClean="0">
                <a:solidFill>
                  <a:srgbClr val="000000"/>
                </a:solidFill>
                <a:latin typeface="Cambria" panose="02040503050406030204" pitchFamily="18" charset="0"/>
              </a:rPr>
              <a:t>10 initializes variable </a:t>
            </a:r>
            <a:r>
              <a:rPr lang="en-US" altLang="x-none" dirty="0">
                <a:solidFill>
                  <a:srgbClr val="000000"/>
                </a:solidFill>
                <a:latin typeface="Consolas" panose="020B0609020204030204" pitchFamily="49" charset="0"/>
              </a:rPr>
              <a:t>number1</a:t>
            </a:r>
            <a:r>
              <a:rPr lang="en-US" altLang="x-none" dirty="0">
                <a:solidFill>
                  <a:srgbClr val="000000"/>
                </a:solidFill>
                <a:latin typeface="Cambria" panose="02040503050406030204" pitchFamily="18" charset="0"/>
              </a:rPr>
              <a:t> the value </a:t>
            </a:r>
            <a:r>
              <a:rPr lang="en-US" altLang="x-none" dirty="0">
                <a:solidFill>
                  <a:srgbClr val="000000"/>
                </a:solidFill>
                <a:latin typeface="Consolas" panose="020B0609020204030204" pitchFamily="49" charset="0"/>
              </a:rPr>
              <a:t>960</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00000000</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00000000</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00000011</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11000000</a:t>
            </a:r>
            <a:r>
              <a:rPr lang="en-US" altLang="x-none" dirty="0">
                <a:solidFill>
                  <a:srgbClr val="000000"/>
                </a:solidFill>
                <a:latin typeface="Cambria" panose="02040503050406030204" pitchFamily="18" charset="0"/>
              </a:rPr>
              <a:t>).</a:t>
            </a:r>
          </a:p>
          <a:p>
            <a:pPr eaLnBrk="1" hangingPunct="1">
              <a:lnSpc>
                <a:spcPct val="90000"/>
              </a:lnSpc>
            </a:pPr>
            <a:r>
              <a:rPr lang="en-US" altLang="x-none" dirty="0">
                <a:solidFill>
                  <a:srgbClr val="000000"/>
                </a:solidFill>
                <a:latin typeface="Cambria" panose="02040503050406030204" pitchFamily="18" charset="0"/>
              </a:rPr>
              <a:t>The result of left-shifting variable </a:t>
            </a:r>
            <a:r>
              <a:rPr lang="en-US" altLang="x-none" dirty="0">
                <a:solidFill>
                  <a:srgbClr val="000000"/>
                </a:solidFill>
                <a:latin typeface="Consolas" panose="020B0609020204030204" pitchFamily="49" charset="0"/>
              </a:rPr>
              <a:t>number1</a:t>
            </a:r>
            <a:r>
              <a:rPr lang="en-US" altLang="x-none" dirty="0">
                <a:solidFill>
                  <a:srgbClr val="000000"/>
                </a:solidFill>
                <a:latin typeface="Cambria" panose="02040503050406030204" pitchFamily="18" charset="0"/>
              </a:rPr>
              <a:t> eight bits in the expression </a:t>
            </a:r>
            <a:r>
              <a:rPr lang="en-US" altLang="x-none" dirty="0">
                <a:solidFill>
                  <a:srgbClr val="000000"/>
                </a:solidFill>
                <a:latin typeface="Consolas" panose="020B0609020204030204" pitchFamily="49" charset="0"/>
              </a:rPr>
              <a:t>number1</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&lt;&lt;</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8</a:t>
            </a:r>
            <a:r>
              <a:rPr lang="en-US" altLang="x-none" dirty="0">
                <a:solidFill>
                  <a:srgbClr val="000000"/>
                </a:solidFill>
                <a:latin typeface="Cambria" panose="02040503050406030204" pitchFamily="18" charset="0"/>
              </a:rPr>
              <a:t> (line </a:t>
            </a:r>
            <a:r>
              <a:rPr lang="en-US" altLang="x-none" dirty="0" smtClean="0">
                <a:solidFill>
                  <a:srgbClr val="000000"/>
                </a:solidFill>
                <a:latin typeface="Cambria" panose="02040503050406030204" pitchFamily="18" charset="0"/>
              </a:rPr>
              <a:t>16) </a:t>
            </a:r>
            <a:r>
              <a:rPr lang="en-US" altLang="x-none" dirty="0">
                <a:solidFill>
                  <a:srgbClr val="000000"/>
                </a:solidFill>
                <a:latin typeface="Cambria" panose="02040503050406030204" pitchFamily="18" charset="0"/>
              </a:rPr>
              <a:t>is </a:t>
            </a:r>
            <a:r>
              <a:rPr lang="en-US" altLang="x-none" dirty="0">
                <a:solidFill>
                  <a:srgbClr val="000000"/>
                </a:solidFill>
                <a:latin typeface="Consolas" panose="020B0609020204030204" pitchFamily="49" charset="0"/>
              </a:rPr>
              <a:t>245760</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00000000</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00000011</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11000000</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00000000</a:t>
            </a:r>
            <a:r>
              <a:rPr lang="en-US" altLang="x-none" dirty="0">
                <a:solidFill>
                  <a:srgbClr val="000000"/>
                </a:solidFill>
                <a:latin typeface="Cambria" panose="02040503050406030204" pitchFamily="18" charset="0"/>
              </a:rPr>
              <a:t>).</a:t>
            </a:r>
          </a:p>
        </p:txBody>
      </p:sp>
      <p:sp>
        <p:nvSpPr>
          <p:cNvPr id="7885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444097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71683"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The right-shift operator (</a:t>
            </a:r>
            <a:r>
              <a:rPr lang="en-US" altLang="x-none" dirty="0">
                <a:solidFill>
                  <a:srgbClr val="000000"/>
                </a:solidFill>
                <a:latin typeface="Consolas" panose="020B0609020204030204" pitchFamily="49" charset="0"/>
              </a:rPr>
              <a:t>&gt;&gt;</a:t>
            </a:r>
            <a:r>
              <a:rPr lang="en-US" altLang="x-none" dirty="0">
                <a:solidFill>
                  <a:srgbClr val="000000"/>
                </a:solidFill>
                <a:latin typeface="Cambria" panose="02040503050406030204" pitchFamily="18" charset="0"/>
              </a:rPr>
              <a:t>) shifts the bits of its left operand to the right by the number of bits specified in its right operand.</a:t>
            </a:r>
          </a:p>
          <a:p>
            <a:pPr eaLnBrk="1" hangingPunct="1"/>
            <a:r>
              <a:rPr lang="en-US" altLang="x-none" dirty="0">
                <a:solidFill>
                  <a:srgbClr val="000000"/>
                </a:solidFill>
                <a:latin typeface="Cambria" panose="02040503050406030204" pitchFamily="18" charset="0"/>
              </a:rPr>
              <a:t>Performing a right shift on an </a:t>
            </a:r>
            <a:r>
              <a:rPr lang="en-US" altLang="x-none" dirty="0">
                <a:solidFill>
                  <a:srgbClr val="000000"/>
                </a:solidFill>
                <a:latin typeface="Consolas" panose="020B0609020204030204" pitchFamily="49" charset="0"/>
              </a:rPr>
              <a:t>unsigned</a:t>
            </a:r>
            <a:r>
              <a:rPr lang="en-US" altLang="x-none" dirty="0">
                <a:solidFill>
                  <a:srgbClr val="000000"/>
                </a:solidFill>
                <a:latin typeface="Cambria" panose="02040503050406030204" pitchFamily="18" charset="0"/>
              </a:rPr>
              <a:t> integer causes the vacated bits at the left to be replaced by 0s; bits shifted off the right are lost.</a:t>
            </a:r>
          </a:p>
          <a:p>
            <a:pPr eaLnBrk="1" hangingPunct="1"/>
            <a:r>
              <a:rPr lang="en-US" altLang="x-none" dirty="0">
                <a:solidFill>
                  <a:srgbClr val="000000"/>
                </a:solidFill>
                <a:latin typeface="Cambria" panose="02040503050406030204" pitchFamily="18" charset="0"/>
              </a:rPr>
              <a:t>In the program of Fig. 22.11, the result of right-shifting </a:t>
            </a:r>
            <a:r>
              <a:rPr lang="en-US" altLang="x-none" dirty="0">
                <a:solidFill>
                  <a:srgbClr val="000000"/>
                </a:solidFill>
                <a:latin typeface="Consolas" panose="020B0609020204030204" pitchFamily="49" charset="0"/>
              </a:rPr>
              <a:t>number1</a:t>
            </a:r>
            <a:r>
              <a:rPr lang="en-US" altLang="x-none" dirty="0">
                <a:solidFill>
                  <a:srgbClr val="000000"/>
                </a:solidFill>
                <a:latin typeface="Cambria" panose="02040503050406030204" pitchFamily="18" charset="0"/>
              </a:rPr>
              <a:t> in the expression </a:t>
            </a:r>
            <a:r>
              <a:rPr lang="en-US" altLang="x-none" dirty="0">
                <a:solidFill>
                  <a:srgbClr val="000000"/>
                </a:solidFill>
                <a:latin typeface="Consolas" panose="020B0609020204030204" pitchFamily="49" charset="0"/>
              </a:rPr>
              <a:t>number1</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&gt;&gt;</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8</a:t>
            </a:r>
            <a:r>
              <a:rPr lang="en-US" altLang="x-none" dirty="0">
                <a:solidFill>
                  <a:srgbClr val="000000"/>
                </a:solidFill>
                <a:latin typeface="Cambria" panose="02040503050406030204" pitchFamily="18" charset="0"/>
              </a:rPr>
              <a:t> (line </a:t>
            </a:r>
            <a:r>
              <a:rPr lang="en-US" altLang="x-none" dirty="0" smtClean="0">
                <a:solidFill>
                  <a:srgbClr val="000000"/>
                </a:solidFill>
                <a:latin typeface="Cambria" panose="02040503050406030204" pitchFamily="18" charset="0"/>
              </a:rPr>
              <a:t>22) </a:t>
            </a:r>
            <a:r>
              <a:rPr lang="en-US" altLang="x-none" dirty="0">
                <a:solidFill>
                  <a:srgbClr val="000000"/>
                </a:solidFill>
                <a:latin typeface="Cambria" panose="02040503050406030204" pitchFamily="18" charset="0"/>
              </a:rPr>
              <a:t>is </a:t>
            </a:r>
            <a:r>
              <a:rPr lang="en-US" altLang="x-none" dirty="0">
                <a:solidFill>
                  <a:srgbClr val="000000"/>
                </a:solidFill>
                <a:latin typeface="Consolas" panose="020B0609020204030204" pitchFamily="49" charset="0"/>
              </a:rPr>
              <a:t>3</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00000000</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00000000</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00000000</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00000011</a:t>
            </a:r>
            <a:r>
              <a:rPr lang="en-US" altLang="x-none" dirty="0">
                <a:solidFill>
                  <a:srgbClr val="000000"/>
                </a:solidFill>
                <a:latin typeface="Cambria" panose="02040503050406030204" pitchFamily="18" charset="0"/>
              </a:rPr>
              <a:t>).</a:t>
            </a:r>
          </a:p>
        </p:txBody>
      </p:sp>
      <p:sp>
        <p:nvSpPr>
          <p:cNvPr id="7987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79730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68450"/>
            <a:ext cx="12192000" cy="37211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96212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4825"/>
            <a:ext cx="12192000" cy="33067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0244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74755"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Each bitwise operator (except the bitwise complement operator) has a corresponding assignment operator.</a:t>
            </a:r>
          </a:p>
          <a:p>
            <a:pPr eaLnBrk="1" hangingPunct="1"/>
            <a:r>
              <a:rPr lang="en-US" altLang="x-none" dirty="0">
                <a:solidFill>
                  <a:srgbClr val="000000"/>
                </a:solidFill>
                <a:latin typeface="Cambria" panose="02040503050406030204" pitchFamily="18" charset="0"/>
              </a:rPr>
              <a:t>These </a:t>
            </a:r>
            <a:r>
              <a:rPr lang="en-US" altLang="x-none" dirty="0">
                <a:solidFill>
                  <a:srgbClr val="0000FF"/>
                </a:solidFill>
                <a:latin typeface="Cambria" panose="02040503050406030204" pitchFamily="18" charset="0"/>
              </a:rPr>
              <a:t>bitwise assignment operators</a:t>
            </a:r>
            <a:r>
              <a:rPr lang="en-US" altLang="x-none" dirty="0">
                <a:solidFill>
                  <a:srgbClr val="000000"/>
                </a:solidFill>
                <a:latin typeface="Cambria" panose="02040503050406030204" pitchFamily="18" charset="0"/>
              </a:rPr>
              <a:t> are shown in Fig. 22.12; they’re used in a similar manner to the arithmetic assignment operators introduced in Chapter 4.</a:t>
            </a:r>
          </a:p>
        </p:txBody>
      </p:sp>
      <p:sp>
        <p:nvSpPr>
          <p:cNvPr id="8294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7188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0800"/>
            <a:ext cx="12192000" cy="67564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239467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76803"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Figure 22.13 shows the precedence and associativity of the operators introduced up to this point in the text.</a:t>
            </a:r>
          </a:p>
          <a:p>
            <a:pPr eaLnBrk="1" hangingPunct="1"/>
            <a:r>
              <a:rPr lang="en-US" altLang="x-none" dirty="0">
                <a:solidFill>
                  <a:srgbClr val="000000"/>
                </a:solidFill>
                <a:latin typeface="Cambria" panose="02040503050406030204" pitchFamily="18" charset="0"/>
              </a:rPr>
              <a:t>They’re shown top to bottom in decreasing order of precedence.</a:t>
            </a:r>
          </a:p>
        </p:txBody>
      </p:sp>
      <p:sp>
        <p:nvSpPr>
          <p:cNvPr id="849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557480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4925"/>
            <a:ext cx="12192000" cy="67881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05563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52463"/>
            <a:ext cx="12192000" cy="55514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168372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22.5  </a:t>
            </a:r>
            <a:r>
              <a:rPr lang="en-US" dirty="0" smtClean="0">
                <a:solidFill>
                  <a:srgbClr val="3380E6"/>
                </a:solidFill>
                <a:latin typeface="Calibri" panose="020F0502020204030204" pitchFamily="34" charset="0"/>
              </a:rPr>
              <a:t>Bitwise Operators (cont.)</a:t>
            </a:r>
          </a:p>
        </p:txBody>
      </p:sp>
      <p:sp>
        <p:nvSpPr>
          <p:cNvPr id="76803" name="Text Placeholder 2"/>
          <p:cNvSpPr>
            <a:spLocks noGrp="1"/>
          </p:cNvSpPr>
          <p:nvPr>
            <p:ph type="body" idx="1"/>
          </p:nvPr>
        </p:nvSpPr>
        <p:spPr/>
        <p:txBody>
          <a:bodyPr>
            <a:normAutofit/>
          </a:bodyPr>
          <a:lstStyle/>
          <a:p>
            <a:pPr marL="0" indent="0">
              <a:buNone/>
            </a:pPr>
            <a:r>
              <a:rPr lang="en-US" b="1" i="1" dirty="0">
                <a:latin typeface="Cambria" panose="02040503050406030204" pitchFamily="18" charset="0"/>
              </a:rPr>
              <a:t>C++14 Binary Literals</a:t>
            </a:r>
          </a:p>
          <a:p>
            <a:r>
              <a:rPr lang="en-US" dirty="0">
                <a:latin typeface="Cambria" panose="02040503050406030204" pitchFamily="18" charset="0"/>
              </a:rPr>
              <a:t>As of C++14, you may now include </a:t>
            </a:r>
            <a:r>
              <a:rPr lang="en-US" b="1" dirty="0">
                <a:latin typeface="Cambria" panose="02040503050406030204" pitchFamily="18" charset="0"/>
              </a:rPr>
              <a:t>binary literals</a:t>
            </a:r>
            <a:r>
              <a:rPr lang="en-US" dirty="0">
                <a:latin typeface="Cambria" panose="02040503050406030204" pitchFamily="18" charset="0"/>
              </a:rPr>
              <a:t> in your source code. </a:t>
            </a:r>
            <a:endParaRPr lang="en-US" dirty="0" smtClean="0">
              <a:latin typeface="Cambria" panose="02040503050406030204" pitchFamily="18" charset="0"/>
            </a:endParaRPr>
          </a:p>
          <a:p>
            <a:r>
              <a:rPr lang="en-US" dirty="0" smtClean="0">
                <a:latin typeface="Cambria" panose="02040503050406030204" pitchFamily="18" charset="0"/>
              </a:rPr>
              <a:t>To </a:t>
            </a:r>
            <a:r>
              <a:rPr lang="en-US" dirty="0">
                <a:latin typeface="Cambria" panose="02040503050406030204" pitchFamily="18" charset="0"/>
              </a:rPr>
              <a:t>do so, precede a sequence of 1s and 0s with </a:t>
            </a:r>
            <a:r>
              <a:rPr lang="en-US" dirty="0">
                <a:latin typeface="Consolas" panose="020B0609020204030204" pitchFamily="49" charset="0"/>
              </a:rPr>
              <a:t>0b</a:t>
            </a:r>
            <a:r>
              <a:rPr lang="en-US" dirty="0">
                <a:latin typeface="Cambria" panose="02040503050406030204" pitchFamily="18" charset="0"/>
              </a:rPr>
              <a:t> or </a:t>
            </a:r>
            <a:r>
              <a:rPr lang="en-US" dirty="0">
                <a:latin typeface="Consolas" panose="020B0609020204030204" pitchFamily="49" charset="0"/>
              </a:rPr>
              <a:t>0B</a:t>
            </a:r>
            <a:r>
              <a:rPr lang="en-US" dirty="0">
                <a:latin typeface="Cambria" panose="02040503050406030204" pitchFamily="18" charset="0"/>
              </a:rPr>
              <a:t>. </a:t>
            </a:r>
            <a:endParaRPr lang="en-US" dirty="0" smtClean="0">
              <a:latin typeface="Cambria" panose="02040503050406030204" pitchFamily="18" charset="0"/>
            </a:endParaRPr>
          </a:p>
          <a:p>
            <a:r>
              <a:rPr lang="en-US" dirty="0" smtClean="0">
                <a:latin typeface="Cambria" panose="02040503050406030204" pitchFamily="18" charset="0"/>
              </a:rPr>
              <a:t>For </a:t>
            </a:r>
            <a:r>
              <a:rPr lang="en-US" dirty="0">
                <a:latin typeface="Cambria" panose="02040503050406030204" pitchFamily="18" charset="0"/>
              </a:rPr>
              <a:t>example, you can define a 32-bit mask like the one we used in the </a:t>
            </a:r>
            <a:r>
              <a:rPr lang="en-US" dirty="0" err="1">
                <a:latin typeface="Consolas" panose="020B0609020204030204" pitchFamily="49" charset="0"/>
              </a:rPr>
              <a:t>displayBits</a:t>
            </a:r>
            <a:r>
              <a:rPr lang="en-US" dirty="0">
                <a:latin typeface="Cambria" panose="02040503050406030204" pitchFamily="18" charset="0"/>
              </a:rPr>
              <a:t> functions of this section’s examples as</a:t>
            </a:r>
          </a:p>
          <a:p>
            <a:pPr lvl="1"/>
            <a:r>
              <a:rPr lang="en-US" dirty="0">
                <a:latin typeface="Consolas" panose="020B0609020204030204" pitchFamily="49" charset="0"/>
              </a:rPr>
              <a:t>0b10000000'00000000'00000000'00000000</a:t>
            </a:r>
            <a:r>
              <a:rPr lang="en-US" dirty="0">
                <a:latin typeface="Cambria" panose="02040503050406030204" pitchFamily="18" charset="0"/>
              </a:rPr>
              <a:t>	</a:t>
            </a:r>
          </a:p>
          <a:p>
            <a:r>
              <a:rPr lang="en-US" dirty="0">
                <a:latin typeface="Cambria" panose="02040503050406030204" pitchFamily="18" charset="0"/>
              </a:rPr>
              <a:t>The preceding literal also uses C++14’s single-quote character to separate groups of digits for readability.</a:t>
            </a:r>
          </a:p>
          <a:p>
            <a:pPr eaLnBrk="1" hangingPunct="1"/>
            <a:endParaRPr lang="en-US" altLang="x-none" dirty="0">
              <a:solidFill>
                <a:srgbClr val="000000"/>
              </a:solidFill>
              <a:latin typeface="Cambria" panose="02040503050406030204" pitchFamily="18" charset="0"/>
            </a:endParaRPr>
          </a:p>
        </p:txBody>
      </p:sp>
      <p:sp>
        <p:nvSpPr>
          <p:cNvPr id="849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49063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22.1  </a:t>
            </a:r>
            <a:r>
              <a:rPr lang="en-US" dirty="0" smtClean="0">
                <a:solidFill>
                  <a:srgbClr val="3380E6"/>
                </a:solidFill>
                <a:latin typeface="Calibri" panose="020F0502020204030204" pitchFamily="34" charset="0"/>
              </a:rPr>
              <a:t>Introduction (cont.)</a:t>
            </a:r>
          </a:p>
        </p:txBody>
      </p:sp>
      <p:sp>
        <p:nvSpPr>
          <p:cNvPr id="16387"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The chapter finishes with examples of many character and C string-manipulation functions—some of which are designed to process blocks of memory as arrays of bytes.</a:t>
            </a:r>
          </a:p>
          <a:p>
            <a:pPr eaLnBrk="1" hangingPunct="1"/>
            <a:r>
              <a:rPr lang="en-US" altLang="x-none" dirty="0">
                <a:solidFill>
                  <a:srgbClr val="000000"/>
                </a:solidFill>
                <a:latin typeface="Cambria" panose="02040503050406030204" pitchFamily="18" charset="0"/>
              </a:rPr>
              <a:t>The detailed C string treatment in this chapter is mostly for reasons of legacy code support and because there are still remnants of C string use in C++, such as command-line arguments (Appendix F).</a:t>
            </a:r>
          </a:p>
          <a:p>
            <a:pPr eaLnBrk="1" hangingPunct="1"/>
            <a:r>
              <a:rPr lang="en-US" altLang="x-none" i="1" dirty="0">
                <a:solidFill>
                  <a:srgbClr val="000000"/>
                </a:solidFill>
                <a:latin typeface="Cambria" panose="02040503050406030204" pitchFamily="18" charset="0"/>
              </a:rPr>
              <a:t>New development should use C++ string objects rather than C strings.</a:t>
            </a:r>
          </a:p>
        </p:txBody>
      </p:sp>
      <p:sp>
        <p:nvSpPr>
          <p:cNvPr id="1638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94514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22.6  </a:t>
            </a:r>
            <a:r>
              <a:rPr lang="en-US" dirty="0" smtClean="0">
                <a:solidFill>
                  <a:srgbClr val="3380E6"/>
                </a:solidFill>
                <a:latin typeface="Calibri" panose="020F0502020204030204" pitchFamily="34" charset="0"/>
              </a:rPr>
              <a:t>Bit Fields</a:t>
            </a:r>
          </a:p>
        </p:txBody>
      </p:sp>
      <p:sp>
        <p:nvSpPr>
          <p:cNvPr id="79875"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C++ provides the ability to specify the number of bits in which an integral type or </a:t>
            </a:r>
            <a:r>
              <a:rPr lang="en-US" altLang="x-none" dirty="0" err="1">
                <a:solidFill>
                  <a:srgbClr val="000000"/>
                </a:solidFill>
                <a:latin typeface="Consolas" panose="020B0609020204030204" pitchFamily="49" charset="0"/>
              </a:rPr>
              <a:t>enum</a:t>
            </a:r>
            <a:r>
              <a:rPr lang="en-US" altLang="x-none" dirty="0">
                <a:solidFill>
                  <a:srgbClr val="000000"/>
                </a:solidFill>
                <a:latin typeface="Cambria" panose="02040503050406030204" pitchFamily="18" charset="0"/>
              </a:rPr>
              <a:t> type member of a class or a structure is stored.</a:t>
            </a:r>
          </a:p>
          <a:p>
            <a:pPr eaLnBrk="1" hangingPunct="1"/>
            <a:r>
              <a:rPr lang="en-US" altLang="x-none" dirty="0">
                <a:solidFill>
                  <a:srgbClr val="000000"/>
                </a:solidFill>
                <a:latin typeface="Cambria" panose="02040503050406030204" pitchFamily="18" charset="0"/>
              </a:rPr>
              <a:t>Such a member is referred to as a </a:t>
            </a:r>
            <a:r>
              <a:rPr lang="en-US" altLang="x-none" dirty="0">
                <a:solidFill>
                  <a:srgbClr val="0000FF"/>
                </a:solidFill>
                <a:latin typeface="Cambria" panose="02040503050406030204" pitchFamily="18" charset="0"/>
              </a:rPr>
              <a:t>bit field</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Bit fields enable better memory utilization by storing data in the minimum number of bits required.</a:t>
            </a:r>
          </a:p>
          <a:p>
            <a:pPr eaLnBrk="1" hangingPunct="1"/>
            <a:r>
              <a:rPr lang="en-US" altLang="x-none" dirty="0">
                <a:solidFill>
                  <a:srgbClr val="000000"/>
                </a:solidFill>
                <a:latin typeface="Cambria" panose="02040503050406030204" pitchFamily="18" charset="0"/>
              </a:rPr>
              <a:t>Bit field members must be declared as an integral or </a:t>
            </a:r>
            <a:r>
              <a:rPr lang="en-US" altLang="x-none" dirty="0" err="1">
                <a:solidFill>
                  <a:srgbClr val="000000"/>
                </a:solidFill>
                <a:latin typeface="Consolas" panose="020B0609020204030204" pitchFamily="49" charset="0"/>
              </a:rPr>
              <a:t>enum</a:t>
            </a:r>
            <a:r>
              <a:rPr lang="en-US" altLang="x-none" dirty="0">
                <a:solidFill>
                  <a:srgbClr val="000000"/>
                </a:solidFill>
                <a:latin typeface="Cambria" panose="02040503050406030204" pitchFamily="18" charset="0"/>
              </a:rPr>
              <a:t> type.</a:t>
            </a:r>
          </a:p>
        </p:txBody>
      </p:sp>
      <p:sp>
        <p:nvSpPr>
          <p:cNvPr id="8704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05914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77988"/>
            <a:ext cx="12192000" cy="35004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5011020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22.6  </a:t>
            </a:r>
            <a:r>
              <a:rPr lang="en-US" dirty="0" smtClean="0">
                <a:solidFill>
                  <a:srgbClr val="3380E6"/>
                </a:solidFill>
                <a:latin typeface="Calibri" panose="020F0502020204030204" pitchFamily="34" charset="0"/>
              </a:rPr>
              <a:t>Bit Fields (cont.)</a:t>
            </a:r>
          </a:p>
        </p:txBody>
      </p:sp>
      <p:sp>
        <p:nvSpPr>
          <p:cNvPr id="81923" name="Text Placeholder 2"/>
          <p:cNvSpPr>
            <a:spLocks noGrp="1"/>
          </p:cNvSpPr>
          <p:nvPr>
            <p:ph type="body" idx="1"/>
          </p:nvPr>
        </p:nvSpPr>
        <p:spPr/>
        <p:txBody>
          <a:bodyPr/>
          <a:lstStyle/>
          <a:p>
            <a:pPr eaLnBrk="1" hangingPunct="1">
              <a:lnSpc>
                <a:spcPct val="80000"/>
              </a:lnSpc>
            </a:pPr>
            <a:r>
              <a:rPr lang="en-US" altLang="x-none" sz="2200" dirty="0">
                <a:latin typeface="Cambria" panose="02040503050406030204" pitchFamily="18" charset="0"/>
                <a:ea typeface="Times New Roman" charset="0"/>
                <a:cs typeface="Times New Roman" charset="0"/>
              </a:rPr>
              <a:t>Consider the following structure definition:</a:t>
            </a:r>
          </a:p>
          <a:p>
            <a:pPr lvl="2" eaLnBrk="1" hangingPunct="1">
              <a:lnSpc>
                <a:spcPct val="80000"/>
              </a:lnSpc>
            </a:pPr>
            <a:r>
              <a:rPr lang="en-US" altLang="x-none" sz="1600" dirty="0" err="1">
                <a:solidFill>
                  <a:srgbClr val="0000FF"/>
                </a:solidFill>
                <a:latin typeface="Consolas" panose="020B0609020204030204" pitchFamily="49" charset="0"/>
              </a:rPr>
              <a:t>struct</a:t>
            </a:r>
            <a:r>
              <a:rPr lang="en-US" altLang="x-none" sz="1600" dirty="0">
                <a:solidFill>
                  <a:srgbClr val="000000"/>
                </a:solidFill>
                <a:latin typeface="Consolas" panose="020B0609020204030204" pitchFamily="49" charset="0"/>
              </a:rPr>
              <a:t> </a:t>
            </a:r>
            <a:r>
              <a:rPr lang="en-US" altLang="x-none" sz="1600" dirty="0" err="1">
                <a:solidFill>
                  <a:srgbClr val="000000"/>
                </a:solidFill>
                <a:latin typeface="Consolas" panose="020B0609020204030204" pitchFamily="49" charset="0"/>
              </a:rPr>
              <a:t>BitCard</a:t>
            </a:r>
            <a:r>
              <a:rPr lang="en-US" altLang="x-none" sz="1600" dirty="0">
                <a:solidFill>
                  <a:srgbClr val="000000"/>
                </a:solidFill>
                <a:latin typeface="Consolas" panose="020B0609020204030204" pitchFamily="49" charset="0"/>
              </a:rPr>
              <a:t> </a:t>
            </a:r>
            <a:br>
              <a:rPr lang="en-US" altLang="x-none" sz="1600" dirty="0">
                <a:solidFill>
                  <a:srgbClr val="000000"/>
                </a:solidFill>
                <a:latin typeface="Consolas" panose="020B0609020204030204" pitchFamily="49" charset="0"/>
              </a:rPr>
            </a:br>
            <a:r>
              <a:rPr lang="en-US" altLang="x-none" sz="1600" dirty="0">
                <a:solidFill>
                  <a:srgbClr val="000000"/>
                </a:solidFill>
                <a:latin typeface="Consolas" panose="020B0609020204030204" pitchFamily="49" charset="0"/>
              </a:rPr>
              <a:t>{</a:t>
            </a:r>
            <a:br>
              <a:rPr lang="en-US" altLang="x-none" sz="1600" dirty="0">
                <a:solidFill>
                  <a:srgbClr val="000000"/>
                </a:solidFill>
                <a:latin typeface="Consolas" panose="020B0609020204030204" pitchFamily="49" charset="0"/>
              </a:rPr>
            </a:br>
            <a:r>
              <a:rPr lang="en-US" altLang="x-none" sz="1600" dirty="0">
                <a:solidFill>
                  <a:srgbClr val="000000"/>
                </a:solidFill>
                <a:latin typeface="Consolas" panose="020B0609020204030204" pitchFamily="49" charset="0"/>
              </a:rPr>
              <a:t>   </a:t>
            </a:r>
            <a:r>
              <a:rPr lang="en-US" altLang="x-none" sz="1600" dirty="0">
                <a:solidFill>
                  <a:srgbClr val="0000FF"/>
                </a:solidFill>
                <a:latin typeface="Consolas" panose="020B0609020204030204" pitchFamily="49" charset="0"/>
              </a:rPr>
              <a:t>unsigned</a:t>
            </a:r>
            <a:r>
              <a:rPr lang="en-US" altLang="x-none" sz="1600" dirty="0">
                <a:solidFill>
                  <a:srgbClr val="000000"/>
                </a:solidFill>
                <a:latin typeface="Consolas" panose="020B0609020204030204" pitchFamily="49" charset="0"/>
              </a:rPr>
              <a:t> face : </a:t>
            </a:r>
            <a:r>
              <a:rPr lang="en-US" altLang="x-none" sz="1600" dirty="0">
                <a:solidFill>
                  <a:srgbClr val="128AFF"/>
                </a:solidFill>
                <a:latin typeface="Consolas" panose="020B0609020204030204" pitchFamily="49" charset="0"/>
              </a:rPr>
              <a:t>4</a:t>
            </a:r>
            <a:r>
              <a:rPr lang="en-US" altLang="x-none" sz="1600" dirty="0">
                <a:solidFill>
                  <a:srgbClr val="000000"/>
                </a:solidFill>
                <a:latin typeface="Consolas" panose="020B0609020204030204" pitchFamily="49" charset="0"/>
              </a:rPr>
              <a:t>;</a:t>
            </a:r>
            <a:br>
              <a:rPr lang="en-US" altLang="x-none" sz="1600" dirty="0">
                <a:solidFill>
                  <a:srgbClr val="000000"/>
                </a:solidFill>
                <a:latin typeface="Consolas" panose="020B0609020204030204" pitchFamily="49" charset="0"/>
              </a:rPr>
            </a:br>
            <a:r>
              <a:rPr lang="en-US" altLang="x-none" sz="1600" dirty="0">
                <a:solidFill>
                  <a:srgbClr val="000000"/>
                </a:solidFill>
                <a:latin typeface="Consolas" panose="020B0609020204030204" pitchFamily="49" charset="0"/>
              </a:rPr>
              <a:t>   </a:t>
            </a:r>
            <a:r>
              <a:rPr lang="en-US" altLang="x-none" sz="1600" dirty="0">
                <a:solidFill>
                  <a:srgbClr val="0000FF"/>
                </a:solidFill>
                <a:latin typeface="Consolas" panose="020B0609020204030204" pitchFamily="49" charset="0"/>
              </a:rPr>
              <a:t>unsigned</a:t>
            </a:r>
            <a:r>
              <a:rPr lang="en-US" altLang="x-none" sz="1600" dirty="0">
                <a:solidFill>
                  <a:srgbClr val="000000"/>
                </a:solidFill>
                <a:latin typeface="Consolas" panose="020B0609020204030204" pitchFamily="49" charset="0"/>
              </a:rPr>
              <a:t> suit : </a:t>
            </a:r>
            <a:r>
              <a:rPr lang="en-US" altLang="x-none" sz="1600" dirty="0">
                <a:solidFill>
                  <a:srgbClr val="128AFF"/>
                </a:solidFill>
                <a:latin typeface="Consolas" panose="020B0609020204030204" pitchFamily="49" charset="0"/>
              </a:rPr>
              <a:t>2</a:t>
            </a:r>
            <a:r>
              <a:rPr lang="en-US" altLang="x-none" sz="1600" dirty="0">
                <a:solidFill>
                  <a:srgbClr val="000000"/>
                </a:solidFill>
                <a:latin typeface="Consolas" panose="020B0609020204030204" pitchFamily="49" charset="0"/>
              </a:rPr>
              <a:t>;</a:t>
            </a:r>
            <a:br>
              <a:rPr lang="en-US" altLang="x-none" sz="1600" dirty="0">
                <a:solidFill>
                  <a:srgbClr val="000000"/>
                </a:solidFill>
                <a:latin typeface="Consolas" panose="020B0609020204030204" pitchFamily="49" charset="0"/>
              </a:rPr>
            </a:br>
            <a:r>
              <a:rPr lang="en-US" altLang="x-none" sz="1600" dirty="0">
                <a:solidFill>
                  <a:srgbClr val="000000"/>
                </a:solidFill>
                <a:latin typeface="Consolas" panose="020B0609020204030204" pitchFamily="49" charset="0"/>
              </a:rPr>
              <a:t>   </a:t>
            </a:r>
            <a:r>
              <a:rPr lang="en-US" altLang="x-none" sz="1600" dirty="0">
                <a:solidFill>
                  <a:srgbClr val="0000FF"/>
                </a:solidFill>
                <a:latin typeface="Consolas" panose="020B0609020204030204" pitchFamily="49" charset="0"/>
              </a:rPr>
              <a:t>unsigned</a:t>
            </a:r>
            <a:r>
              <a:rPr lang="en-US" altLang="x-none" sz="1600" dirty="0">
                <a:solidFill>
                  <a:srgbClr val="000000"/>
                </a:solidFill>
                <a:latin typeface="Consolas" panose="020B0609020204030204" pitchFamily="49" charset="0"/>
              </a:rPr>
              <a:t> color : </a:t>
            </a:r>
            <a:r>
              <a:rPr lang="en-US" altLang="x-none" sz="1600" dirty="0">
                <a:solidFill>
                  <a:srgbClr val="128AFF"/>
                </a:solidFill>
                <a:latin typeface="Consolas" panose="020B0609020204030204" pitchFamily="49" charset="0"/>
              </a:rPr>
              <a:t>1</a:t>
            </a:r>
            <a:r>
              <a:rPr lang="en-US" altLang="x-none" sz="1600" dirty="0">
                <a:solidFill>
                  <a:srgbClr val="000000"/>
                </a:solidFill>
                <a:latin typeface="Consolas" panose="020B0609020204030204" pitchFamily="49" charset="0"/>
              </a:rPr>
              <a:t>;</a:t>
            </a:r>
            <a:br>
              <a:rPr lang="en-US" altLang="x-none" sz="1600" dirty="0">
                <a:solidFill>
                  <a:srgbClr val="000000"/>
                </a:solidFill>
                <a:latin typeface="Consolas" panose="020B0609020204030204" pitchFamily="49" charset="0"/>
              </a:rPr>
            </a:br>
            <a:r>
              <a:rPr lang="en-US" altLang="x-none" sz="1600" dirty="0">
                <a:solidFill>
                  <a:srgbClr val="000000"/>
                </a:solidFill>
                <a:latin typeface="Consolas" panose="020B0609020204030204" pitchFamily="49" charset="0"/>
              </a:rPr>
              <a:t>}; </a:t>
            </a:r>
            <a:endParaRPr lang="en-US" altLang="x-none" sz="1600" dirty="0">
              <a:solidFill>
                <a:srgbClr val="00BF00"/>
              </a:solidFill>
              <a:latin typeface="Consolas" panose="020B0609020204030204" pitchFamily="49" charset="0"/>
            </a:endParaRPr>
          </a:p>
          <a:p>
            <a:pPr eaLnBrk="1" hangingPunct="1">
              <a:lnSpc>
                <a:spcPct val="80000"/>
              </a:lnSpc>
            </a:pPr>
            <a:r>
              <a:rPr lang="en-US" altLang="x-none" sz="2100" dirty="0">
                <a:solidFill>
                  <a:srgbClr val="000000"/>
                </a:solidFill>
                <a:latin typeface="Cambria" panose="02040503050406030204" pitchFamily="18" charset="0"/>
              </a:rPr>
              <a:t>The definition contains three </a:t>
            </a:r>
            <a:r>
              <a:rPr lang="en-US" altLang="x-none" sz="2100" dirty="0">
                <a:solidFill>
                  <a:srgbClr val="000000"/>
                </a:solidFill>
                <a:latin typeface="Consolas" panose="020B0609020204030204" pitchFamily="49" charset="0"/>
              </a:rPr>
              <a:t>unsigned</a:t>
            </a:r>
            <a:r>
              <a:rPr lang="en-US" altLang="x-none" sz="2100" dirty="0">
                <a:solidFill>
                  <a:srgbClr val="000000"/>
                </a:solidFill>
                <a:latin typeface="Cambria" panose="02040503050406030204" pitchFamily="18" charset="0"/>
              </a:rPr>
              <a:t> bit fields—</a:t>
            </a:r>
            <a:r>
              <a:rPr lang="en-US" altLang="x-none" sz="2100" dirty="0">
                <a:solidFill>
                  <a:srgbClr val="000000"/>
                </a:solidFill>
                <a:latin typeface="Consolas" panose="020B0609020204030204" pitchFamily="49" charset="0"/>
              </a:rPr>
              <a:t>face</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suit</a:t>
            </a:r>
            <a:r>
              <a:rPr lang="en-US" altLang="x-none" sz="2100" dirty="0">
                <a:solidFill>
                  <a:srgbClr val="000000"/>
                </a:solidFill>
                <a:latin typeface="Cambria" panose="02040503050406030204" pitchFamily="18" charset="0"/>
              </a:rPr>
              <a:t> and </a:t>
            </a:r>
            <a:r>
              <a:rPr lang="en-US" altLang="x-none" sz="2100" dirty="0">
                <a:solidFill>
                  <a:srgbClr val="000000"/>
                </a:solidFill>
                <a:latin typeface="Consolas" panose="020B0609020204030204" pitchFamily="49" charset="0"/>
              </a:rPr>
              <a:t>color</a:t>
            </a:r>
            <a:r>
              <a:rPr lang="en-US" altLang="x-none" sz="2100" dirty="0">
                <a:solidFill>
                  <a:srgbClr val="000000"/>
                </a:solidFill>
                <a:latin typeface="Cambria" panose="02040503050406030204" pitchFamily="18" charset="0"/>
              </a:rPr>
              <a:t>—used to represent a card from a deck of 52 cards.</a:t>
            </a:r>
          </a:p>
          <a:p>
            <a:pPr eaLnBrk="1" hangingPunct="1">
              <a:lnSpc>
                <a:spcPct val="80000"/>
              </a:lnSpc>
            </a:pPr>
            <a:r>
              <a:rPr lang="en-US" altLang="x-none" sz="2100" dirty="0">
                <a:solidFill>
                  <a:srgbClr val="000000"/>
                </a:solidFill>
                <a:latin typeface="Cambria" panose="02040503050406030204" pitchFamily="18" charset="0"/>
              </a:rPr>
              <a:t>A bit field is declared by following an integral type or </a:t>
            </a:r>
            <a:r>
              <a:rPr lang="en-US" altLang="x-none" sz="2100" dirty="0" err="1">
                <a:solidFill>
                  <a:srgbClr val="000000"/>
                </a:solidFill>
                <a:latin typeface="Consolas" panose="020B0609020204030204" pitchFamily="49" charset="0"/>
              </a:rPr>
              <a:t>enum</a:t>
            </a:r>
            <a:r>
              <a:rPr lang="en-US" altLang="x-none" sz="2100" dirty="0">
                <a:solidFill>
                  <a:srgbClr val="000000"/>
                </a:solidFill>
                <a:latin typeface="Cambria" panose="02040503050406030204" pitchFamily="18" charset="0"/>
              </a:rPr>
              <a:t> type member with a colon (</a:t>
            </a:r>
            <a:r>
              <a:rPr lang="en-US" altLang="x-none" sz="2100" dirty="0">
                <a:solidFill>
                  <a:srgbClr val="000000"/>
                </a:solidFill>
                <a:latin typeface="Consolas" panose="020B0609020204030204" pitchFamily="49" charset="0"/>
              </a:rPr>
              <a:t>:</a:t>
            </a:r>
            <a:r>
              <a:rPr lang="en-US" altLang="x-none" sz="2100" dirty="0">
                <a:solidFill>
                  <a:srgbClr val="000000"/>
                </a:solidFill>
                <a:latin typeface="Cambria" panose="02040503050406030204" pitchFamily="18" charset="0"/>
              </a:rPr>
              <a:t>) and an integer constant representing the </a:t>
            </a:r>
            <a:r>
              <a:rPr lang="en-US" altLang="x-none" sz="2100" dirty="0">
                <a:solidFill>
                  <a:srgbClr val="0000FF"/>
                </a:solidFill>
                <a:latin typeface="Cambria" panose="02040503050406030204" pitchFamily="18" charset="0"/>
              </a:rPr>
              <a:t>width of the bit field</a:t>
            </a:r>
            <a:r>
              <a:rPr lang="en-US" altLang="x-none" sz="2100" dirty="0">
                <a:solidFill>
                  <a:srgbClr val="000000"/>
                </a:solidFill>
                <a:latin typeface="Cambria" panose="02040503050406030204" pitchFamily="18" charset="0"/>
              </a:rPr>
              <a:t> (i.e., the number of bits in which the member is stored).</a:t>
            </a:r>
          </a:p>
          <a:p>
            <a:pPr eaLnBrk="1" hangingPunct="1">
              <a:lnSpc>
                <a:spcPct val="80000"/>
              </a:lnSpc>
            </a:pPr>
            <a:r>
              <a:rPr lang="en-US" altLang="x-none" sz="2100" dirty="0">
                <a:solidFill>
                  <a:srgbClr val="000000"/>
                </a:solidFill>
                <a:latin typeface="Cambria" panose="02040503050406030204" pitchFamily="18" charset="0"/>
              </a:rPr>
              <a:t>The width must be an integer constant.</a:t>
            </a:r>
          </a:p>
          <a:p>
            <a:pPr eaLnBrk="1" hangingPunct="1">
              <a:lnSpc>
                <a:spcPct val="80000"/>
              </a:lnSpc>
            </a:pPr>
            <a:r>
              <a:rPr lang="en-US" altLang="x-none" sz="2100" dirty="0">
                <a:solidFill>
                  <a:srgbClr val="000000"/>
                </a:solidFill>
                <a:latin typeface="Cambria" panose="02040503050406030204" pitchFamily="18" charset="0"/>
              </a:rPr>
              <a:t>The preceding structure definition indicates that member </a:t>
            </a:r>
            <a:r>
              <a:rPr lang="en-US" altLang="x-none" sz="2100" dirty="0">
                <a:solidFill>
                  <a:srgbClr val="000000"/>
                </a:solidFill>
                <a:latin typeface="Consolas" panose="020B0609020204030204" pitchFamily="49" charset="0"/>
              </a:rPr>
              <a:t>face</a:t>
            </a:r>
            <a:r>
              <a:rPr lang="en-US" altLang="x-none" sz="2100" dirty="0">
                <a:solidFill>
                  <a:srgbClr val="000000"/>
                </a:solidFill>
                <a:latin typeface="Cambria" panose="02040503050406030204" pitchFamily="18" charset="0"/>
              </a:rPr>
              <a:t> is stored in four bits, member </a:t>
            </a:r>
            <a:r>
              <a:rPr lang="en-US" altLang="x-none" sz="2100" dirty="0">
                <a:solidFill>
                  <a:srgbClr val="000000"/>
                </a:solidFill>
                <a:latin typeface="Consolas" panose="020B0609020204030204" pitchFamily="49" charset="0"/>
              </a:rPr>
              <a:t>suit</a:t>
            </a:r>
            <a:r>
              <a:rPr lang="en-US" altLang="x-none" sz="2100" dirty="0">
                <a:solidFill>
                  <a:srgbClr val="000000"/>
                </a:solidFill>
                <a:latin typeface="Cambria" panose="02040503050406030204" pitchFamily="18" charset="0"/>
              </a:rPr>
              <a:t> in two bits and member </a:t>
            </a:r>
            <a:r>
              <a:rPr lang="en-US" altLang="x-none" sz="2100" dirty="0">
                <a:solidFill>
                  <a:srgbClr val="000000"/>
                </a:solidFill>
                <a:latin typeface="Consolas" panose="020B0609020204030204" pitchFamily="49" charset="0"/>
              </a:rPr>
              <a:t>color</a:t>
            </a:r>
            <a:r>
              <a:rPr lang="en-US" altLang="x-none" sz="2100" dirty="0">
                <a:solidFill>
                  <a:srgbClr val="000000"/>
                </a:solidFill>
                <a:latin typeface="Cambria" panose="02040503050406030204" pitchFamily="18" charset="0"/>
              </a:rPr>
              <a:t> in one bit.</a:t>
            </a:r>
          </a:p>
        </p:txBody>
      </p:sp>
      <p:sp>
        <p:nvSpPr>
          <p:cNvPr id="8909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983466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22.6  </a:t>
            </a:r>
            <a:r>
              <a:rPr lang="en-US" dirty="0" smtClean="0">
                <a:solidFill>
                  <a:srgbClr val="3380E6"/>
                </a:solidFill>
                <a:latin typeface="Calibri" panose="020F0502020204030204" pitchFamily="34" charset="0"/>
              </a:rPr>
              <a:t>Bit Fields (cont.)</a:t>
            </a:r>
          </a:p>
        </p:txBody>
      </p:sp>
      <p:sp>
        <p:nvSpPr>
          <p:cNvPr id="82947"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The number of bits is based on the desired range of values for each structure member.</a:t>
            </a:r>
          </a:p>
          <a:p>
            <a:pPr eaLnBrk="1" hangingPunct="1"/>
            <a:r>
              <a:rPr lang="en-US" altLang="x-none" dirty="0">
                <a:solidFill>
                  <a:srgbClr val="000000"/>
                </a:solidFill>
                <a:latin typeface="Cambria" panose="02040503050406030204" pitchFamily="18" charset="0"/>
              </a:rPr>
              <a:t>Member </a:t>
            </a:r>
            <a:r>
              <a:rPr lang="en-US" altLang="x-none" dirty="0">
                <a:solidFill>
                  <a:srgbClr val="000000"/>
                </a:solidFill>
                <a:latin typeface="Consolas" panose="020B0609020204030204" pitchFamily="49" charset="0"/>
              </a:rPr>
              <a:t>face</a:t>
            </a:r>
            <a:r>
              <a:rPr lang="en-US" altLang="x-none" dirty="0">
                <a:solidFill>
                  <a:srgbClr val="000000"/>
                </a:solidFill>
                <a:latin typeface="Cambria" panose="02040503050406030204" pitchFamily="18" charset="0"/>
              </a:rPr>
              <a:t> stores values between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 (Ace) and </a:t>
            </a:r>
            <a:r>
              <a:rPr lang="en-US" altLang="x-none" dirty="0">
                <a:solidFill>
                  <a:srgbClr val="000000"/>
                </a:solidFill>
                <a:latin typeface="Consolas" panose="020B0609020204030204" pitchFamily="49" charset="0"/>
              </a:rPr>
              <a:t>12</a:t>
            </a:r>
            <a:r>
              <a:rPr lang="en-US" altLang="x-none" dirty="0">
                <a:solidFill>
                  <a:srgbClr val="000000"/>
                </a:solidFill>
                <a:latin typeface="Cambria" panose="02040503050406030204" pitchFamily="18" charset="0"/>
              </a:rPr>
              <a:t> (King)—four bits can store a value between 0 and 15.</a:t>
            </a:r>
          </a:p>
          <a:p>
            <a:pPr eaLnBrk="1" hangingPunct="1"/>
            <a:r>
              <a:rPr lang="en-US" altLang="x-none" dirty="0">
                <a:solidFill>
                  <a:srgbClr val="000000"/>
                </a:solidFill>
                <a:latin typeface="Cambria" panose="02040503050406030204" pitchFamily="18" charset="0"/>
              </a:rPr>
              <a:t>Member </a:t>
            </a:r>
            <a:r>
              <a:rPr lang="en-US" altLang="x-none" dirty="0">
                <a:solidFill>
                  <a:srgbClr val="000000"/>
                </a:solidFill>
                <a:latin typeface="Consolas" panose="020B0609020204030204" pitchFamily="49" charset="0"/>
              </a:rPr>
              <a:t>suit</a:t>
            </a:r>
            <a:r>
              <a:rPr lang="en-US" altLang="x-none" dirty="0">
                <a:solidFill>
                  <a:srgbClr val="000000"/>
                </a:solidFill>
                <a:latin typeface="Cambria" panose="02040503050406030204" pitchFamily="18" charset="0"/>
              </a:rPr>
              <a:t> stores values between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 and </a:t>
            </a:r>
            <a:r>
              <a:rPr lang="en-US" altLang="x-none" dirty="0">
                <a:solidFill>
                  <a:srgbClr val="000000"/>
                </a:solidFill>
                <a:latin typeface="Consolas" panose="020B0609020204030204" pitchFamily="49" charset="0"/>
              </a:rPr>
              <a:t>3</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 = Diamonds, </a:t>
            </a:r>
            <a:r>
              <a:rPr lang="en-US" altLang="x-none" dirty="0">
                <a:solidFill>
                  <a:srgbClr val="000000"/>
                </a:solidFill>
                <a:latin typeface="Consolas" panose="020B0609020204030204" pitchFamily="49" charset="0"/>
              </a:rPr>
              <a:t>1</a:t>
            </a:r>
            <a:r>
              <a:rPr lang="en-US" altLang="x-none" dirty="0">
                <a:solidFill>
                  <a:srgbClr val="000000"/>
                </a:solidFill>
                <a:latin typeface="Cambria" panose="02040503050406030204" pitchFamily="18" charset="0"/>
              </a:rPr>
              <a:t> = Hearts, </a:t>
            </a:r>
            <a:r>
              <a:rPr lang="en-US" altLang="x-none" dirty="0">
                <a:solidFill>
                  <a:srgbClr val="000000"/>
                </a:solidFill>
                <a:latin typeface="Consolas" panose="020B0609020204030204" pitchFamily="49" charset="0"/>
              </a:rPr>
              <a:t>2</a:t>
            </a:r>
            <a:r>
              <a:rPr lang="en-US" altLang="x-none" dirty="0">
                <a:solidFill>
                  <a:srgbClr val="000000"/>
                </a:solidFill>
                <a:latin typeface="Cambria" panose="02040503050406030204" pitchFamily="18" charset="0"/>
              </a:rPr>
              <a:t> = Clubs, </a:t>
            </a:r>
            <a:r>
              <a:rPr lang="en-US" altLang="x-none" dirty="0">
                <a:solidFill>
                  <a:srgbClr val="000000"/>
                </a:solidFill>
                <a:latin typeface="Consolas" panose="020B0609020204030204" pitchFamily="49" charset="0"/>
              </a:rPr>
              <a:t>3</a:t>
            </a:r>
            <a:r>
              <a:rPr lang="en-US" altLang="x-none" dirty="0">
                <a:solidFill>
                  <a:srgbClr val="000000"/>
                </a:solidFill>
                <a:latin typeface="Cambria" panose="02040503050406030204" pitchFamily="18" charset="0"/>
              </a:rPr>
              <a:t> = Spades)—two bits can store a value between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 and </a:t>
            </a:r>
            <a:r>
              <a:rPr lang="en-US" altLang="x-none" dirty="0">
                <a:solidFill>
                  <a:srgbClr val="000000"/>
                </a:solidFill>
                <a:latin typeface="Consolas" panose="020B0609020204030204" pitchFamily="49" charset="0"/>
              </a:rPr>
              <a:t>3</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Finally, member </a:t>
            </a:r>
            <a:r>
              <a:rPr lang="en-US" altLang="x-none" dirty="0">
                <a:solidFill>
                  <a:srgbClr val="000000"/>
                </a:solidFill>
                <a:latin typeface="Consolas" panose="020B0609020204030204" pitchFamily="49" charset="0"/>
              </a:rPr>
              <a:t>color</a:t>
            </a:r>
            <a:r>
              <a:rPr lang="en-US" altLang="x-none" dirty="0">
                <a:solidFill>
                  <a:srgbClr val="000000"/>
                </a:solidFill>
                <a:latin typeface="Cambria" panose="02040503050406030204" pitchFamily="18" charset="0"/>
              </a:rPr>
              <a:t> stores either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 (Red) or </a:t>
            </a:r>
            <a:r>
              <a:rPr lang="en-US" altLang="x-none" dirty="0">
                <a:solidFill>
                  <a:srgbClr val="000000"/>
                </a:solidFill>
                <a:latin typeface="Consolas" panose="020B0609020204030204" pitchFamily="49" charset="0"/>
              </a:rPr>
              <a:t>1</a:t>
            </a:r>
            <a:r>
              <a:rPr lang="en-US" altLang="x-none" dirty="0">
                <a:solidFill>
                  <a:srgbClr val="000000"/>
                </a:solidFill>
                <a:latin typeface="Cambria" panose="02040503050406030204" pitchFamily="18" charset="0"/>
              </a:rPr>
              <a:t> (Black)—1 bit can store either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 or </a:t>
            </a:r>
            <a:r>
              <a:rPr lang="en-US" altLang="x-none" dirty="0">
                <a:solidFill>
                  <a:srgbClr val="000000"/>
                </a:solidFill>
                <a:latin typeface="Consolas" panose="020B0609020204030204" pitchFamily="49" charset="0"/>
              </a:rPr>
              <a:t>1</a:t>
            </a:r>
            <a:r>
              <a:rPr lang="en-US" altLang="x-none" dirty="0">
                <a:solidFill>
                  <a:srgbClr val="000000"/>
                </a:solidFill>
                <a:latin typeface="Cambria" panose="02040503050406030204" pitchFamily="18" charset="0"/>
              </a:rPr>
              <a:t>. </a:t>
            </a:r>
          </a:p>
        </p:txBody>
      </p:sp>
      <p:sp>
        <p:nvSpPr>
          <p:cNvPr id="901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725586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22.6  </a:t>
            </a:r>
            <a:r>
              <a:rPr lang="en-US" dirty="0" smtClean="0">
                <a:solidFill>
                  <a:srgbClr val="3380E6"/>
                </a:solidFill>
                <a:latin typeface="Calibri" panose="020F0502020204030204" pitchFamily="34" charset="0"/>
              </a:rPr>
              <a:t>Bit Fields (cont.)</a:t>
            </a:r>
          </a:p>
        </p:txBody>
      </p:sp>
      <p:sp>
        <p:nvSpPr>
          <p:cNvPr id="8397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The program in Figs. 22.14–22.16 creates </a:t>
            </a:r>
            <a:r>
              <a:rPr lang="en-US" altLang="x-none" dirty="0">
                <a:solidFill>
                  <a:srgbClr val="000000"/>
                </a:solidFill>
                <a:latin typeface="Consolas" panose="020B0609020204030204" pitchFamily="49" charset="0"/>
              </a:rPr>
              <a:t>array</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deck</a:t>
            </a:r>
            <a:r>
              <a:rPr lang="en-US" altLang="x-none" dirty="0">
                <a:solidFill>
                  <a:srgbClr val="000000"/>
                </a:solidFill>
                <a:latin typeface="Cambria" panose="02040503050406030204" pitchFamily="18" charset="0"/>
              </a:rPr>
              <a:t> containing </a:t>
            </a:r>
            <a:r>
              <a:rPr lang="en-US" altLang="x-none" dirty="0" err="1">
                <a:solidFill>
                  <a:srgbClr val="000000"/>
                </a:solidFill>
                <a:latin typeface="Consolas" panose="020B0609020204030204" pitchFamily="49" charset="0"/>
              </a:rPr>
              <a:t>BitCard</a:t>
            </a:r>
            <a:r>
              <a:rPr lang="en-US" altLang="x-none" dirty="0">
                <a:solidFill>
                  <a:srgbClr val="000000"/>
                </a:solidFill>
                <a:latin typeface="Cambria" panose="02040503050406030204" pitchFamily="18" charset="0"/>
              </a:rPr>
              <a:t> structures (line </a:t>
            </a:r>
            <a:r>
              <a:rPr lang="en-US" altLang="x-none" dirty="0" smtClean="0">
                <a:solidFill>
                  <a:srgbClr val="000000"/>
                </a:solidFill>
                <a:latin typeface="Cambria" panose="02040503050406030204" pitchFamily="18" charset="0"/>
              </a:rPr>
              <a:t>23 of </a:t>
            </a:r>
            <a:r>
              <a:rPr lang="en-US" altLang="x-none" dirty="0">
                <a:solidFill>
                  <a:srgbClr val="000000"/>
                </a:solidFill>
                <a:latin typeface="Cambria" panose="02040503050406030204" pitchFamily="18" charset="0"/>
              </a:rPr>
              <a:t>Fig. 22.14).</a:t>
            </a:r>
          </a:p>
          <a:p>
            <a:pPr eaLnBrk="1" hangingPunct="1"/>
            <a:r>
              <a:rPr lang="en-US" altLang="x-none" dirty="0">
                <a:solidFill>
                  <a:srgbClr val="000000"/>
                </a:solidFill>
                <a:latin typeface="Cambria" panose="02040503050406030204" pitchFamily="18" charset="0"/>
              </a:rPr>
              <a:t>The constructor inserts the 52 cards in the </a:t>
            </a:r>
            <a:r>
              <a:rPr lang="en-US" altLang="x-none" dirty="0">
                <a:solidFill>
                  <a:srgbClr val="000000"/>
                </a:solidFill>
                <a:latin typeface="Consolas" panose="020B0609020204030204" pitchFamily="49" charset="0"/>
              </a:rPr>
              <a:t>deck</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array</a:t>
            </a:r>
            <a:r>
              <a:rPr lang="en-US" altLang="x-none" dirty="0">
                <a:solidFill>
                  <a:srgbClr val="000000"/>
                </a:solidFill>
                <a:latin typeface="Cambria" panose="02040503050406030204" pitchFamily="18" charset="0"/>
              </a:rPr>
              <a:t>, and function </a:t>
            </a:r>
            <a:r>
              <a:rPr lang="en-US" altLang="x-none" dirty="0">
                <a:solidFill>
                  <a:srgbClr val="000000"/>
                </a:solidFill>
                <a:latin typeface="Consolas" panose="020B0609020204030204" pitchFamily="49" charset="0"/>
              </a:rPr>
              <a:t>deal</a:t>
            </a:r>
            <a:r>
              <a:rPr lang="en-US" altLang="x-none" dirty="0">
                <a:solidFill>
                  <a:srgbClr val="000000"/>
                </a:solidFill>
                <a:latin typeface="Cambria" panose="02040503050406030204" pitchFamily="18" charset="0"/>
              </a:rPr>
              <a:t> prints the 52 cards.</a:t>
            </a:r>
          </a:p>
          <a:p>
            <a:pPr eaLnBrk="1" hangingPunct="1"/>
            <a:r>
              <a:rPr lang="en-US" altLang="x-none" dirty="0">
                <a:solidFill>
                  <a:srgbClr val="000000"/>
                </a:solidFill>
                <a:latin typeface="Cambria" panose="02040503050406030204" pitchFamily="18" charset="0"/>
              </a:rPr>
              <a:t>Notice that bit fields are accessed exactly as any other structure member is (lines </a:t>
            </a:r>
            <a:r>
              <a:rPr lang="en-US" altLang="x-none" dirty="0" smtClean="0">
                <a:solidFill>
                  <a:srgbClr val="000000"/>
                </a:solidFill>
                <a:latin typeface="Cambria" panose="02040503050406030204" pitchFamily="18" charset="0"/>
              </a:rPr>
              <a:t>12–14 and 22–27 </a:t>
            </a:r>
            <a:r>
              <a:rPr lang="en-US" altLang="x-none" dirty="0">
                <a:solidFill>
                  <a:srgbClr val="000000"/>
                </a:solidFill>
                <a:latin typeface="Cambria" panose="02040503050406030204" pitchFamily="18" charset="0"/>
              </a:rPr>
              <a:t>of Fig. 22.15).</a:t>
            </a:r>
          </a:p>
          <a:p>
            <a:pPr eaLnBrk="1" hangingPunct="1"/>
            <a:r>
              <a:rPr lang="en-US" altLang="x-none" dirty="0">
                <a:solidFill>
                  <a:srgbClr val="000000"/>
                </a:solidFill>
                <a:latin typeface="Cambria" panose="02040503050406030204" pitchFamily="18" charset="0"/>
              </a:rPr>
              <a:t>The member </a:t>
            </a:r>
            <a:r>
              <a:rPr lang="en-US" altLang="x-none" dirty="0">
                <a:solidFill>
                  <a:srgbClr val="000000"/>
                </a:solidFill>
                <a:latin typeface="Consolas" panose="020B0609020204030204" pitchFamily="49" charset="0"/>
              </a:rPr>
              <a:t>color</a:t>
            </a:r>
            <a:r>
              <a:rPr lang="en-US" altLang="x-none" dirty="0">
                <a:solidFill>
                  <a:srgbClr val="000000"/>
                </a:solidFill>
                <a:latin typeface="Cambria" panose="02040503050406030204" pitchFamily="18" charset="0"/>
              </a:rPr>
              <a:t> is included as a means of indicating the card color.</a:t>
            </a:r>
          </a:p>
        </p:txBody>
      </p:sp>
      <p:sp>
        <p:nvSpPr>
          <p:cNvPr id="9114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513586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733150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220272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91434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4063"/>
            <a:ext cx="12192000" cy="53482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404649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33500"/>
            <a:ext cx="12192000" cy="41894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45234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22.2  </a:t>
            </a:r>
            <a:r>
              <a:rPr lang="en-US" dirty="0" smtClean="0">
                <a:solidFill>
                  <a:srgbClr val="3380E6"/>
                </a:solidFill>
                <a:latin typeface="Calibri" panose="020F0502020204030204" pitchFamily="34" charset="0"/>
              </a:rPr>
              <a:t>Structure Definitions</a:t>
            </a:r>
          </a:p>
        </p:txBody>
      </p:sp>
      <p:sp>
        <p:nvSpPr>
          <p:cNvPr id="17411" name="Text Placeholder 2"/>
          <p:cNvSpPr>
            <a:spLocks noGrp="1"/>
          </p:cNvSpPr>
          <p:nvPr>
            <p:ph type="body" idx="1"/>
          </p:nvPr>
        </p:nvSpPr>
        <p:spPr/>
        <p:txBody>
          <a:bodyPr/>
          <a:lstStyle/>
          <a:p>
            <a:pPr eaLnBrk="1" hangingPunct="1">
              <a:lnSpc>
                <a:spcPct val="80000"/>
              </a:lnSpc>
            </a:pPr>
            <a:r>
              <a:rPr lang="en-US" altLang="x-none" sz="2500" dirty="0">
                <a:solidFill>
                  <a:srgbClr val="000000"/>
                </a:solidFill>
                <a:latin typeface="Cambria" panose="02040503050406030204" pitchFamily="18" charset="0"/>
              </a:rPr>
              <a:t>Consider the following structure definition:</a:t>
            </a:r>
          </a:p>
          <a:p>
            <a:pPr lvl="2" eaLnBrk="1" hangingPunct="1">
              <a:lnSpc>
                <a:spcPct val="80000"/>
              </a:lnSpc>
            </a:pPr>
            <a:r>
              <a:rPr lang="en-US" altLang="x-none" sz="1900" dirty="0" err="1">
                <a:solidFill>
                  <a:srgbClr val="0000FF"/>
                </a:solidFill>
                <a:latin typeface="Consolas" panose="020B0609020204030204" pitchFamily="49" charset="0"/>
              </a:rPr>
              <a:t>struct</a:t>
            </a:r>
            <a:r>
              <a:rPr lang="en-US" altLang="x-none" sz="1900" dirty="0">
                <a:solidFill>
                  <a:srgbClr val="000000"/>
                </a:solidFill>
                <a:latin typeface="Consolas" panose="020B0609020204030204" pitchFamily="49" charset="0"/>
              </a:rPr>
              <a:t> Card </a:t>
            </a:r>
            <a:br>
              <a:rPr lang="en-US" altLang="x-none" sz="1900" dirty="0">
                <a:solidFill>
                  <a:srgbClr val="000000"/>
                </a:solidFill>
                <a:latin typeface="Consolas" panose="020B0609020204030204" pitchFamily="49" charset="0"/>
              </a:rPr>
            </a:br>
            <a:r>
              <a:rPr lang="en-US" altLang="x-none" sz="1900" dirty="0">
                <a:solidFill>
                  <a:srgbClr val="000000"/>
                </a:solidFill>
                <a:latin typeface="Consolas" panose="020B0609020204030204" pitchFamily="49" charset="0"/>
              </a:rPr>
              <a:t>{</a:t>
            </a:r>
            <a:br>
              <a:rPr lang="en-US" altLang="x-none" sz="1900" dirty="0">
                <a:solidFill>
                  <a:srgbClr val="000000"/>
                </a:solidFill>
                <a:latin typeface="Consolas" panose="020B0609020204030204" pitchFamily="49" charset="0"/>
              </a:rPr>
            </a:br>
            <a:r>
              <a:rPr lang="en-US" altLang="x-none" sz="1900" dirty="0">
                <a:solidFill>
                  <a:srgbClr val="000000"/>
                </a:solidFill>
                <a:latin typeface="Consolas" panose="020B0609020204030204" pitchFamily="49" charset="0"/>
              </a:rPr>
              <a:t>   string face;</a:t>
            </a:r>
            <a:br>
              <a:rPr lang="en-US" altLang="x-none" sz="1900" dirty="0">
                <a:solidFill>
                  <a:srgbClr val="000000"/>
                </a:solidFill>
                <a:latin typeface="Consolas" panose="020B0609020204030204" pitchFamily="49" charset="0"/>
              </a:rPr>
            </a:br>
            <a:r>
              <a:rPr lang="en-US" altLang="x-none" sz="1900" dirty="0">
                <a:solidFill>
                  <a:srgbClr val="000000"/>
                </a:solidFill>
                <a:latin typeface="Consolas" panose="020B0609020204030204" pitchFamily="49" charset="0"/>
              </a:rPr>
              <a:t>   string suit;</a:t>
            </a:r>
            <a:br>
              <a:rPr lang="en-US" altLang="x-none" sz="1900" dirty="0">
                <a:solidFill>
                  <a:srgbClr val="000000"/>
                </a:solidFill>
                <a:latin typeface="Consolas" panose="020B0609020204030204" pitchFamily="49" charset="0"/>
              </a:rPr>
            </a:br>
            <a:r>
              <a:rPr lang="en-US" altLang="x-none" sz="1900" dirty="0">
                <a:solidFill>
                  <a:srgbClr val="000000"/>
                </a:solidFill>
                <a:latin typeface="Consolas" panose="020B0609020204030204" pitchFamily="49" charset="0"/>
              </a:rPr>
              <a:t>}; </a:t>
            </a:r>
            <a:r>
              <a:rPr lang="en-US" altLang="x-none" sz="1900" dirty="0">
                <a:solidFill>
                  <a:srgbClr val="00BF00"/>
                </a:solidFill>
                <a:latin typeface="Consolas" panose="020B0609020204030204" pitchFamily="49" charset="0"/>
              </a:rPr>
              <a:t>// end </a:t>
            </a:r>
            <a:r>
              <a:rPr lang="en-US" altLang="x-none" sz="1900" dirty="0" err="1">
                <a:solidFill>
                  <a:srgbClr val="00BF00"/>
                </a:solidFill>
                <a:latin typeface="Consolas" panose="020B0609020204030204" pitchFamily="49" charset="0"/>
              </a:rPr>
              <a:t>struct</a:t>
            </a:r>
            <a:r>
              <a:rPr lang="en-US" altLang="x-none" sz="1900" dirty="0">
                <a:solidFill>
                  <a:srgbClr val="00BF00"/>
                </a:solidFill>
                <a:latin typeface="Consolas" panose="020B0609020204030204" pitchFamily="49" charset="0"/>
              </a:rPr>
              <a:t> Card</a:t>
            </a:r>
          </a:p>
          <a:p>
            <a:pPr lvl="1" eaLnBrk="1" hangingPunct="1">
              <a:lnSpc>
                <a:spcPct val="80000"/>
              </a:lnSpc>
            </a:pPr>
            <a:r>
              <a:rPr lang="en-US" altLang="x-none" sz="2100" dirty="0">
                <a:solidFill>
                  <a:srgbClr val="000000"/>
                </a:solidFill>
                <a:latin typeface="Cambria" panose="02040503050406030204" pitchFamily="18" charset="0"/>
              </a:rPr>
              <a:t>Keyword </a:t>
            </a:r>
            <a:r>
              <a:rPr lang="en-US" altLang="x-none" sz="2100" dirty="0" err="1">
                <a:solidFill>
                  <a:srgbClr val="0000FF"/>
                </a:solidFill>
                <a:latin typeface="Consolas" panose="020B0609020204030204" pitchFamily="49" charset="0"/>
              </a:rPr>
              <a:t>struct</a:t>
            </a:r>
            <a:r>
              <a:rPr lang="en-US" altLang="x-none" sz="2100" dirty="0">
                <a:solidFill>
                  <a:srgbClr val="000000"/>
                </a:solidFill>
                <a:latin typeface="Cambria" panose="02040503050406030204" pitchFamily="18" charset="0"/>
              </a:rPr>
              <a:t> introduces the definition for structure </a:t>
            </a:r>
            <a:r>
              <a:rPr lang="en-US" altLang="x-none" sz="2100" dirty="0">
                <a:solidFill>
                  <a:srgbClr val="000000"/>
                </a:solidFill>
                <a:latin typeface="Consolas" panose="020B0609020204030204" pitchFamily="49" charset="0"/>
              </a:rPr>
              <a:t>Card</a:t>
            </a:r>
            <a:r>
              <a:rPr lang="en-US" altLang="x-none" sz="2100" dirty="0">
                <a:solidFill>
                  <a:srgbClr val="000000"/>
                </a:solidFill>
                <a:latin typeface="Cambria" panose="02040503050406030204" pitchFamily="18" charset="0"/>
              </a:rPr>
              <a:t>.</a:t>
            </a:r>
          </a:p>
          <a:p>
            <a:pPr lvl="1" eaLnBrk="1" hangingPunct="1">
              <a:lnSpc>
                <a:spcPct val="80000"/>
              </a:lnSpc>
            </a:pPr>
            <a:r>
              <a:rPr lang="en-US" altLang="x-none" sz="2100" dirty="0">
                <a:solidFill>
                  <a:srgbClr val="000000"/>
                </a:solidFill>
                <a:latin typeface="Cambria" panose="02040503050406030204" pitchFamily="18" charset="0"/>
              </a:rPr>
              <a:t>The identifier </a:t>
            </a:r>
            <a:r>
              <a:rPr lang="en-US" altLang="x-none" sz="2100" dirty="0">
                <a:solidFill>
                  <a:srgbClr val="000000"/>
                </a:solidFill>
                <a:latin typeface="Consolas" panose="020B0609020204030204" pitchFamily="49" charset="0"/>
              </a:rPr>
              <a:t>Card</a:t>
            </a:r>
            <a:r>
              <a:rPr lang="en-US" altLang="x-none" sz="2100" dirty="0">
                <a:solidFill>
                  <a:srgbClr val="000000"/>
                </a:solidFill>
                <a:latin typeface="Cambria" panose="02040503050406030204" pitchFamily="18" charset="0"/>
              </a:rPr>
              <a:t> is the </a:t>
            </a:r>
            <a:r>
              <a:rPr lang="en-US" altLang="x-none" sz="2100" dirty="0">
                <a:solidFill>
                  <a:srgbClr val="0000FF"/>
                </a:solidFill>
                <a:latin typeface="Cambria" panose="02040503050406030204" pitchFamily="18" charset="0"/>
              </a:rPr>
              <a:t>structure name</a:t>
            </a:r>
            <a:r>
              <a:rPr lang="en-US" altLang="x-none" sz="2100" dirty="0">
                <a:solidFill>
                  <a:srgbClr val="000000"/>
                </a:solidFill>
                <a:latin typeface="Cambria" panose="02040503050406030204" pitchFamily="18" charset="0"/>
              </a:rPr>
              <a:t> and is used in C++ to declare variables of the </a:t>
            </a:r>
            <a:r>
              <a:rPr lang="en-US" altLang="x-none" sz="2100" dirty="0">
                <a:solidFill>
                  <a:srgbClr val="0000FF"/>
                </a:solidFill>
                <a:latin typeface="Cambria" panose="02040503050406030204" pitchFamily="18" charset="0"/>
              </a:rPr>
              <a:t>structure type</a:t>
            </a:r>
            <a:r>
              <a:rPr lang="en-US" altLang="x-none" sz="2100" dirty="0">
                <a:solidFill>
                  <a:srgbClr val="000000"/>
                </a:solidFill>
                <a:latin typeface="Cambria" panose="02040503050406030204" pitchFamily="18" charset="0"/>
              </a:rPr>
              <a:t> (in C, the type name of the preceding structure is </a:t>
            </a:r>
            <a:r>
              <a:rPr lang="en-US" altLang="x-none" sz="2100" dirty="0" err="1">
                <a:solidFill>
                  <a:srgbClr val="000000"/>
                </a:solidFill>
                <a:latin typeface="Consolas" panose="020B0609020204030204" pitchFamily="49" charset="0"/>
              </a:rPr>
              <a:t>struct</a:t>
            </a:r>
            <a:r>
              <a:rPr lang="en-US" altLang="x-none" sz="2100" dirty="0">
                <a:solidFill>
                  <a:srgbClr val="000000"/>
                </a:solidFill>
                <a:latin typeface="Cambria" panose="02040503050406030204" pitchFamily="18" charset="0"/>
              </a:rPr>
              <a:t> </a:t>
            </a:r>
            <a:r>
              <a:rPr lang="en-US" altLang="x-none" sz="2100" dirty="0">
                <a:solidFill>
                  <a:srgbClr val="000000"/>
                </a:solidFill>
                <a:latin typeface="Consolas" panose="020B0609020204030204" pitchFamily="49" charset="0"/>
              </a:rPr>
              <a:t>Card</a:t>
            </a:r>
            <a:r>
              <a:rPr lang="en-US" altLang="x-none" sz="2100" dirty="0">
                <a:solidFill>
                  <a:srgbClr val="000000"/>
                </a:solidFill>
                <a:latin typeface="Cambria" panose="02040503050406030204" pitchFamily="18" charset="0"/>
              </a:rPr>
              <a:t>).</a:t>
            </a:r>
          </a:p>
          <a:p>
            <a:pPr eaLnBrk="1" hangingPunct="1">
              <a:lnSpc>
                <a:spcPct val="80000"/>
              </a:lnSpc>
            </a:pPr>
            <a:r>
              <a:rPr lang="en-US" altLang="x-none" sz="2400" dirty="0">
                <a:solidFill>
                  <a:srgbClr val="000000"/>
                </a:solidFill>
                <a:latin typeface="Consolas" panose="020B0609020204030204" pitchFamily="49" charset="0"/>
              </a:rPr>
              <a:t>Card</a:t>
            </a:r>
            <a:r>
              <a:rPr lang="en-US" altLang="x-none" sz="2400" dirty="0">
                <a:solidFill>
                  <a:srgbClr val="000000"/>
                </a:solidFill>
                <a:latin typeface="Cambria" panose="02040503050406030204" pitchFamily="18" charset="0"/>
              </a:rPr>
              <a:t>’s definition contains two </a:t>
            </a:r>
            <a:r>
              <a:rPr lang="en-US" altLang="x-none" sz="2400" dirty="0">
                <a:solidFill>
                  <a:srgbClr val="000000"/>
                </a:solidFill>
                <a:latin typeface="Consolas" panose="020B0609020204030204" pitchFamily="49" charset="0"/>
              </a:rPr>
              <a:t>string</a:t>
            </a:r>
            <a:r>
              <a:rPr lang="en-US" altLang="x-none" sz="2400" dirty="0">
                <a:solidFill>
                  <a:srgbClr val="000000"/>
                </a:solidFill>
                <a:latin typeface="Cambria" panose="02040503050406030204" pitchFamily="18" charset="0"/>
              </a:rPr>
              <a:t> </a:t>
            </a:r>
            <a:r>
              <a:rPr lang="en-US" altLang="x-none" sz="2400" dirty="0">
                <a:solidFill>
                  <a:srgbClr val="000000"/>
                </a:solidFill>
                <a:latin typeface="Consolas" panose="020B0609020204030204" pitchFamily="49" charset="0"/>
              </a:rPr>
              <a:t>members—face</a:t>
            </a:r>
            <a:r>
              <a:rPr lang="en-US" altLang="x-none" sz="2400" dirty="0">
                <a:solidFill>
                  <a:srgbClr val="000000"/>
                </a:solidFill>
                <a:latin typeface="Cambria" panose="02040503050406030204" pitchFamily="18" charset="0"/>
              </a:rPr>
              <a:t> and </a:t>
            </a:r>
            <a:r>
              <a:rPr lang="en-US" altLang="x-none" sz="2400" dirty="0">
                <a:solidFill>
                  <a:srgbClr val="000000"/>
                </a:solidFill>
                <a:latin typeface="Consolas" panose="020B0609020204030204" pitchFamily="49" charset="0"/>
              </a:rPr>
              <a:t>suit</a:t>
            </a:r>
            <a:r>
              <a:rPr lang="en-US" altLang="x-none" sz="2400" dirty="0">
                <a:solidFill>
                  <a:srgbClr val="000000"/>
                </a:solidFill>
                <a:latin typeface="Cambria" panose="02040503050406030204" pitchFamily="18" charset="0"/>
              </a:rPr>
              <a:t>.</a:t>
            </a:r>
          </a:p>
        </p:txBody>
      </p:sp>
      <p:sp>
        <p:nvSpPr>
          <p:cNvPr id="1741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20839282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5950"/>
            <a:ext cx="12192000" cy="5624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198418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5950"/>
            <a:ext cx="12192000" cy="5624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5885194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22.6  </a:t>
            </a:r>
            <a:r>
              <a:rPr lang="en-US" dirty="0" smtClean="0">
                <a:solidFill>
                  <a:srgbClr val="3380E6"/>
                </a:solidFill>
                <a:latin typeface="Calibri" panose="020F0502020204030204" pitchFamily="34" charset="0"/>
              </a:rPr>
              <a:t>Bit Fields (cont.)</a:t>
            </a:r>
          </a:p>
        </p:txBody>
      </p:sp>
      <p:sp>
        <p:nvSpPr>
          <p:cNvPr id="91139"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It’s possible to specify an </a:t>
            </a:r>
            <a:r>
              <a:rPr lang="en-US" altLang="x-none" dirty="0">
                <a:solidFill>
                  <a:srgbClr val="0000FF"/>
                </a:solidFill>
                <a:latin typeface="Cambria" panose="02040503050406030204" pitchFamily="18" charset="0"/>
              </a:rPr>
              <a:t>unnamed bit field</a:t>
            </a:r>
            <a:r>
              <a:rPr lang="en-US" altLang="x-none" dirty="0">
                <a:solidFill>
                  <a:srgbClr val="000000"/>
                </a:solidFill>
                <a:latin typeface="Cambria" panose="02040503050406030204" pitchFamily="18" charset="0"/>
              </a:rPr>
              <a:t>, in which case the field is used as </a:t>
            </a:r>
            <a:r>
              <a:rPr lang="en-US" altLang="x-none" dirty="0">
                <a:solidFill>
                  <a:srgbClr val="0000FF"/>
                </a:solidFill>
                <a:latin typeface="Cambria" panose="02040503050406030204" pitchFamily="18" charset="0"/>
              </a:rPr>
              <a:t>padding</a:t>
            </a:r>
            <a:r>
              <a:rPr lang="en-US" altLang="x-none" dirty="0">
                <a:solidFill>
                  <a:srgbClr val="000000"/>
                </a:solidFill>
                <a:latin typeface="Cambria" panose="02040503050406030204" pitchFamily="18" charset="0"/>
              </a:rPr>
              <a:t> in the structure.</a:t>
            </a:r>
          </a:p>
          <a:p>
            <a:pPr eaLnBrk="1" hangingPunct="1">
              <a:lnSpc>
                <a:spcPct val="90000"/>
              </a:lnSpc>
            </a:pPr>
            <a:r>
              <a:rPr lang="en-US" altLang="x-none" dirty="0">
                <a:solidFill>
                  <a:srgbClr val="000000"/>
                </a:solidFill>
                <a:latin typeface="Cambria" panose="02040503050406030204" pitchFamily="18" charset="0"/>
              </a:rPr>
              <a:t>For example, the structure definition uses an unnamed three-bit field as padding—nothing can be stored in those three bits.</a:t>
            </a:r>
          </a:p>
          <a:p>
            <a:pPr eaLnBrk="1" hangingPunct="1">
              <a:lnSpc>
                <a:spcPct val="90000"/>
              </a:lnSpc>
            </a:pPr>
            <a:r>
              <a:rPr lang="en-US" altLang="x-none" dirty="0">
                <a:solidFill>
                  <a:srgbClr val="000000"/>
                </a:solidFill>
                <a:latin typeface="Cambria" panose="02040503050406030204" pitchFamily="18" charset="0"/>
              </a:rPr>
              <a:t>Member </a:t>
            </a:r>
            <a:r>
              <a:rPr lang="en-US" altLang="x-none" dirty="0">
                <a:solidFill>
                  <a:srgbClr val="000000"/>
                </a:solidFill>
                <a:latin typeface="Consolas" panose="020B0609020204030204" pitchFamily="49" charset="0"/>
              </a:rPr>
              <a:t>b</a:t>
            </a:r>
            <a:r>
              <a:rPr lang="en-US" altLang="x-none" dirty="0">
                <a:solidFill>
                  <a:srgbClr val="000000"/>
                </a:solidFill>
                <a:latin typeface="Cambria" panose="02040503050406030204" pitchFamily="18" charset="0"/>
              </a:rPr>
              <a:t> is stored in another storage unit.</a:t>
            </a:r>
          </a:p>
          <a:p>
            <a:pPr lvl="2" eaLnBrk="1" hangingPunct="1">
              <a:lnSpc>
                <a:spcPct val="90000"/>
              </a:lnSpc>
            </a:pPr>
            <a:r>
              <a:rPr lang="en-US" altLang="x-none" dirty="0" err="1">
                <a:solidFill>
                  <a:srgbClr val="0000FF"/>
                </a:solidFill>
                <a:latin typeface="Consolas" panose="020B0609020204030204" pitchFamily="49" charset="0"/>
              </a:rPr>
              <a:t>struct</a:t>
            </a:r>
            <a:r>
              <a:rPr lang="en-US" altLang="x-none" dirty="0">
                <a:solidFill>
                  <a:srgbClr val="000000"/>
                </a:solidFill>
                <a:latin typeface="Consolas" panose="020B0609020204030204" pitchFamily="49" charset="0"/>
              </a:rPr>
              <a:t> Example </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   </a:t>
            </a:r>
            <a:r>
              <a:rPr lang="en-US" altLang="x-none" dirty="0">
                <a:solidFill>
                  <a:srgbClr val="0000FF"/>
                </a:solidFill>
                <a:latin typeface="Consolas" panose="020B0609020204030204" pitchFamily="49" charset="0"/>
              </a:rPr>
              <a:t>unsigned</a:t>
            </a:r>
            <a:r>
              <a:rPr lang="en-US" altLang="x-none" dirty="0">
                <a:solidFill>
                  <a:srgbClr val="000000"/>
                </a:solidFill>
                <a:latin typeface="Consolas" panose="020B0609020204030204" pitchFamily="49" charset="0"/>
              </a:rPr>
              <a:t> a : </a:t>
            </a:r>
            <a:r>
              <a:rPr lang="en-US" altLang="x-none" dirty="0">
                <a:solidFill>
                  <a:srgbClr val="128AFF"/>
                </a:solidFill>
                <a:latin typeface="Consolas" panose="020B0609020204030204" pitchFamily="49" charset="0"/>
              </a:rPr>
              <a:t>13</a:t>
            </a:r>
            <a:r>
              <a:rPr lang="en-US" altLang="x-none" dirty="0">
                <a:solidFill>
                  <a:srgbClr val="000000"/>
                </a:solidFill>
                <a:latin typeface="Consolas" panose="020B0609020204030204" pitchFamily="49" charset="0"/>
              </a:rPr>
              <a:t>;</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   </a:t>
            </a:r>
            <a:r>
              <a:rPr lang="en-US" altLang="x-none" dirty="0">
                <a:solidFill>
                  <a:srgbClr val="0000FF"/>
                </a:solidFill>
                <a:latin typeface="Consolas" panose="020B0609020204030204" pitchFamily="49" charset="0"/>
              </a:rPr>
              <a:t>unsigned</a:t>
            </a:r>
            <a:r>
              <a:rPr lang="en-US" altLang="x-none" dirty="0">
                <a:solidFill>
                  <a:srgbClr val="000000"/>
                </a:solidFill>
                <a:latin typeface="Consolas" panose="020B0609020204030204" pitchFamily="49" charset="0"/>
              </a:rPr>
              <a:t>   : </a:t>
            </a:r>
            <a:r>
              <a:rPr lang="en-US" altLang="x-none" dirty="0">
                <a:solidFill>
                  <a:srgbClr val="128AFF"/>
                </a:solidFill>
                <a:latin typeface="Consolas" panose="020B0609020204030204" pitchFamily="49" charset="0"/>
              </a:rPr>
              <a:t>3</a:t>
            </a:r>
            <a:r>
              <a:rPr lang="en-US" altLang="x-none" dirty="0">
                <a:solidFill>
                  <a:srgbClr val="000000"/>
                </a:solidFill>
                <a:latin typeface="Consolas" panose="020B0609020204030204" pitchFamily="49" charset="0"/>
              </a:rPr>
              <a:t>; </a:t>
            </a:r>
            <a:r>
              <a:rPr lang="en-US" altLang="x-none" dirty="0">
                <a:solidFill>
                  <a:srgbClr val="00BF00"/>
                </a:solidFill>
                <a:latin typeface="Consolas" panose="020B0609020204030204" pitchFamily="49" charset="0"/>
              </a:rPr>
              <a:t>// align to next storage-unit boundary</a:t>
            </a:r>
            <a:br>
              <a:rPr lang="en-US" altLang="x-none" dirty="0">
                <a:solidFill>
                  <a:srgbClr val="00BF00"/>
                </a:solidFill>
                <a:latin typeface="Consolas" panose="020B0609020204030204" pitchFamily="49" charset="0"/>
              </a:rPr>
            </a:br>
            <a:r>
              <a:rPr lang="en-US" altLang="x-none" dirty="0">
                <a:solidFill>
                  <a:srgbClr val="000000"/>
                </a:solidFill>
                <a:latin typeface="Consolas" panose="020B0609020204030204" pitchFamily="49" charset="0"/>
              </a:rPr>
              <a:t>   </a:t>
            </a:r>
            <a:r>
              <a:rPr lang="en-US" altLang="x-none" dirty="0">
                <a:solidFill>
                  <a:srgbClr val="0000FF"/>
                </a:solidFill>
                <a:latin typeface="Consolas" panose="020B0609020204030204" pitchFamily="49" charset="0"/>
              </a:rPr>
              <a:t>unsigned</a:t>
            </a:r>
            <a:r>
              <a:rPr lang="en-US" altLang="x-none" dirty="0">
                <a:solidFill>
                  <a:srgbClr val="000000"/>
                </a:solidFill>
                <a:latin typeface="Consolas" panose="020B0609020204030204" pitchFamily="49" charset="0"/>
              </a:rPr>
              <a:t> b : </a:t>
            </a:r>
            <a:r>
              <a:rPr lang="en-US" altLang="x-none" dirty="0">
                <a:solidFill>
                  <a:srgbClr val="128AFF"/>
                </a:solidFill>
                <a:latin typeface="Consolas" panose="020B0609020204030204" pitchFamily="49" charset="0"/>
              </a:rPr>
              <a:t>4</a:t>
            </a:r>
            <a:r>
              <a:rPr lang="en-US" altLang="x-none" dirty="0">
                <a:solidFill>
                  <a:srgbClr val="000000"/>
                </a:solidFill>
                <a:latin typeface="Consolas" panose="020B0609020204030204" pitchFamily="49" charset="0"/>
              </a:rPr>
              <a:t>;</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 </a:t>
            </a:r>
            <a:r>
              <a:rPr lang="en-US" altLang="x-none" dirty="0">
                <a:solidFill>
                  <a:srgbClr val="00BF00"/>
                </a:solidFill>
                <a:latin typeface="Consolas" panose="020B0609020204030204" pitchFamily="49" charset="0"/>
              </a:rPr>
              <a:t>// end </a:t>
            </a:r>
            <a:r>
              <a:rPr lang="en-US" altLang="x-none" dirty="0" err="1">
                <a:solidFill>
                  <a:srgbClr val="00BF00"/>
                </a:solidFill>
                <a:latin typeface="Consolas" panose="020B0609020204030204" pitchFamily="49" charset="0"/>
              </a:rPr>
              <a:t>struct</a:t>
            </a:r>
            <a:r>
              <a:rPr lang="en-US" altLang="x-none" dirty="0">
                <a:solidFill>
                  <a:srgbClr val="00BF00"/>
                </a:solidFill>
                <a:latin typeface="Consolas" panose="020B0609020204030204" pitchFamily="49" charset="0"/>
              </a:rPr>
              <a:t> Example</a:t>
            </a:r>
            <a:r>
              <a:rPr lang="en-US" altLang="x-none" dirty="0">
                <a:solidFill>
                  <a:srgbClr val="000000"/>
                </a:solidFill>
                <a:latin typeface="Consolas" panose="020B0609020204030204" pitchFamily="49" charset="0"/>
              </a:rPr>
              <a:t> </a:t>
            </a:r>
          </a:p>
        </p:txBody>
      </p:sp>
      <p:sp>
        <p:nvSpPr>
          <p:cNvPr id="9933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9010949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22.6  </a:t>
            </a:r>
            <a:r>
              <a:rPr lang="en-US" dirty="0" smtClean="0">
                <a:solidFill>
                  <a:srgbClr val="3380E6"/>
                </a:solidFill>
                <a:latin typeface="Calibri" panose="020F0502020204030204" pitchFamily="34" charset="0"/>
              </a:rPr>
              <a:t>Bit Fields (cont.)</a:t>
            </a:r>
          </a:p>
        </p:txBody>
      </p:sp>
      <p:sp>
        <p:nvSpPr>
          <p:cNvPr id="92163" name="Text Placeholder 2"/>
          <p:cNvSpPr>
            <a:spLocks noGrp="1"/>
          </p:cNvSpPr>
          <p:nvPr>
            <p:ph type="body" idx="1"/>
          </p:nvPr>
        </p:nvSpPr>
        <p:spPr/>
        <p:txBody>
          <a:bodyPr>
            <a:normAutofit lnSpcReduction="10000"/>
          </a:bodyPr>
          <a:lstStyle/>
          <a:p>
            <a:pPr eaLnBrk="1" hangingPunct="1">
              <a:lnSpc>
                <a:spcPct val="90000"/>
              </a:lnSpc>
            </a:pPr>
            <a:r>
              <a:rPr lang="en-US" altLang="x-none" dirty="0">
                <a:solidFill>
                  <a:srgbClr val="000000"/>
                </a:solidFill>
                <a:latin typeface="Cambria" panose="02040503050406030204" pitchFamily="18" charset="0"/>
              </a:rPr>
              <a:t>An </a:t>
            </a:r>
            <a:r>
              <a:rPr lang="en-US" altLang="x-none" dirty="0">
                <a:solidFill>
                  <a:srgbClr val="0000FF"/>
                </a:solidFill>
                <a:latin typeface="Cambria" panose="02040503050406030204" pitchFamily="18" charset="0"/>
              </a:rPr>
              <a:t>unnamed bit field with a zero width</a:t>
            </a:r>
            <a:r>
              <a:rPr lang="en-US" altLang="x-none" dirty="0">
                <a:solidFill>
                  <a:srgbClr val="000000"/>
                </a:solidFill>
                <a:latin typeface="Cambria" panose="02040503050406030204" pitchFamily="18" charset="0"/>
              </a:rPr>
              <a:t> is used to align the next bit field on a new storage-unit boundary.</a:t>
            </a:r>
          </a:p>
          <a:p>
            <a:pPr eaLnBrk="1" hangingPunct="1">
              <a:lnSpc>
                <a:spcPct val="90000"/>
              </a:lnSpc>
            </a:pPr>
            <a:r>
              <a:rPr lang="en-US" altLang="x-none" dirty="0">
                <a:solidFill>
                  <a:srgbClr val="000000"/>
                </a:solidFill>
                <a:latin typeface="Cambria" panose="02040503050406030204" pitchFamily="18" charset="0"/>
              </a:rPr>
              <a:t>For example, the structure definition</a:t>
            </a:r>
          </a:p>
          <a:p>
            <a:pPr lvl="2" eaLnBrk="1" hangingPunct="1">
              <a:lnSpc>
                <a:spcPct val="90000"/>
              </a:lnSpc>
            </a:pPr>
            <a:r>
              <a:rPr lang="en-US" altLang="x-none" dirty="0" err="1">
                <a:solidFill>
                  <a:srgbClr val="0000FF"/>
                </a:solidFill>
                <a:latin typeface="Consolas" panose="020B0609020204030204" pitchFamily="49" charset="0"/>
              </a:rPr>
              <a:t>struct</a:t>
            </a:r>
            <a:r>
              <a:rPr lang="en-US" altLang="x-none" dirty="0">
                <a:solidFill>
                  <a:srgbClr val="000000"/>
                </a:solidFill>
                <a:latin typeface="Consolas" panose="020B0609020204030204" pitchFamily="49" charset="0"/>
              </a:rPr>
              <a:t> Example </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   </a:t>
            </a:r>
            <a:r>
              <a:rPr lang="en-US" altLang="x-none" dirty="0">
                <a:solidFill>
                  <a:srgbClr val="0000FF"/>
                </a:solidFill>
                <a:latin typeface="Consolas" panose="020B0609020204030204" pitchFamily="49" charset="0"/>
              </a:rPr>
              <a:t>unsigned</a:t>
            </a:r>
            <a:r>
              <a:rPr lang="en-US" altLang="x-none" dirty="0">
                <a:solidFill>
                  <a:srgbClr val="000000"/>
                </a:solidFill>
                <a:latin typeface="Consolas" panose="020B0609020204030204" pitchFamily="49" charset="0"/>
              </a:rPr>
              <a:t> a : </a:t>
            </a:r>
            <a:r>
              <a:rPr lang="en-US" altLang="x-none" dirty="0">
                <a:solidFill>
                  <a:srgbClr val="128AFF"/>
                </a:solidFill>
                <a:latin typeface="Consolas" panose="020B0609020204030204" pitchFamily="49" charset="0"/>
              </a:rPr>
              <a:t>13</a:t>
            </a:r>
            <a:r>
              <a:rPr lang="en-US" altLang="x-none" dirty="0">
                <a:solidFill>
                  <a:srgbClr val="000000"/>
                </a:solidFill>
                <a:latin typeface="Consolas" panose="020B0609020204030204" pitchFamily="49" charset="0"/>
              </a:rPr>
              <a:t>;</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   </a:t>
            </a:r>
            <a:r>
              <a:rPr lang="en-US" altLang="x-none" dirty="0">
                <a:solidFill>
                  <a:srgbClr val="0000FF"/>
                </a:solidFill>
                <a:latin typeface="Consolas" panose="020B0609020204030204" pitchFamily="49" charset="0"/>
              </a:rPr>
              <a:t>unsigned</a:t>
            </a:r>
            <a:r>
              <a:rPr lang="en-US" altLang="x-none" dirty="0">
                <a:solidFill>
                  <a:srgbClr val="000000"/>
                </a:solidFill>
                <a:latin typeface="Consolas" panose="020B0609020204030204" pitchFamily="49" charset="0"/>
              </a:rPr>
              <a:t>   : </a:t>
            </a:r>
            <a:r>
              <a:rPr lang="en-US" altLang="x-none" dirty="0">
                <a:solidFill>
                  <a:srgbClr val="128AFF"/>
                </a:solidFill>
                <a:latin typeface="Consolas" panose="020B0609020204030204" pitchFamily="49" charset="0"/>
              </a:rPr>
              <a:t>0</a:t>
            </a:r>
            <a:r>
              <a:rPr lang="en-US" altLang="x-none" dirty="0">
                <a:solidFill>
                  <a:srgbClr val="000000"/>
                </a:solidFill>
                <a:latin typeface="Consolas" panose="020B0609020204030204" pitchFamily="49" charset="0"/>
              </a:rPr>
              <a:t>; </a:t>
            </a:r>
            <a:r>
              <a:rPr lang="en-US" altLang="x-none" dirty="0">
                <a:solidFill>
                  <a:srgbClr val="00BF00"/>
                </a:solidFill>
                <a:latin typeface="Consolas" panose="020B0609020204030204" pitchFamily="49" charset="0"/>
              </a:rPr>
              <a:t>// align to next storage-unit boundary</a:t>
            </a:r>
            <a:br>
              <a:rPr lang="en-US" altLang="x-none" dirty="0">
                <a:solidFill>
                  <a:srgbClr val="00BF00"/>
                </a:solidFill>
                <a:latin typeface="Consolas" panose="020B0609020204030204" pitchFamily="49" charset="0"/>
              </a:rPr>
            </a:br>
            <a:r>
              <a:rPr lang="en-US" altLang="x-none" dirty="0">
                <a:solidFill>
                  <a:srgbClr val="000000"/>
                </a:solidFill>
                <a:latin typeface="Consolas" panose="020B0609020204030204" pitchFamily="49" charset="0"/>
              </a:rPr>
              <a:t>   </a:t>
            </a:r>
            <a:r>
              <a:rPr lang="en-US" altLang="x-none" dirty="0">
                <a:solidFill>
                  <a:srgbClr val="0000FF"/>
                </a:solidFill>
                <a:latin typeface="Consolas" panose="020B0609020204030204" pitchFamily="49" charset="0"/>
              </a:rPr>
              <a:t>unsigned</a:t>
            </a:r>
            <a:r>
              <a:rPr lang="en-US" altLang="x-none" dirty="0">
                <a:solidFill>
                  <a:srgbClr val="000000"/>
                </a:solidFill>
                <a:latin typeface="Consolas" panose="020B0609020204030204" pitchFamily="49" charset="0"/>
              </a:rPr>
              <a:t> b : </a:t>
            </a:r>
            <a:r>
              <a:rPr lang="en-US" altLang="x-none" dirty="0">
                <a:solidFill>
                  <a:srgbClr val="128AFF"/>
                </a:solidFill>
                <a:latin typeface="Consolas" panose="020B0609020204030204" pitchFamily="49" charset="0"/>
              </a:rPr>
              <a:t>4</a:t>
            </a:r>
            <a:r>
              <a:rPr lang="en-US" altLang="x-none" dirty="0">
                <a:solidFill>
                  <a:srgbClr val="000000"/>
                </a:solidFill>
                <a:latin typeface="Consolas" panose="020B0609020204030204" pitchFamily="49" charset="0"/>
              </a:rPr>
              <a:t>;</a:t>
            </a:r>
            <a:br>
              <a:rPr lang="en-US" altLang="x-none" dirty="0">
                <a:solidFill>
                  <a:srgbClr val="000000"/>
                </a:solidFill>
                <a:latin typeface="Consolas" panose="020B0609020204030204" pitchFamily="49" charset="0"/>
              </a:rPr>
            </a:br>
            <a:r>
              <a:rPr lang="en-US" altLang="x-none" dirty="0">
                <a:solidFill>
                  <a:srgbClr val="000000"/>
                </a:solidFill>
                <a:latin typeface="Consolas" panose="020B0609020204030204" pitchFamily="49" charset="0"/>
              </a:rPr>
              <a:t>}; </a:t>
            </a:r>
            <a:r>
              <a:rPr lang="en-US" altLang="x-none" dirty="0">
                <a:solidFill>
                  <a:srgbClr val="00BF00"/>
                </a:solidFill>
                <a:latin typeface="Consolas" panose="020B0609020204030204" pitchFamily="49" charset="0"/>
              </a:rPr>
              <a:t>// end </a:t>
            </a:r>
            <a:r>
              <a:rPr lang="en-US" altLang="x-none" dirty="0" err="1">
                <a:solidFill>
                  <a:srgbClr val="00BF00"/>
                </a:solidFill>
                <a:latin typeface="Consolas" panose="020B0609020204030204" pitchFamily="49" charset="0"/>
              </a:rPr>
              <a:t>struct</a:t>
            </a:r>
            <a:r>
              <a:rPr lang="en-US" altLang="x-none" dirty="0">
                <a:solidFill>
                  <a:srgbClr val="00BF00"/>
                </a:solidFill>
                <a:latin typeface="Consolas" panose="020B0609020204030204" pitchFamily="49" charset="0"/>
              </a:rPr>
              <a:t> Example</a:t>
            </a:r>
            <a:r>
              <a:rPr lang="en-US" altLang="x-none" dirty="0">
                <a:solidFill>
                  <a:srgbClr val="000000"/>
                </a:solidFill>
                <a:latin typeface="Cambria" panose="02040503050406030204" pitchFamily="18" charset="0"/>
              </a:rPr>
              <a:t>  </a:t>
            </a:r>
          </a:p>
          <a:p>
            <a:pPr eaLnBrk="1" hangingPunct="1">
              <a:lnSpc>
                <a:spcPct val="90000"/>
              </a:lnSpc>
            </a:pPr>
            <a:r>
              <a:rPr lang="en-US" altLang="x-none" dirty="0">
                <a:solidFill>
                  <a:srgbClr val="000000"/>
                </a:solidFill>
                <a:latin typeface="Cambria" panose="02040503050406030204" pitchFamily="18" charset="0"/>
              </a:rPr>
              <a:t>uses an unnamed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-bit field to skip the remaining bits (as many as there are) of the storage unit in which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 is stored and align </a:t>
            </a:r>
            <a:r>
              <a:rPr lang="en-US" altLang="x-none" dirty="0">
                <a:solidFill>
                  <a:srgbClr val="000000"/>
                </a:solidFill>
                <a:latin typeface="Consolas" panose="020B0609020204030204" pitchFamily="49" charset="0"/>
              </a:rPr>
              <a:t>b</a:t>
            </a:r>
            <a:r>
              <a:rPr lang="en-US" altLang="x-none" dirty="0">
                <a:solidFill>
                  <a:srgbClr val="000000"/>
                </a:solidFill>
                <a:latin typeface="Cambria" panose="02040503050406030204" pitchFamily="18" charset="0"/>
              </a:rPr>
              <a:t> on the next storage-unit boundary.</a:t>
            </a:r>
          </a:p>
        </p:txBody>
      </p:sp>
      <p:sp>
        <p:nvSpPr>
          <p:cNvPr id="10035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4413598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14513"/>
            <a:ext cx="12192000" cy="32273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42475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85938"/>
            <a:ext cx="12192000" cy="32861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228196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4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8125"/>
            <a:ext cx="12192000" cy="38417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0442740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4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36625"/>
            <a:ext cx="12192000" cy="49831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221808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22.7  </a:t>
            </a:r>
            <a:r>
              <a:rPr lang="en-US" dirty="0" smtClean="0">
                <a:solidFill>
                  <a:srgbClr val="3380E6"/>
                </a:solidFill>
                <a:latin typeface="Calibri" panose="020F0502020204030204" pitchFamily="34" charset="0"/>
              </a:rPr>
              <a:t>Character-Handling Library</a:t>
            </a:r>
          </a:p>
        </p:txBody>
      </p:sp>
      <p:sp>
        <p:nvSpPr>
          <p:cNvPr id="97283"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Most data is entered into computers as characters—including letters, digits and various special symbols.</a:t>
            </a:r>
          </a:p>
          <a:p>
            <a:pPr eaLnBrk="1" hangingPunct="1"/>
            <a:r>
              <a:rPr lang="en-US" altLang="x-none" dirty="0">
                <a:solidFill>
                  <a:srgbClr val="000000"/>
                </a:solidFill>
                <a:latin typeface="Cambria" panose="02040503050406030204" pitchFamily="18" charset="0"/>
              </a:rPr>
              <a:t>In this section, we discuss C++’s capabilities for examining and manipulating individual characters.</a:t>
            </a:r>
          </a:p>
          <a:p>
            <a:pPr eaLnBrk="1" hangingPunct="1"/>
            <a:r>
              <a:rPr lang="en-US" altLang="x-none" dirty="0">
                <a:solidFill>
                  <a:srgbClr val="000000"/>
                </a:solidFill>
                <a:latin typeface="Cambria" panose="02040503050406030204" pitchFamily="18" charset="0"/>
              </a:rPr>
              <a:t>In the remainder of the chapter, we continue the discussion of character-string manipulation that we began in Chapter 8.</a:t>
            </a:r>
          </a:p>
        </p:txBody>
      </p:sp>
      <p:sp>
        <p:nvSpPr>
          <p:cNvPr id="10547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3199986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22.7  </a:t>
            </a:r>
            <a:r>
              <a:rPr lang="en-US" dirty="0" smtClean="0">
                <a:solidFill>
                  <a:srgbClr val="3380E6"/>
                </a:solidFill>
                <a:latin typeface="Calibri" panose="020F0502020204030204" pitchFamily="34" charset="0"/>
              </a:rPr>
              <a:t>Character-Handling Library (cont.)</a:t>
            </a:r>
          </a:p>
        </p:txBody>
      </p:sp>
      <p:sp>
        <p:nvSpPr>
          <p:cNvPr id="98307"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The character-handling library includes several functions that perform useful tests and manipulations of character data.</a:t>
            </a:r>
          </a:p>
          <a:p>
            <a:pPr eaLnBrk="1" hangingPunct="1">
              <a:lnSpc>
                <a:spcPct val="90000"/>
              </a:lnSpc>
            </a:pPr>
            <a:r>
              <a:rPr lang="en-US" altLang="x-none" dirty="0">
                <a:solidFill>
                  <a:srgbClr val="000000"/>
                </a:solidFill>
                <a:latin typeface="Cambria" panose="02040503050406030204" pitchFamily="18" charset="0"/>
              </a:rPr>
              <a:t>Each function receives a character—represented as an </a:t>
            </a:r>
            <a:r>
              <a:rPr lang="en-US" altLang="x-none" dirty="0" err="1">
                <a:solidFill>
                  <a:srgbClr val="000000"/>
                </a:solidFill>
                <a:latin typeface="Consolas" panose="020B0609020204030204" pitchFamily="49" charset="0"/>
              </a:rPr>
              <a:t>int</a:t>
            </a:r>
            <a:r>
              <a:rPr lang="en-US" altLang="x-none" dirty="0">
                <a:solidFill>
                  <a:srgbClr val="000000"/>
                </a:solidFill>
                <a:latin typeface="Cambria" panose="02040503050406030204" pitchFamily="18" charset="0"/>
              </a:rPr>
              <a:t>—or </a:t>
            </a:r>
            <a:r>
              <a:rPr lang="en-US" altLang="x-none" dirty="0">
                <a:solidFill>
                  <a:srgbClr val="000000"/>
                </a:solidFill>
                <a:latin typeface="Consolas" panose="020B0609020204030204" pitchFamily="49" charset="0"/>
              </a:rPr>
              <a:t>EOF</a:t>
            </a:r>
            <a:r>
              <a:rPr lang="en-US" altLang="x-none" dirty="0">
                <a:solidFill>
                  <a:srgbClr val="000000"/>
                </a:solidFill>
                <a:latin typeface="Cambria" panose="02040503050406030204" pitchFamily="18" charset="0"/>
              </a:rPr>
              <a:t> as an argument.</a:t>
            </a:r>
          </a:p>
          <a:p>
            <a:pPr eaLnBrk="1" hangingPunct="1">
              <a:lnSpc>
                <a:spcPct val="90000"/>
              </a:lnSpc>
            </a:pPr>
            <a:r>
              <a:rPr lang="en-US" altLang="x-none" dirty="0">
                <a:solidFill>
                  <a:srgbClr val="000000"/>
                </a:solidFill>
                <a:latin typeface="Cambria" panose="02040503050406030204" pitchFamily="18" charset="0"/>
              </a:rPr>
              <a:t>Characters are often manipulated as integers.</a:t>
            </a:r>
          </a:p>
          <a:p>
            <a:pPr eaLnBrk="1" hangingPunct="1">
              <a:lnSpc>
                <a:spcPct val="90000"/>
              </a:lnSpc>
            </a:pPr>
            <a:r>
              <a:rPr lang="en-US" altLang="x-none" dirty="0">
                <a:solidFill>
                  <a:srgbClr val="000000"/>
                </a:solidFill>
                <a:latin typeface="Cambria" panose="02040503050406030204" pitchFamily="18" charset="0"/>
              </a:rPr>
              <a:t>Remember that </a:t>
            </a:r>
            <a:r>
              <a:rPr lang="en-US" altLang="x-none" dirty="0">
                <a:solidFill>
                  <a:srgbClr val="000000"/>
                </a:solidFill>
                <a:latin typeface="Consolas" panose="020B0609020204030204" pitchFamily="49" charset="0"/>
              </a:rPr>
              <a:t>EOF</a:t>
            </a:r>
            <a:r>
              <a:rPr lang="en-US" altLang="x-none" dirty="0">
                <a:solidFill>
                  <a:srgbClr val="000000"/>
                </a:solidFill>
                <a:latin typeface="Cambria" panose="02040503050406030204" pitchFamily="18" charset="0"/>
              </a:rPr>
              <a:t> normally has the value </a:t>
            </a:r>
            <a:r>
              <a:rPr lang="en-US" altLang="x-none" dirty="0">
                <a:solidFill>
                  <a:srgbClr val="000000"/>
                </a:solidFill>
                <a:latin typeface="Consolas" panose="020B0609020204030204" pitchFamily="49" charset="0"/>
              </a:rPr>
              <a:t>–1</a:t>
            </a:r>
            <a:r>
              <a:rPr lang="en-US" altLang="x-none" dirty="0">
                <a:solidFill>
                  <a:srgbClr val="000000"/>
                </a:solidFill>
                <a:latin typeface="Cambria" panose="02040503050406030204" pitchFamily="18" charset="0"/>
              </a:rPr>
              <a:t> and that some hardware architectures do not allow negative values to be stored in </a:t>
            </a:r>
            <a:r>
              <a:rPr lang="en-US" altLang="x-none" dirty="0">
                <a:solidFill>
                  <a:srgbClr val="000000"/>
                </a:solidFill>
                <a:latin typeface="Consolas" panose="020B0609020204030204" pitchFamily="49" charset="0"/>
              </a:rPr>
              <a:t>char</a:t>
            </a:r>
            <a:r>
              <a:rPr lang="en-US" altLang="x-none" dirty="0">
                <a:solidFill>
                  <a:srgbClr val="000000"/>
                </a:solidFill>
                <a:latin typeface="Cambria" panose="02040503050406030204" pitchFamily="18" charset="0"/>
              </a:rPr>
              <a:t> variables.</a:t>
            </a:r>
          </a:p>
          <a:p>
            <a:pPr lvl="1" eaLnBrk="1" hangingPunct="1">
              <a:lnSpc>
                <a:spcPct val="90000"/>
              </a:lnSpc>
            </a:pPr>
            <a:r>
              <a:rPr lang="en-US" altLang="x-none" dirty="0">
                <a:solidFill>
                  <a:srgbClr val="000000"/>
                </a:solidFill>
                <a:latin typeface="Cambria" panose="02040503050406030204" pitchFamily="18" charset="0"/>
              </a:rPr>
              <a:t>Therefore, the character-handling functions manipulate characters as integers.</a:t>
            </a:r>
          </a:p>
        </p:txBody>
      </p:sp>
      <p:sp>
        <p:nvSpPr>
          <p:cNvPr id="10650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71063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22.2  </a:t>
            </a:r>
            <a:r>
              <a:rPr lang="en-US" dirty="0" smtClean="0">
                <a:solidFill>
                  <a:srgbClr val="3380E6"/>
                </a:solidFill>
                <a:latin typeface="Calibri" panose="020F0502020204030204" pitchFamily="34" charset="0"/>
              </a:rPr>
              <a:t>Structure Definitions (cont.)</a:t>
            </a:r>
          </a:p>
        </p:txBody>
      </p:sp>
      <p:sp>
        <p:nvSpPr>
          <p:cNvPr id="18435" name="Text Placeholder 2"/>
          <p:cNvSpPr>
            <a:spLocks noGrp="1"/>
          </p:cNvSpPr>
          <p:nvPr>
            <p:ph type="body" idx="1"/>
          </p:nvPr>
        </p:nvSpPr>
        <p:spPr/>
        <p:txBody>
          <a:bodyPr/>
          <a:lstStyle/>
          <a:p>
            <a:pPr eaLnBrk="1" hangingPunct="1"/>
            <a:r>
              <a:rPr lang="en-US" altLang="x-none" sz="2600" dirty="0">
                <a:solidFill>
                  <a:srgbClr val="000000"/>
                </a:solidFill>
                <a:latin typeface="Cambria" panose="02040503050406030204" pitchFamily="18" charset="0"/>
              </a:rPr>
              <a:t>The following declarations </a:t>
            </a:r>
          </a:p>
          <a:p>
            <a:pPr lvl="2" eaLnBrk="1" hangingPunct="1">
              <a:buFont typeface="Wingdings 2" charset="2"/>
              <a:buNone/>
            </a:pPr>
            <a:r>
              <a:rPr lang="en-US" altLang="x-none" dirty="0">
                <a:solidFill>
                  <a:srgbClr val="000000"/>
                </a:solidFill>
                <a:latin typeface="Consolas" panose="020B0609020204030204" pitchFamily="49" charset="0"/>
              </a:rPr>
              <a:t>Card </a:t>
            </a:r>
            <a:r>
              <a:rPr lang="en-US" altLang="x-none" dirty="0" err="1">
                <a:solidFill>
                  <a:srgbClr val="000000"/>
                </a:solidFill>
                <a:latin typeface="Consolas" panose="020B0609020204030204" pitchFamily="49" charset="0"/>
              </a:rPr>
              <a:t>oneCard</a:t>
            </a:r>
            <a:r>
              <a:rPr lang="en-US" altLang="x-none" dirty="0">
                <a:solidFill>
                  <a:srgbClr val="000000"/>
                </a:solidFill>
                <a:latin typeface="Consolas" panose="020B0609020204030204" pitchFamily="49" charset="0"/>
              </a:rPr>
              <a:t>; </a:t>
            </a:r>
          </a:p>
          <a:p>
            <a:pPr lvl="2" eaLnBrk="1" hangingPunct="1">
              <a:buFont typeface="Wingdings 2" charset="2"/>
              <a:buNone/>
            </a:pPr>
            <a:r>
              <a:rPr lang="en-US" altLang="x-none" dirty="0">
                <a:solidFill>
                  <a:srgbClr val="000000"/>
                </a:solidFill>
                <a:latin typeface="Consolas" panose="020B0609020204030204" pitchFamily="49" charset="0"/>
              </a:rPr>
              <a:t>Card </a:t>
            </a:r>
            <a:r>
              <a:rPr lang="en-US" altLang="x-none" dirty="0" smtClean="0">
                <a:solidFill>
                  <a:srgbClr val="000000"/>
                </a:solidFill>
                <a:latin typeface="Consolas" panose="020B0609020204030204" pitchFamily="49" charset="0"/>
              </a:rPr>
              <a:t>deck[</a:t>
            </a:r>
            <a:r>
              <a:rPr lang="en-US" altLang="x-none" dirty="0" smtClean="0">
                <a:solidFill>
                  <a:srgbClr val="0000FF"/>
                </a:solidFill>
                <a:latin typeface="Consolas" panose="020B0609020204030204" pitchFamily="49" charset="0"/>
              </a:rPr>
              <a:t>52</a:t>
            </a:r>
            <a:r>
              <a:rPr lang="en-US" altLang="x-none" dirty="0" smtClean="0">
                <a:solidFill>
                  <a:srgbClr val="000000"/>
                </a:solidFill>
                <a:latin typeface="Consolas" panose="020B0609020204030204" pitchFamily="49" charset="0"/>
              </a:rPr>
              <a:t>];</a:t>
            </a:r>
            <a:endParaRPr lang="en-US" altLang="x-none" dirty="0">
              <a:solidFill>
                <a:srgbClr val="000000"/>
              </a:solidFill>
              <a:latin typeface="Consolas" panose="020B0609020204030204" pitchFamily="49" charset="0"/>
            </a:endParaRPr>
          </a:p>
          <a:p>
            <a:pPr lvl="2" eaLnBrk="1" hangingPunct="1">
              <a:buFont typeface="Wingdings 2" charset="2"/>
              <a:buNone/>
            </a:pPr>
            <a:r>
              <a:rPr lang="en-US" altLang="x-none" dirty="0" smtClean="0">
                <a:solidFill>
                  <a:srgbClr val="000000"/>
                </a:solidFill>
                <a:latin typeface="Consolas" panose="020B0609020204030204" pitchFamily="49" charset="0"/>
              </a:rPr>
              <a:t>Card* </a:t>
            </a:r>
            <a:r>
              <a:rPr lang="en-US" altLang="x-none" dirty="0" err="1" smtClean="0">
                <a:solidFill>
                  <a:srgbClr val="000000"/>
                </a:solidFill>
                <a:latin typeface="Consolas" panose="020B0609020204030204" pitchFamily="49" charset="0"/>
              </a:rPr>
              <a:t>cardPtr</a:t>
            </a:r>
            <a:r>
              <a:rPr lang="en-US" altLang="x-none" dirty="0">
                <a:solidFill>
                  <a:srgbClr val="000000"/>
                </a:solidFill>
                <a:latin typeface="Consolas" panose="020B0609020204030204" pitchFamily="49" charset="0"/>
              </a:rPr>
              <a:t>;</a:t>
            </a:r>
          </a:p>
          <a:p>
            <a:pPr eaLnBrk="1" hangingPunct="1"/>
            <a:r>
              <a:rPr lang="en-US" altLang="x-none" dirty="0">
                <a:solidFill>
                  <a:srgbClr val="000000"/>
                </a:solidFill>
                <a:latin typeface="Cambria" panose="02040503050406030204" pitchFamily="18" charset="0"/>
              </a:rPr>
              <a:t>declare </a:t>
            </a:r>
            <a:r>
              <a:rPr lang="en-US" altLang="x-none" dirty="0" err="1">
                <a:solidFill>
                  <a:srgbClr val="000000"/>
                </a:solidFill>
                <a:latin typeface="Consolas" panose="020B0609020204030204" pitchFamily="49" charset="0"/>
              </a:rPr>
              <a:t>oneCard</a:t>
            </a:r>
            <a:r>
              <a:rPr lang="en-US" altLang="x-none" dirty="0">
                <a:solidFill>
                  <a:srgbClr val="000000"/>
                </a:solidFill>
                <a:latin typeface="Cambria" panose="02040503050406030204" pitchFamily="18" charset="0"/>
              </a:rPr>
              <a:t> to be a structure variable of type </a:t>
            </a:r>
            <a:r>
              <a:rPr lang="en-US" altLang="x-none" dirty="0">
                <a:solidFill>
                  <a:srgbClr val="000000"/>
                </a:solidFill>
                <a:latin typeface="Consolas" panose="020B0609020204030204" pitchFamily="49" charset="0"/>
              </a:rPr>
              <a:t>Card</a:t>
            </a:r>
            <a:r>
              <a:rPr lang="en-US" altLang="x-none" sz="2600" dirty="0">
                <a:solidFill>
                  <a:srgbClr val="000000"/>
                </a:solidFill>
                <a:latin typeface="Cambria" panose="02040503050406030204" pitchFamily="18" charset="0"/>
              </a:rPr>
              <a:t>, </a:t>
            </a:r>
            <a:r>
              <a:rPr lang="en-US" altLang="x-none" sz="2600" dirty="0">
                <a:solidFill>
                  <a:srgbClr val="000000"/>
                </a:solidFill>
                <a:latin typeface="Consolas" panose="020B0609020204030204" pitchFamily="49" charset="0"/>
              </a:rPr>
              <a:t>deck</a:t>
            </a:r>
            <a:r>
              <a:rPr lang="en-US" altLang="x-none" sz="2600" dirty="0">
                <a:solidFill>
                  <a:srgbClr val="000000"/>
                </a:solidFill>
                <a:latin typeface="Cambria" panose="02040503050406030204" pitchFamily="18" charset="0"/>
              </a:rPr>
              <a:t> to be an array with 52 elements of type </a:t>
            </a:r>
            <a:r>
              <a:rPr lang="en-US" altLang="x-none" sz="2600" dirty="0">
                <a:solidFill>
                  <a:srgbClr val="000000"/>
                </a:solidFill>
                <a:latin typeface="Consolas" panose="020B0609020204030204" pitchFamily="49" charset="0"/>
              </a:rPr>
              <a:t>Card</a:t>
            </a:r>
            <a:r>
              <a:rPr lang="en-US" altLang="x-none" sz="2600" dirty="0">
                <a:solidFill>
                  <a:srgbClr val="000000"/>
                </a:solidFill>
                <a:latin typeface="Cambria" panose="02040503050406030204" pitchFamily="18" charset="0"/>
              </a:rPr>
              <a:t> and </a:t>
            </a:r>
            <a:r>
              <a:rPr lang="en-US" altLang="x-none" sz="2600" dirty="0" err="1">
                <a:solidFill>
                  <a:srgbClr val="000000"/>
                </a:solidFill>
                <a:latin typeface="Consolas" panose="020B0609020204030204" pitchFamily="49" charset="0"/>
              </a:rPr>
              <a:t>cardPtr</a:t>
            </a:r>
            <a:r>
              <a:rPr lang="en-US" altLang="x-none" sz="2600" dirty="0">
                <a:solidFill>
                  <a:srgbClr val="000000"/>
                </a:solidFill>
                <a:latin typeface="Cambria" panose="02040503050406030204" pitchFamily="18" charset="0"/>
              </a:rPr>
              <a:t> to be a pointer to a </a:t>
            </a:r>
            <a:r>
              <a:rPr lang="en-US" altLang="x-none" sz="2600" dirty="0">
                <a:solidFill>
                  <a:srgbClr val="000000"/>
                </a:solidFill>
                <a:latin typeface="Consolas" panose="020B0609020204030204" pitchFamily="49" charset="0"/>
              </a:rPr>
              <a:t>Card</a:t>
            </a:r>
            <a:r>
              <a:rPr lang="en-US" altLang="x-none" sz="2600" dirty="0">
                <a:solidFill>
                  <a:srgbClr val="000000"/>
                </a:solidFill>
                <a:latin typeface="Cambria" panose="02040503050406030204" pitchFamily="18" charset="0"/>
              </a:rPr>
              <a:t> structure. </a:t>
            </a:r>
          </a:p>
          <a:p>
            <a:pPr eaLnBrk="1" hangingPunct="1"/>
            <a:r>
              <a:rPr lang="en-US" altLang="x-none" sz="2600" dirty="0">
                <a:solidFill>
                  <a:srgbClr val="000000"/>
                </a:solidFill>
                <a:latin typeface="Cambria" panose="02040503050406030204" pitchFamily="18" charset="0"/>
              </a:rPr>
              <a:t>Variables of a given structure type can also be declared by placing a comma-separated list of the variable names between the closing brace of the structure definition and the semicolon that ends the structure definition.</a:t>
            </a:r>
            <a:r>
              <a:rPr lang="en-US" altLang="x-none" dirty="0">
                <a:solidFill>
                  <a:srgbClr val="000000"/>
                </a:solidFill>
                <a:latin typeface="Cambria" panose="02040503050406030204" pitchFamily="18" charset="0"/>
              </a:rPr>
              <a:t> </a:t>
            </a:r>
          </a:p>
        </p:txBody>
      </p:sp>
      <p:sp>
        <p:nvSpPr>
          <p:cNvPr id="1843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12704584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22.7  </a:t>
            </a:r>
            <a:r>
              <a:rPr lang="en-US" dirty="0" smtClean="0">
                <a:solidFill>
                  <a:srgbClr val="3380E6"/>
                </a:solidFill>
                <a:latin typeface="Calibri" panose="020F0502020204030204" pitchFamily="34" charset="0"/>
              </a:rPr>
              <a:t>Character-Handling Library (cont.)</a:t>
            </a:r>
          </a:p>
        </p:txBody>
      </p:sp>
      <p:sp>
        <p:nvSpPr>
          <p:cNvPr id="9933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Figure 22.17 summarizes the functions of the character-handling library.</a:t>
            </a:r>
          </a:p>
          <a:p>
            <a:pPr eaLnBrk="1" hangingPunct="1"/>
            <a:r>
              <a:rPr lang="en-US" altLang="x-none" dirty="0">
                <a:solidFill>
                  <a:srgbClr val="000000"/>
                </a:solidFill>
                <a:latin typeface="Cambria" panose="02040503050406030204" pitchFamily="18" charset="0"/>
              </a:rPr>
              <a:t>When using functions from the character-handling library, include the </a:t>
            </a:r>
            <a:r>
              <a:rPr lang="en-US" altLang="x-none" dirty="0">
                <a:solidFill>
                  <a:srgbClr val="000000"/>
                </a:solidFill>
                <a:latin typeface="Consolas" panose="020B0609020204030204" pitchFamily="49" charset="0"/>
              </a:rPr>
              <a:t>&lt;</a:t>
            </a:r>
            <a:r>
              <a:rPr lang="en-US" altLang="x-none" dirty="0" err="1">
                <a:solidFill>
                  <a:srgbClr val="000000"/>
                </a:solidFill>
                <a:latin typeface="Consolas" panose="020B0609020204030204" pitchFamily="49" charset="0"/>
              </a:rPr>
              <a:t>cctype</a:t>
            </a:r>
            <a:r>
              <a:rPr lang="en-US" altLang="x-none" dirty="0">
                <a:solidFill>
                  <a:srgbClr val="000000"/>
                </a:solidFill>
                <a:latin typeface="Consolas" panose="020B0609020204030204" pitchFamily="49" charset="0"/>
              </a:rPr>
              <a:t>&gt;</a:t>
            </a:r>
            <a:r>
              <a:rPr lang="en-US" altLang="x-none" dirty="0">
                <a:solidFill>
                  <a:srgbClr val="000000"/>
                </a:solidFill>
                <a:latin typeface="Cambria" panose="02040503050406030204" pitchFamily="18" charset="0"/>
              </a:rPr>
              <a:t> header.</a:t>
            </a:r>
          </a:p>
        </p:txBody>
      </p:sp>
      <p:sp>
        <p:nvSpPr>
          <p:cNvPr id="10752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807562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1125" y="0"/>
            <a:ext cx="119697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80191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63538"/>
            <a:ext cx="12192000" cy="61293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007255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22.7  </a:t>
            </a:r>
            <a:r>
              <a:rPr lang="en-US" dirty="0" smtClean="0">
                <a:solidFill>
                  <a:srgbClr val="3380E6"/>
                </a:solidFill>
                <a:latin typeface="Calibri" panose="020F0502020204030204" pitchFamily="34" charset="0"/>
              </a:rPr>
              <a:t>Character-Handling Library (cont.)</a:t>
            </a:r>
          </a:p>
        </p:txBody>
      </p:sp>
      <p:sp>
        <p:nvSpPr>
          <p:cNvPr id="102403" name="Text Placeholder 2"/>
          <p:cNvSpPr>
            <a:spLocks noGrp="1"/>
          </p:cNvSpPr>
          <p:nvPr>
            <p:ph type="body" idx="1"/>
          </p:nvPr>
        </p:nvSpPr>
        <p:spPr/>
        <p:txBody>
          <a:bodyPr>
            <a:normAutofit lnSpcReduction="10000"/>
          </a:bodyPr>
          <a:lstStyle/>
          <a:p>
            <a:pPr eaLnBrk="1" hangingPunct="1"/>
            <a:r>
              <a:rPr lang="en-US" altLang="x-none" dirty="0">
                <a:solidFill>
                  <a:srgbClr val="000000"/>
                </a:solidFill>
                <a:latin typeface="Cambria" panose="02040503050406030204" pitchFamily="18" charset="0"/>
              </a:rPr>
              <a:t>Figure 22.18 demonstrates functions </a:t>
            </a:r>
            <a:r>
              <a:rPr lang="en-US" altLang="x-none" dirty="0" err="1">
                <a:solidFill>
                  <a:srgbClr val="0000FF"/>
                </a:solidFill>
                <a:latin typeface="Consolas" panose="020B0609020204030204" pitchFamily="49" charset="0"/>
              </a:rPr>
              <a:t>isdigit</a:t>
            </a:r>
            <a:r>
              <a:rPr lang="en-US" altLang="x-none" dirty="0">
                <a:solidFill>
                  <a:srgbClr val="000000"/>
                </a:solidFill>
                <a:latin typeface="Cambria" panose="02040503050406030204" pitchFamily="18" charset="0"/>
              </a:rPr>
              <a:t>, </a:t>
            </a:r>
            <a:r>
              <a:rPr lang="en-US" altLang="x-none" dirty="0" err="1">
                <a:solidFill>
                  <a:srgbClr val="0000FF"/>
                </a:solidFill>
                <a:latin typeface="Consolas" panose="020B0609020204030204" pitchFamily="49" charset="0"/>
              </a:rPr>
              <a:t>isalpha</a:t>
            </a:r>
            <a:r>
              <a:rPr lang="en-US" altLang="x-none" dirty="0">
                <a:solidFill>
                  <a:srgbClr val="000000"/>
                </a:solidFill>
                <a:latin typeface="Cambria" panose="02040503050406030204" pitchFamily="18" charset="0"/>
              </a:rPr>
              <a:t>, </a:t>
            </a:r>
            <a:r>
              <a:rPr lang="en-US" altLang="x-none" dirty="0" err="1">
                <a:solidFill>
                  <a:srgbClr val="0000FF"/>
                </a:solidFill>
                <a:latin typeface="Consolas" panose="020B0609020204030204" pitchFamily="49" charset="0"/>
              </a:rPr>
              <a:t>isalnum</a:t>
            </a:r>
            <a:r>
              <a:rPr lang="en-US" altLang="x-none" dirty="0">
                <a:solidFill>
                  <a:srgbClr val="000000"/>
                </a:solidFill>
                <a:latin typeface="Cambria" panose="02040503050406030204" pitchFamily="18" charset="0"/>
              </a:rPr>
              <a:t> and </a:t>
            </a:r>
            <a:r>
              <a:rPr lang="en-US" altLang="x-none" dirty="0" err="1">
                <a:solidFill>
                  <a:srgbClr val="0000FF"/>
                </a:solidFill>
                <a:latin typeface="Consolas" panose="020B0609020204030204" pitchFamily="49" charset="0"/>
              </a:rPr>
              <a:t>isxdigit</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Function </a:t>
            </a:r>
            <a:r>
              <a:rPr lang="en-US" altLang="x-none" dirty="0" err="1">
                <a:solidFill>
                  <a:srgbClr val="000000"/>
                </a:solidFill>
                <a:latin typeface="Consolas" panose="020B0609020204030204" pitchFamily="49" charset="0"/>
              </a:rPr>
              <a:t>isdigit</a:t>
            </a:r>
            <a:r>
              <a:rPr lang="en-US" altLang="x-none" dirty="0">
                <a:solidFill>
                  <a:srgbClr val="000000"/>
                </a:solidFill>
                <a:latin typeface="Cambria" panose="02040503050406030204" pitchFamily="18" charset="0"/>
              </a:rPr>
              <a:t> determines whether its argument is a digit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a:t>
            </a:r>
            <a:r>
              <a:rPr lang="en-US" altLang="x-none" dirty="0">
                <a:solidFill>
                  <a:srgbClr val="000000"/>
                </a:solidFill>
                <a:latin typeface="Consolas" panose="020B0609020204030204" pitchFamily="49" charset="0"/>
              </a:rPr>
              <a:t>9</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Function </a:t>
            </a:r>
            <a:r>
              <a:rPr lang="en-US" altLang="x-none" dirty="0" err="1">
                <a:solidFill>
                  <a:srgbClr val="000000"/>
                </a:solidFill>
                <a:latin typeface="Consolas" panose="020B0609020204030204" pitchFamily="49" charset="0"/>
              </a:rPr>
              <a:t>isalpha</a:t>
            </a:r>
            <a:r>
              <a:rPr lang="en-US" altLang="x-none" dirty="0">
                <a:solidFill>
                  <a:srgbClr val="000000"/>
                </a:solidFill>
                <a:latin typeface="Cambria" panose="02040503050406030204" pitchFamily="18" charset="0"/>
              </a:rPr>
              <a:t> determines whether its argument is an uppercase letter (</a:t>
            </a:r>
            <a:r>
              <a:rPr lang="en-US" altLang="x-none" dirty="0">
                <a:solidFill>
                  <a:srgbClr val="000000"/>
                </a:solidFill>
                <a:latin typeface="Consolas" panose="020B0609020204030204" pitchFamily="49" charset="0"/>
              </a:rPr>
              <a:t>A-Z</a:t>
            </a:r>
            <a:r>
              <a:rPr lang="en-US" altLang="x-none" dirty="0">
                <a:solidFill>
                  <a:srgbClr val="000000"/>
                </a:solidFill>
                <a:latin typeface="Cambria" panose="02040503050406030204" pitchFamily="18" charset="0"/>
              </a:rPr>
              <a:t>) or a lowercase letter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a:t>
            </a:r>
            <a:r>
              <a:rPr lang="en-US" altLang="x-none" dirty="0">
                <a:solidFill>
                  <a:srgbClr val="000000"/>
                </a:solidFill>
                <a:latin typeface="Consolas" panose="020B0609020204030204" pitchFamily="49" charset="0"/>
              </a:rPr>
              <a:t>z</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Function </a:t>
            </a:r>
            <a:r>
              <a:rPr lang="en-US" altLang="x-none" dirty="0" err="1">
                <a:solidFill>
                  <a:srgbClr val="000000"/>
                </a:solidFill>
                <a:latin typeface="Consolas" panose="020B0609020204030204" pitchFamily="49" charset="0"/>
              </a:rPr>
              <a:t>isalnum</a:t>
            </a:r>
            <a:r>
              <a:rPr lang="en-US" altLang="x-none" dirty="0">
                <a:solidFill>
                  <a:srgbClr val="000000"/>
                </a:solidFill>
                <a:latin typeface="Cambria" panose="02040503050406030204" pitchFamily="18" charset="0"/>
              </a:rPr>
              <a:t> determines whether its argument is an uppercase letter, a lowercase letter or a digit.</a:t>
            </a:r>
          </a:p>
          <a:p>
            <a:pPr eaLnBrk="1" hangingPunct="1"/>
            <a:r>
              <a:rPr lang="en-US" altLang="x-none" dirty="0">
                <a:solidFill>
                  <a:srgbClr val="000000"/>
                </a:solidFill>
                <a:latin typeface="Cambria" panose="02040503050406030204" pitchFamily="18" charset="0"/>
              </a:rPr>
              <a:t>Function </a:t>
            </a:r>
            <a:r>
              <a:rPr lang="en-US" altLang="x-none" dirty="0" err="1">
                <a:solidFill>
                  <a:srgbClr val="000000"/>
                </a:solidFill>
                <a:latin typeface="Consolas" panose="020B0609020204030204" pitchFamily="49" charset="0"/>
              </a:rPr>
              <a:t>isxdigit</a:t>
            </a:r>
            <a:r>
              <a:rPr lang="en-US" altLang="x-none" dirty="0">
                <a:solidFill>
                  <a:srgbClr val="000000"/>
                </a:solidFill>
                <a:latin typeface="Cambria" panose="02040503050406030204" pitchFamily="18" charset="0"/>
              </a:rPr>
              <a:t> determines whether its argument is a hexadecimal digit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a:t>
            </a:r>
            <a:r>
              <a:rPr lang="en-US" altLang="x-none" dirty="0">
                <a:solidFill>
                  <a:srgbClr val="000000"/>
                </a:solidFill>
                <a:latin typeface="Consolas" panose="020B0609020204030204" pitchFamily="49" charset="0"/>
              </a:rPr>
              <a:t>F</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a:t>
            </a:r>
            <a:r>
              <a:rPr lang="en-US" altLang="x-none" dirty="0">
                <a:solidFill>
                  <a:srgbClr val="000000"/>
                </a:solidFill>
                <a:latin typeface="Consolas" panose="020B0609020204030204" pitchFamily="49" charset="0"/>
              </a:rPr>
              <a:t>f</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a:t>
            </a:r>
            <a:r>
              <a:rPr lang="en-US" altLang="x-none" dirty="0">
                <a:solidFill>
                  <a:srgbClr val="000000"/>
                </a:solidFill>
                <a:latin typeface="Consolas" panose="020B0609020204030204" pitchFamily="49" charset="0"/>
              </a:rPr>
              <a:t>9</a:t>
            </a:r>
            <a:r>
              <a:rPr lang="en-US" altLang="x-none" dirty="0">
                <a:solidFill>
                  <a:srgbClr val="000000"/>
                </a:solidFill>
                <a:latin typeface="Cambria" panose="02040503050406030204" pitchFamily="18" charset="0"/>
              </a:rPr>
              <a:t>).</a:t>
            </a:r>
          </a:p>
        </p:txBody>
      </p:sp>
      <p:sp>
        <p:nvSpPr>
          <p:cNvPr id="1105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611330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5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655304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5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66813"/>
            <a:ext cx="12192000" cy="45243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785758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5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656987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22_Page_05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55675" y="0"/>
            <a:ext cx="102806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0772769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22.7  </a:t>
            </a:r>
            <a:r>
              <a:rPr lang="en-US" dirty="0" smtClean="0">
                <a:solidFill>
                  <a:srgbClr val="3380E6"/>
                </a:solidFill>
                <a:latin typeface="Calibri" panose="020F0502020204030204" pitchFamily="34" charset="0"/>
              </a:rPr>
              <a:t>Character-Handling Library (cont.)</a:t>
            </a:r>
          </a:p>
        </p:txBody>
      </p:sp>
      <p:sp>
        <p:nvSpPr>
          <p:cNvPr id="106499" name="Text Placeholder 2"/>
          <p:cNvSpPr>
            <a:spLocks noGrp="1"/>
          </p:cNvSpPr>
          <p:nvPr>
            <p:ph type="body" idx="1"/>
          </p:nvPr>
        </p:nvSpPr>
        <p:spPr/>
        <p:txBody>
          <a:bodyPr>
            <a:normAutofit/>
          </a:bodyPr>
          <a:lstStyle/>
          <a:p>
            <a:pPr eaLnBrk="1" hangingPunct="1">
              <a:lnSpc>
                <a:spcPct val="90000"/>
              </a:lnSpc>
            </a:pPr>
            <a:r>
              <a:rPr lang="en-US" altLang="x-none" dirty="0">
                <a:solidFill>
                  <a:srgbClr val="000000"/>
                </a:solidFill>
                <a:latin typeface="Cambria" panose="02040503050406030204" pitchFamily="18" charset="0"/>
              </a:rPr>
              <a:t>Figure 22.18 uses the conditional operator (</a:t>
            </a:r>
            <a:r>
              <a:rPr lang="en-US" altLang="x-none" dirty="0">
                <a:solidFill>
                  <a:srgbClr val="000000"/>
                </a:solidFill>
                <a:latin typeface="Consolas" panose="020B0609020204030204" pitchFamily="49" charset="0"/>
              </a:rPr>
              <a:t>?:</a:t>
            </a:r>
            <a:r>
              <a:rPr lang="en-US" altLang="x-none" dirty="0">
                <a:solidFill>
                  <a:srgbClr val="000000"/>
                </a:solidFill>
                <a:latin typeface="Cambria" panose="02040503050406030204" pitchFamily="18" charset="0"/>
              </a:rPr>
              <a:t>) with each function to determine whether the string </a:t>
            </a:r>
            <a:r>
              <a:rPr lang="en-US" altLang="x-none" dirty="0">
                <a:solidFill>
                  <a:srgbClr val="000000"/>
                </a:solidFill>
                <a:latin typeface="Consolas" panose="020B0609020204030204" pitchFamily="49" charset="0"/>
              </a:rPr>
              <a:t>"</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is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t>
            </a:r>
            <a:r>
              <a:rPr lang="en-US" altLang="x-none" dirty="0">
                <a:solidFill>
                  <a:srgbClr val="000000"/>
                </a:solidFill>
                <a:latin typeface="Cambria" panose="02040503050406030204" pitchFamily="18" charset="0"/>
              </a:rPr>
              <a:t> or the string </a:t>
            </a:r>
            <a:r>
              <a:rPr lang="en-US" altLang="x-none" dirty="0">
                <a:solidFill>
                  <a:srgbClr val="000000"/>
                </a:solidFill>
                <a:latin typeface="Consolas" panose="020B0609020204030204" pitchFamily="49" charset="0"/>
              </a:rPr>
              <a:t>"</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is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not</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t>
            </a:r>
            <a:r>
              <a:rPr lang="en-US" altLang="x-none" dirty="0">
                <a:solidFill>
                  <a:srgbClr val="000000"/>
                </a:solidFill>
                <a:latin typeface="Cambria" panose="02040503050406030204" pitchFamily="18" charset="0"/>
              </a:rPr>
              <a:t> should be printed in the output for each character tested.</a:t>
            </a:r>
          </a:p>
          <a:p>
            <a:pPr eaLnBrk="1" hangingPunct="1">
              <a:lnSpc>
                <a:spcPct val="90000"/>
              </a:lnSpc>
            </a:pPr>
            <a:r>
              <a:rPr lang="en-US" altLang="x-none" dirty="0">
                <a:solidFill>
                  <a:srgbClr val="000000"/>
                </a:solidFill>
                <a:latin typeface="Cambria" panose="02040503050406030204" pitchFamily="18" charset="0"/>
              </a:rPr>
              <a:t>For example, line </a:t>
            </a:r>
            <a:r>
              <a:rPr lang="en-US" altLang="x-none" dirty="0" smtClean="0">
                <a:solidFill>
                  <a:srgbClr val="000000"/>
                </a:solidFill>
                <a:latin typeface="Cambria" panose="02040503050406030204" pitchFamily="18" charset="0"/>
              </a:rPr>
              <a:t>9 indicates </a:t>
            </a:r>
            <a:r>
              <a:rPr lang="en-US" altLang="x-none" dirty="0">
                <a:solidFill>
                  <a:srgbClr val="000000"/>
                </a:solidFill>
                <a:latin typeface="Cambria" panose="02040503050406030204" pitchFamily="18" charset="0"/>
              </a:rPr>
              <a:t>that if </a:t>
            </a:r>
            <a:r>
              <a:rPr lang="en-US" altLang="x-none" dirty="0">
                <a:solidFill>
                  <a:srgbClr val="000000"/>
                </a:solidFill>
                <a:latin typeface="Consolas" panose="020B0609020204030204" pitchFamily="49" charset="0"/>
              </a:rPr>
              <a:t>'8'</a:t>
            </a:r>
            <a:r>
              <a:rPr lang="en-US" altLang="x-none" dirty="0">
                <a:solidFill>
                  <a:srgbClr val="000000"/>
                </a:solidFill>
                <a:latin typeface="Cambria" panose="02040503050406030204" pitchFamily="18" charset="0"/>
              </a:rPr>
              <a:t> is a digit—i.e., if </a:t>
            </a:r>
            <a:r>
              <a:rPr lang="en-US" altLang="x-none" dirty="0" err="1">
                <a:solidFill>
                  <a:srgbClr val="000000"/>
                </a:solidFill>
                <a:latin typeface="Consolas" panose="020B0609020204030204" pitchFamily="49" charset="0"/>
              </a:rPr>
              <a:t>isdigit</a:t>
            </a:r>
            <a:r>
              <a:rPr lang="en-US" altLang="x-none" dirty="0">
                <a:solidFill>
                  <a:srgbClr val="000000"/>
                </a:solidFill>
                <a:latin typeface="Cambria" panose="02040503050406030204" pitchFamily="18" charset="0"/>
              </a:rPr>
              <a:t> returns a true (nonzero) value—the string </a:t>
            </a:r>
            <a:r>
              <a:rPr lang="en-US" altLang="x-none" dirty="0">
                <a:solidFill>
                  <a:srgbClr val="000000"/>
                </a:solidFill>
                <a:latin typeface="Consolas" panose="020B0609020204030204" pitchFamily="49" charset="0"/>
              </a:rPr>
              <a:t>"8</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is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t>
            </a:r>
            <a:r>
              <a:rPr lang="en-US" altLang="x-none" dirty="0">
                <a:solidFill>
                  <a:srgbClr val="000000"/>
                </a:solidFill>
                <a:latin typeface="Cambria" panose="02040503050406030204" pitchFamily="18" charset="0"/>
              </a:rPr>
              <a:t> is printed.</a:t>
            </a:r>
          </a:p>
          <a:p>
            <a:pPr eaLnBrk="1" hangingPunct="1">
              <a:lnSpc>
                <a:spcPct val="90000"/>
              </a:lnSpc>
            </a:pPr>
            <a:r>
              <a:rPr lang="en-US" altLang="x-none" dirty="0">
                <a:solidFill>
                  <a:srgbClr val="000000"/>
                </a:solidFill>
                <a:latin typeface="Cambria" panose="02040503050406030204" pitchFamily="18" charset="0"/>
              </a:rPr>
              <a:t>If </a:t>
            </a:r>
            <a:r>
              <a:rPr lang="en-US" altLang="x-none" dirty="0">
                <a:solidFill>
                  <a:srgbClr val="000000"/>
                </a:solidFill>
                <a:latin typeface="Consolas" panose="020B0609020204030204" pitchFamily="49" charset="0"/>
              </a:rPr>
              <a:t>'8'</a:t>
            </a:r>
            <a:r>
              <a:rPr lang="en-US" altLang="x-none" dirty="0">
                <a:solidFill>
                  <a:srgbClr val="000000"/>
                </a:solidFill>
                <a:latin typeface="Cambria" panose="02040503050406030204" pitchFamily="18" charset="0"/>
              </a:rPr>
              <a:t> is not a digit (i.e., if </a:t>
            </a:r>
            <a:r>
              <a:rPr lang="en-US" altLang="x-none" dirty="0" err="1">
                <a:solidFill>
                  <a:srgbClr val="000000"/>
                </a:solidFill>
                <a:latin typeface="Consolas" panose="020B0609020204030204" pitchFamily="49" charset="0"/>
              </a:rPr>
              <a:t>isdigit</a:t>
            </a:r>
            <a:r>
              <a:rPr lang="en-US" altLang="x-none" dirty="0">
                <a:solidFill>
                  <a:srgbClr val="000000"/>
                </a:solidFill>
                <a:latin typeface="Cambria" panose="02040503050406030204" pitchFamily="18" charset="0"/>
              </a:rPr>
              <a:t> returns </a:t>
            </a:r>
            <a:r>
              <a:rPr lang="en-US" altLang="x-none" dirty="0">
                <a:solidFill>
                  <a:srgbClr val="000000"/>
                </a:solidFill>
                <a:latin typeface="Consolas" panose="020B0609020204030204" pitchFamily="49" charset="0"/>
              </a:rPr>
              <a:t>0</a:t>
            </a:r>
            <a:r>
              <a:rPr lang="en-US" altLang="x-none" dirty="0">
                <a:solidFill>
                  <a:srgbClr val="000000"/>
                </a:solidFill>
                <a:latin typeface="Cambria" panose="02040503050406030204" pitchFamily="18" charset="0"/>
              </a:rPr>
              <a:t>), the string </a:t>
            </a:r>
            <a:r>
              <a:rPr lang="en-US" altLang="x-none" dirty="0">
                <a:solidFill>
                  <a:srgbClr val="000000"/>
                </a:solidFill>
                <a:latin typeface="Consolas" panose="020B0609020204030204" pitchFamily="49" charset="0"/>
              </a:rPr>
              <a:t>"8</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is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not</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a:t>
            </a:r>
            <a:r>
              <a:rPr lang="en-US" altLang="x-none" dirty="0">
                <a:solidFill>
                  <a:srgbClr val="000000"/>
                </a:solidFill>
                <a:latin typeface="Cambria" panose="02040503050406030204" pitchFamily="18" charset="0"/>
              </a:rPr>
              <a:t> is printed. </a:t>
            </a:r>
          </a:p>
          <a:p>
            <a:pPr eaLnBrk="1" hangingPunct="1">
              <a:lnSpc>
                <a:spcPct val="90000"/>
              </a:lnSpc>
            </a:pPr>
            <a:r>
              <a:rPr lang="en-US" altLang="x-none" dirty="0">
                <a:solidFill>
                  <a:srgbClr val="000000"/>
                </a:solidFill>
                <a:latin typeface="Cambria" panose="02040503050406030204" pitchFamily="18" charset="0"/>
              </a:rPr>
              <a:t>Figure 22.19 demonstrates functions </a:t>
            </a:r>
            <a:r>
              <a:rPr lang="en-US" altLang="x-none" dirty="0" err="1">
                <a:solidFill>
                  <a:srgbClr val="0000FF"/>
                </a:solidFill>
                <a:latin typeface="Consolas" panose="020B0609020204030204" pitchFamily="49" charset="0"/>
              </a:rPr>
              <a:t>islower</a:t>
            </a:r>
            <a:r>
              <a:rPr lang="en-US" altLang="x-none" dirty="0">
                <a:solidFill>
                  <a:srgbClr val="000000"/>
                </a:solidFill>
                <a:latin typeface="Cambria" panose="02040503050406030204" pitchFamily="18" charset="0"/>
              </a:rPr>
              <a:t>, </a:t>
            </a:r>
            <a:r>
              <a:rPr lang="en-US" altLang="x-none" dirty="0" err="1">
                <a:solidFill>
                  <a:srgbClr val="0000FF"/>
                </a:solidFill>
                <a:latin typeface="Consolas" panose="020B0609020204030204" pitchFamily="49" charset="0"/>
              </a:rPr>
              <a:t>isupper</a:t>
            </a:r>
            <a:r>
              <a:rPr lang="en-US" altLang="x-none" dirty="0">
                <a:solidFill>
                  <a:srgbClr val="000000"/>
                </a:solidFill>
                <a:latin typeface="Cambria" panose="02040503050406030204" pitchFamily="18" charset="0"/>
              </a:rPr>
              <a:t>, </a:t>
            </a:r>
            <a:r>
              <a:rPr lang="en-US" altLang="x-none" dirty="0" err="1">
                <a:solidFill>
                  <a:srgbClr val="0000FF"/>
                </a:solidFill>
                <a:latin typeface="Consolas" panose="020B0609020204030204" pitchFamily="49" charset="0"/>
              </a:rPr>
              <a:t>tolower</a:t>
            </a:r>
            <a:r>
              <a:rPr lang="en-US" altLang="x-none" dirty="0">
                <a:solidFill>
                  <a:srgbClr val="000000"/>
                </a:solidFill>
                <a:latin typeface="Cambria" panose="02040503050406030204" pitchFamily="18" charset="0"/>
              </a:rPr>
              <a:t> and </a:t>
            </a:r>
            <a:r>
              <a:rPr lang="en-US" altLang="x-none" dirty="0" err="1">
                <a:solidFill>
                  <a:srgbClr val="0000FF"/>
                </a:solidFill>
                <a:latin typeface="Consolas" panose="020B0609020204030204" pitchFamily="49" charset="0"/>
              </a:rPr>
              <a:t>toupper</a:t>
            </a:r>
            <a:r>
              <a:rPr lang="en-US" altLang="x-none" dirty="0">
                <a:solidFill>
                  <a:srgbClr val="000000"/>
                </a:solidFill>
                <a:latin typeface="Cambria" panose="02040503050406030204" pitchFamily="18" charset="0"/>
              </a:rPr>
              <a:t>.</a:t>
            </a:r>
          </a:p>
        </p:txBody>
      </p:sp>
      <p:sp>
        <p:nvSpPr>
          <p:cNvPr id="11469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9660889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22.7  </a:t>
            </a:r>
            <a:r>
              <a:rPr lang="en-US" dirty="0" smtClean="0">
                <a:solidFill>
                  <a:srgbClr val="3380E6"/>
                </a:solidFill>
                <a:latin typeface="Calibri" panose="020F0502020204030204" pitchFamily="34" charset="0"/>
              </a:rPr>
              <a:t>Character-Handling Library (cont.)</a:t>
            </a:r>
          </a:p>
        </p:txBody>
      </p:sp>
      <p:sp>
        <p:nvSpPr>
          <p:cNvPr id="107523"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err="1">
                <a:solidFill>
                  <a:srgbClr val="000000"/>
                </a:solidFill>
                <a:latin typeface="Consolas" panose="020B0609020204030204" pitchFamily="49" charset="0"/>
              </a:rPr>
              <a:t>islower</a:t>
            </a:r>
            <a:r>
              <a:rPr lang="en-US" altLang="x-none" sz="2500" dirty="0">
                <a:solidFill>
                  <a:srgbClr val="000000"/>
                </a:solidFill>
                <a:latin typeface="Cambria" panose="02040503050406030204" pitchFamily="18" charset="0"/>
              </a:rPr>
              <a:t> determines whether its argument is a lowercase letter (</a:t>
            </a:r>
            <a:r>
              <a:rPr lang="en-US" altLang="x-none" sz="2500" dirty="0">
                <a:solidFill>
                  <a:srgbClr val="000000"/>
                </a:solidFill>
                <a:latin typeface="Consolas" panose="020B0609020204030204" pitchFamily="49" charset="0"/>
              </a:rPr>
              <a:t>a–z</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err="1">
                <a:solidFill>
                  <a:srgbClr val="000000"/>
                </a:solidFill>
                <a:latin typeface="Consolas" panose="020B0609020204030204" pitchFamily="49" charset="0"/>
              </a:rPr>
              <a:t>isupper</a:t>
            </a:r>
            <a:r>
              <a:rPr lang="en-US" altLang="x-none" sz="2500" dirty="0">
                <a:solidFill>
                  <a:srgbClr val="000000"/>
                </a:solidFill>
                <a:latin typeface="Cambria" panose="02040503050406030204" pitchFamily="18" charset="0"/>
              </a:rPr>
              <a:t> determines whether its argument is an uppercase letter (</a:t>
            </a:r>
            <a:r>
              <a:rPr lang="en-US" altLang="x-none" sz="2500" dirty="0">
                <a:solidFill>
                  <a:srgbClr val="000000"/>
                </a:solidFill>
                <a:latin typeface="Consolas" panose="020B0609020204030204" pitchFamily="49" charset="0"/>
              </a:rPr>
              <a:t>A–Z</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err="1">
                <a:solidFill>
                  <a:srgbClr val="000000"/>
                </a:solidFill>
                <a:latin typeface="Consolas" panose="020B0609020204030204" pitchFamily="49" charset="0"/>
              </a:rPr>
              <a:t>tolower</a:t>
            </a:r>
            <a:r>
              <a:rPr lang="en-US" altLang="x-none" sz="2500" dirty="0">
                <a:solidFill>
                  <a:srgbClr val="000000"/>
                </a:solidFill>
                <a:latin typeface="Cambria" panose="02040503050406030204" pitchFamily="18" charset="0"/>
              </a:rPr>
              <a:t> converts an uppercase letter to lowercase and returns the lowercase letter—if the argument is not an uppercase letter, </a:t>
            </a:r>
            <a:r>
              <a:rPr lang="en-US" altLang="x-none" sz="2500" dirty="0" err="1">
                <a:solidFill>
                  <a:srgbClr val="000000"/>
                </a:solidFill>
                <a:latin typeface="Consolas" panose="020B0609020204030204" pitchFamily="49" charset="0"/>
              </a:rPr>
              <a:t>tolower</a:t>
            </a:r>
            <a:r>
              <a:rPr lang="en-US" altLang="x-none" sz="2500" dirty="0">
                <a:solidFill>
                  <a:srgbClr val="000000"/>
                </a:solidFill>
                <a:latin typeface="Cambria" panose="02040503050406030204" pitchFamily="18" charset="0"/>
              </a:rPr>
              <a:t> returns the argument value unchanged.</a:t>
            </a:r>
          </a:p>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err="1">
                <a:solidFill>
                  <a:srgbClr val="000000"/>
                </a:solidFill>
                <a:latin typeface="Consolas" panose="020B0609020204030204" pitchFamily="49" charset="0"/>
              </a:rPr>
              <a:t>toupper</a:t>
            </a:r>
            <a:r>
              <a:rPr lang="en-US" altLang="x-none" sz="2500" dirty="0">
                <a:solidFill>
                  <a:srgbClr val="000000"/>
                </a:solidFill>
                <a:latin typeface="Cambria" panose="02040503050406030204" pitchFamily="18" charset="0"/>
              </a:rPr>
              <a:t> converts a lowercase letter to uppercase and returns the uppercase letter—if the argument is not a lowercase letter, </a:t>
            </a:r>
            <a:r>
              <a:rPr lang="en-US" altLang="x-none" sz="2500" dirty="0" err="1">
                <a:solidFill>
                  <a:srgbClr val="000000"/>
                </a:solidFill>
                <a:latin typeface="Consolas" panose="020B0609020204030204" pitchFamily="49" charset="0"/>
              </a:rPr>
              <a:t>toupper</a:t>
            </a:r>
            <a:r>
              <a:rPr lang="en-US" altLang="x-none" sz="2500" dirty="0">
                <a:solidFill>
                  <a:srgbClr val="000000"/>
                </a:solidFill>
                <a:latin typeface="Cambria" panose="02040503050406030204" pitchFamily="18" charset="0"/>
              </a:rPr>
              <a:t> returns the argument value unchanged.</a:t>
            </a:r>
          </a:p>
        </p:txBody>
      </p:sp>
      <p:sp>
        <p:nvSpPr>
          <p:cNvPr id="1157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t>©1992-2014 by Pearson Education, Inc. All Rights Reserved.</a:t>
            </a:r>
          </a:p>
        </p:txBody>
      </p:sp>
    </p:spTree>
    <p:extLst>
      <p:ext uri="{BB962C8B-B14F-4D97-AF65-F5344CB8AC3E}">
        <p14:creationId xmlns:p14="http://schemas.microsoft.com/office/powerpoint/2010/main" val="2080207962"/>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DE4FA8F-8ACA-45D7-93E4-7534A5F48D5B}" vid="{D4CC59B7-4017-4F3C-84AE-F6ED526978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cpphtp10_11</Template>
  <TotalTime>65</TotalTime>
  <Words>5875</Words>
  <Application>Microsoft Office PowerPoint</Application>
  <PresentationFormat>Widescreen</PresentationFormat>
  <Paragraphs>586</Paragraphs>
  <Slides>185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185</vt:i4>
      </vt:variant>
    </vt:vector>
  </HeadingPairs>
  <TitlesOfParts>
    <vt:vector size="194" baseType="lpstr">
      <vt:lpstr>Arial</vt:lpstr>
      <vt:lpstr>Calibri</vt:lpstr>
      <vt:lpstr>Calibri Light</vt:lpstr>
      <vt:lpstr>Cambria</vt:lpstr>
      <vt:lpstr>Consolas</vt:lpstr>
      <vt:lpstr>Times New Roman</vt:lpstr>
      <vt:lpstr>Wingdings 2</vt:lpstr>
      <vt:lpstr>Wingdings 3</vt:lpstr>
      <vt:lpstr>Theme1</vt:lpstr>
      <vt:lpstr>Bits, Characters, C Strings and structs</vt:lpstr>
      <vt:lpstr>PowerPoint Presentation</vt:lpstr>
      <vt:lpstr>PowerPoint Presentation</vt:lpstr>
      <vt:lpstr>22.1  Introduction</vt:lpstr>
      <vt:lpstr>22.1  Introduction (cont.)</vt:lpstr>
      <vt:lpstr>22.1  Introduction (cont.)</vt:lpstr>
      <vt:lpstr>22.1  Introduction (cont.)</vt:lpstr>
      <vt:lpstr>22.2  Structure Definitions</vt:lpstr>
      <vt:lpstr>22.2  Structure Definitions (cont.)</vt:lpstr>
      <vt:lpstr>22.2  Structure Definitions (cont.)</vt:lpstr>
      <vt:lpstr>22.2  Structure Definitions (cont.)</vt:lpstr>
      <vt:lpstr>22.2  Structure Definitions (cont.)</vt:lpstr>
      <vt:lpstr>22.2  Structure Definitions (cont.)</vt:lpstr>
      <vt:lpstr>PowerPoint Presentation</vt:lpstr>
      <vt:lpstr>PowerPoint Presentation</vt:lpstr>
      <vt:lpstr>PowerPoint Presentation</vt:lpstr>
      <vt:lpstr>22.3  typedef </vt:lpstr>
      <vt:lpstr>22.4  Example: Card Shuffling and Dealing Simulation</vt:lpstr>
      <vt:lpstr>22.6  Example: Card Shuffling and Dealing Simulation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22.5  Bitwise Operators</vt:lpstr>
      <vt:lpstr>22.5  Bitwise Operators (cont.)</vt:lpstr>
      <vt:lpstr>PowerPoint Presentation</vt:lpstr>
      <vt:lpstr>22.5  Bitwise Operators (cont.)</vt:lpstr>
      <vt:lpstr>22.5  Bitwise Operators (cont.)</vt:lpstr>
      <vt:lpstr>22.5  Bitwise Operators (cont.)</vt:lpstr>
      <vt:lpstr>PowerPoint Presentation</vt:lpstr>
      <vt:lpstr>22.5  Bitwise Operators (cont.)</vt:lpstr>
      <vt:lpstr>PowerPoint Presentation</vt:lpstr>
      <vt:lpstr>PowerPoint Presentation</vt:lpstr>
      <vt:lpstr>PowerPoint Presentation</vt:lpstr>
      <vt:lpstr>22.5  Bitwise Operators (cont.)</vt:lpstr>
      <vt:lpstr>22.5  Bitwise Operators (cont.)</vt:lpstr>
      <vt:lpstr>22.5  Bitwise Operators (cont.)</vt:lpstr>
      <vt:lpstr>22.5  Bitwise Operators (cont.)</vt:lpstr>
      <vt:lpstr>PowerPoint Presentation</vt:lpstr>
      <vt:lpstr>PowerPoint Presentation</vt:lpstr>
      <vt:lpstr>22.5  Bitwise Operators (cont.)</vt:lpstr>
      <vt:lpstr>PowerPoint Presentation</vt:lpstr>
      <vt:lpstr>PowerPoint Presentation</vt:lpstr>
      <vt:lpstr>PowerPoint Presentation</vt:lpstr>
      <vt:lpstr>PowerPoint Presentation</vt:lpstr>
      <vt:lpstr>PowerPoint Presentation</vt:lpstr>
      <vt:lpstr>22.5  Bitwise Operators (cont.)</vt:lpstr>
      <vt:lpstr>22.5  Bitwise Operators (cont.)</vt:lpstr>
      <vt:lpstr>PowerPoint Presentation</vt:lpstr>
      <vt:lpstr>PowerPoint Presentation</vt:lpstr>
      <vt:lpstr>22.5  Bitwise Operators (cont.)</vt:lpstr>
      <vt:lpstr>PowerPoint Presentation</vt:lpstr>
      <vt:lpstr>22.5  Bitwise Operators (cont.)</vt:lpstr>
      <vt:lpstr>PowerPoint Presentation</vt:lpstr>
      <vt:lpstr>PowerPoint Presentation</vt:lpstr>
      <vt:lpstr>PowerPoint Presentation</vt:lpstr>
      <vt:lpstr>22.5  Bitwise Operators (cont.)</vt:lpstr>
      <vt:lpstr>22.5  Bitwise Operators (cont.)</vt:lpstr>
      <vt:lpstr>PowerPoint Presentation</vt:lpstr>
      <vt:lpstr>PowerPoint Presentation</vt:lpstr>
      <vt:lpstr>22.5  Bitwise Operators (cont.)</vt:lpstr>
      <vt:lpstr>PowerPoint Presentation</vt:lpstr>
      <vt:lpstr>22.5  Bitwise Operators (cont.)</vt:lpstr>
      <vt:lpstr>PowerPoint Presentation</vt:lpstr>
      <vt:lpstr>PowerPoint Presentation</vt:lpstr>
      <vt:lpstr>22.5  Bitwise Operators (cont.)</vt:lpstr>
      <vt:lpstr>22.6  Bit Fields</vt:lpstr>
      <vt:lpstr>PowerPoint Presentation</vt:lpstr>
      <vt:lpstr>22.6  Bit Fields (cont.)</vt:lpstr>
      <vt:lpstr>22.6  Bit Fields (cont.)</vt:lpstr>
      <vt:lpstr>22.6  Bit Fields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22.6  Bit Fields (cont.)</vt:lpstr>
      <vt:lpstr>22.6  Bit Fields (cont.)</vt:lpstr>
      <vt:lpstr>PowerPoint Presentation</vt:lpstr>
      <vt:lpstr>PowerPoint Presentation</vt:lpstr>
      <vt:lpstr>PowerPoint Presentation</vt:lpstr>
      <vt:lpstr>PowerPoint Presentation</vt:lpstr>
      <vt:lpstr>22.7  Character-Handling Library</vt:lpstr>
      <vt:lpstr>22.7  Character-Handling Library (cont.)</vt:lpstr>
      <vt:lpstr>22.7  Character-Handling Library (cont.)</vt:lpstr>
      <vt:lpstr>PowerPoint Presentation</vt:lpstr>
      <vt:lpstr>PowerPoint Presentation</vt:lpstr>
      <vt:lpstr>22.7  Character-Handling Library (cont.)</vt:lpstr>
      <vt:lpstr>PowerPoint Presentation</vt:lpstr>
      <vt:lpstr>PowerPoint Presentation</vt:lpstr>
      <vt:lpstr>PowerPoint Presentation</vt:lpstr>
      <vt:lpstr>PowerPoint Presentation</vt:lpstr>
      <vt:lpstr>22.7  Character-Handling Library (cont.)</vt:lpstr>
      <vt:lpstr>22.7  Character-Handling Library (cont.)</vt:lpstr>
      <vt:lpstr>PowerPoint Presentation</vt:lpstr>
      <vt:lpstr>PowerPoint Presentation</vt:lpstr>
      <vt:lpstr>PowerPoint Presentation</vt:lpstr>
      <vt:lpstr>22.7  Character-Handling Library (cont.)</vt:lpstr>
      <vt:lpstr>PowerPoint Presentation</vt:lpstr>
      <vt:lpstr>PowerPoint Presentation</vt:lpstr>
      <vt:lpstr>PowerPoint Presentation</vt:lpstr>
      <vt:lpstr>PowerPoint Presentation</vt:lpstr>
      <vt:lpstr>22.8  C-String Manipulation Functions</vt:lpstr>
      <vt:lpstr>PowerPoint Presentation</vt:lpstr>
      <vt:lpstr>PowerPoint Presentation</vt:lpstr>
      <vt:lpstr>PowerPoint Presentation</vt:lpstr>
      <vt:lpstr>22.8  C-String Manipulation Functions (cont.)</vt:lpstr>
      <vt:lpstr>PowerPoint Presentation</vt:lpstr>
      <vt:lpstr>22.8  C-String Manipulation Functions (cont.)</vt:lpstr>
      <vt:lpstr>PowerPoint Presentation</vt:lpstr>
      <vt:lpstr>22.8  C-String Manipulation Functions (cont.)</vt:lpstr>
      <vt:lpstr>PowerPoint Presentation</vt:lpstr>
      <vt:lpstr>PowerPoint Presentation</vt:lpstr>
      <vt:lpstr>22.8  C-String Manipulation Functions (cont.)</vt:lpstr>
      <vt:lpstr>PowerPoint Presentation</vt:lpstr>
      <vt:lpstr>PowerPoint Presentation</vt:lpstr>
      <vt:lpstr>PowerPoint Presentation</vt:lpstr>
      <vt:lpstr>22.8  C-String Manipulation Functions (cont.)</vt:lpstr>
      <vt:lpstr>PowerPoint Presentation</vt:lpstr>
      <vt:lpstr>PowerPoint Presentation</vt:lpstr>
      <vt:lpstr>PowerPoint Presentation</vt:lpstr>
      <vt:lpstr>PowerPoint Presentation</vt:lpstr>
      <vt:lpstr>22.8  C-String Manipulation Functions (cont.)</vt:lpstr>
      <vt:lpstr>22.8  C-String Manipulation Functions (cont.)</vt:lpstr>
      <vt:lpstr>22.8  C-String Manipulation Functions (cont.)</vt:lpstr>
      <vt:lpstr>22.8  C-String Manipulation Functions (cont.)</vt:lpstr>
      <vt:lpstr>22.8  C-String Manipulation Functions (cont.)</vt:lpstr>
      <vt:lpstr>PowerPoint Presentation</vt:lpstr>
      <vt:lpstr>PowerPoint Presentation</vt:lpstr>
      <vt:lpstr>PowerPoint Presentation</vt:lpstr>
      <vt:lpstr>22.8  C-String Manipulation Functions (cont.)</vt:lpstr>
      <vt:lpstr>PowerPoint Presentation</vt:lpstr>
      <vt:lpstr>22.9  C String-Conversion Functions</vt:lpstr>
      <vt:lpstr>PowerPoint Presentation</vt:lpstr>
      <vt:lpstr>PowerPoint Presentation</vt:lpstr>
      <vt:lpstr>22.9  C String-Conversion Functions (cont.)</vt:lpstr>
      <vt:lpstr>PowerPoint Presentation</vt:lpstr>
      <vt:lpstr>22.9  C String-Conversion Functions (cont.)</vt:lpstr>
      <vt:lpstr>PowerPoint Presentation</vt:lpstr>
      <vt:lpstr>22.9  C String-Conversion Functions (cont.)</vt:lpstr>
      <vt:lpstr>PowerPoint Presentation</vt:lpstr>
      <vt:lpstr>22.9  C String-Conversion Functions (cont.)</vt:lpstr>
      <vt:lpstr>PowerPoint Presentation</vt:lpstr>
      <vt:lpstr>22.9  C String-Conversion Functions (cont.)</vt:lpstr>
      <vt:lpstr>22.9  C String-Conversion Functions (cont.)</vt:lpstr>
      <vt:lpstr>PowerPoint Presentation</vt:lpstr>
      <vt:lpstr>22.9  C String-Conversion Functions (cont.)</vt:lpstr>
      <vt:lpstr>PowerPoint Presentation</vt:lpstr>
      <vt:lpstr>22.10  Search Functions of the C String-Handling Library</vt:lpstr>
      <vt:lpstr>PowerPoint Presentation</vt:lpstr>
      <vt:lpstr>PowerPoint Presentation</vt:lpstr>
      <vt:lpstr>22.10  Search Functions of the C String-Handling Library (cont.)</vt:lpstr>
      <vt:lpstr>PowerPoint Presentation</vt:lpstr>
      <vt:lpstr>PowerPoint Presentation</vt:lpstr>
      <vt:lpstr>22.10  Search Functions of the C String-Handling Library (cont.)</vt:lpstr>
      <vt:lpstr>PowerPoint Presentation</vt:lpstr>
      <vt:lpstr>22.10  Search Functions of the C String-Handling Library (cont.)</vt:lpstr>
      <vt:lpstr>PowerPoint Presentation</vt:lpstr>
      <vt:lpstr>22.10  Search Functions of the C String-Handling Library (cont.)</vt:lpstr>
      <vt:lpstr>PowerPoint Presentation</vt:lpstr>
      <vt:lpstr>22.10  Search Functions of the C String-Handling Library (cont.)</vt:lpstr>
      <vt:lpstr>PowerPoint Presentation</vt:lpstr>
      <vt:lpstr>22.10  Search Functions of the C String-Handling Library (cont.)</vt:lpstr>
      <vt:lpstr>PowerPoint Presentation</vt:lpstr>
      <vt:lpstr>22.11  Memory Functions of the C String-Handling Library</vt:lpstr>
      <vt:lpstr>PowerPoint Presentation</vt:lpstr>
      <vt:lpstr>PowerPoint Presentation</vt:lpstr>
      <vt:lpstr>22.11  Memory Functions of the C String-Handling Library (cont.)</vt:lpstr>
      <vt:lpstr>22.11  Memory Functions of the C String-Handling Library (cont.)</vt:lpstr>
      <vt:lpstr>PowerPoint Presentation</vt:lpstr>
      <vt:lpstr>22.11  Memory Functions of the C String-Handling Library (cont.)</vt:lpstr>
      <vt:lpstr>PowerPoint Presentation</vt:lpstr>
      <vt:lpstr>PowerPoint Presentation</vt:lpstr>
      <vt:lpstr>22.11  Memory Functions of the C String-Handling Library (cont.)</vt:lpstr>
      <vt:lpstr>PowerPoint Presentation</vt:lpstr>
      <vt:lpstr>PowerPoint Presentation</vt:lpstr>
      <vt:lpstr>22.11  Memory Functions of the C String-Handling Library (cont.)</vt:lpstr>
      <vt:lpstr>PowerPoint Presentation</vt:lpstr>
      <vt:lpstr>22.11  Memory Functions of the C String-Handling Library (cont.)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Bits, Characters, C Strings and structs</dc:title>
  <dc:creator>Paul Deitel</dc:creator>
  <cp:lastModifiedBy>Paul Deitel</cp:lastModifiedBy>
  <cp:revision>5</cp:revision>
  <dcterms:created xsi:type="dcterms:W3CDTF">2016-07-20T20:47:03Z</dcterms:created>
  <dcterms:modified xsi:type="dcterms:W3CDTF">2017-02-28T18:43:40Z</dcterms:modified>
</cp:coreProperties>
</file>