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45" r:id="rId2"/>
    <p:sldId id="412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29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>
          <p15:clr>
            <a:srgbClr val="A4A3A4"/>
          </p15:clr>
        </p15:guide>
        <p15:guide id="4" orient="horz" pos="2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lthard, Sue" initials="C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FFFFFF"/>
    <a:srgbClr val="038638"/>
    <a:srgbClr val="000000"/>
    <a:srgbClr val="007FA3"/>
    <a:srgbClr val="03873A"/>
    <a:srgbClr val="505759"/>
    <a:srgbClr val="504D49"/>
    <a:srgbClr val="BBBBBB"/>
    <a:srgbClr val="003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50" autoAdjust="0"/>
    <p:restoredTop sz="93184" autoAdjust="0"/>
  </p:normalViewPr>
  <p:slideViewPr>
    <p:cSldViewPr snapToGrid="0" showGuides="1">
      <p:cViewPr varScale="1">
        <p:scale>
          <a:sx n="72" d="100"/>
          <a:sy n="72" d="100"/>
        </p:scale>
        <p:origin x="984" y="72"/>
      </p:cViewPr>
      <p:guideLst>
        <p:guide orient="horz"/>
        <p:guide pos="5759"/>
        <p:guide/>
        <p:guide orient="horz" pos="2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7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49B4-7105-4D08-83A9-6BD2E46E6567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0C52-4298-4CB9-8093-C292010200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8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452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3042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449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323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919760-77AC-4C85-B394-78B9D13B450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48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5093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7191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9434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0816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5628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9740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42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0064"/>
            <a:ext cx="3683000" cy="22442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4057650"/>
            <a:ext cx="3397250" cy="146685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7675" y="6265863"/>
            <a:ext cx="3962400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tIns="2592000"/>
          <a:lstStyle>
            <a:lvl1pPr algn="ctr">
              <a:defRPr sz="110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1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8" y="418050"/>
            <a:ext cx="6241801" cy="848775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400174"/>
            <a:ext cx="505276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048375" y="1447799"/>
            <a:ext cx="2562225" cy="4524375"/>
          </a:xfrm>
          <a:solidFill>
            <a:srgbClr val="BBBBBB"/>
          </a:solidFill>
        </p:spPr>
        <p:txBody>
          <a:bodyPr vert="horz" lIns="0" tIns="2700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575" y="2759845"/>
            <a:ext cx="6296400" cy="1338309"/>
          </a:xfrm>
        </p:spPr>
        <p:txBody>
          <a:bodyPr anchor="ctr" anchorCtr="0"/>
          <a:lstStyle>
            <a:lvl1pPr algn="ctr">
              <a:lnSpc>
                <a:spcPts val="4000"/>
              </a:lnSpc>
              <a:defRPr sz="340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" y="6375599"/>
            <a:ext cx="928499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4">
    <p:bg>
      <p:bgPr>
        <a:solidFill>
          <a:srgbClr val="D2D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2389031"/>
            <a:ext cx="6296400" cy="1644743"/>
          </a:xfrm>
        </p:spPr>
        <p:txBody>
          <a:bodyPr anchor="b" anchorCtr="0"/>
          <a:lstStyle>
            <a:lvl1pPr algn="ctr">
              <a:lnSpc>
                <a:spcPts val="3600"/>
              </a:lnSpc>
              <a:defRPr sz="3400" i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6075" y="4179105"/>
            <a:ext cx="6015038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6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4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5956050" cy="5253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42925" y="1752601"/>
            <a:ext cx="4857750" cy="446722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0575" y="1943100"/>
            <a:ext cx="4257675" cy="31623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300" spc="0" baseline="0">
                <a:solidFill>
                  <a:srgbClr val="FFFFFF"/>
                </a:solidFill>
              </a:defRPr>
            </a:lvl1pPr>
            <a:lvl2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524500" y="3324225"/>
            <a:ext cx="3096621" cy="2895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524500" y="1752601"/>
            <a:ext cx="3096000" cy="1571624"/>
          </a:xfrm>
          <a:solidFill>
            <a:srgbClr val="BBBBBB"/>
          </a:solidFill>
        </p:spPr>
        <p:txBody>
          <a:bodyPr tIns="97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63790" y="3457574"/>
            <a:ext cx="2756310" cy="2390775"/>
          </a:xfrm>
        </p:spPr>
        <p:txBody>
          <a:bodyPr/>
          <a:lstStyle>
            <a:lvl1pPr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defRPr sz="900" b="1" cap="none" spc="0" baseline="0">
                <a:solidFill>
                  <a:schemeClr val="bg2"/>
                </a:solidFill>
              </a:defRPr>
            </a:lvl1pPr>
            <a:lvl2pPr marL="114300" indent="-114300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900" spc="-20" baseline="0">
                <a:solidFill>
                  <a:schemeClr val="bg2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GB"/>
              <a:t>Level 2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42925" y="1076325"/>
            <a:ext cx="4381500" cy="40005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67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0350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37715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063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9875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47240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bg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dirty="0"/>
              <a:t>Space for logo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68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39109" y="2669156"/>
            <a:ext cx="2602800" cy="468000"/>
          </a:xfrm>
          <a:prstGeom prst="rect">
            <a:avLst/>
          </a:prstGeom>
          <a:solidFill>
            <a:srgbClr val="03873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39109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4618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7419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290737" y="2669156"/>
            <a:ext cx="2602800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290737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76246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89047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23270" y="2669156"/>
            <a:ext cx="2602800" cy="46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23270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8779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1580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74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with Image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391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1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762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2823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0255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62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194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2823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1626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60255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419475" y="255008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rgbClr val="03873A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1626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09598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0968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6059488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086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1159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5" y="1809750"/>
            <a:ext cx="6496050" cy="3781425"/>
          </a:xfrm>
        </p:spPr>
        <p:txBody>
          <a:bodyPr/>
          <a:lstStyle>
            <a:lvl1pPr marL="238125" indent="-238125">
              <a:spcBef>
                <a:spcPts val="1134"/>
              </a:spcBef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  <a:lvl2pPr marL="428625" indent="-180975">
              <a:buFont typeface="Arial" panose="020B0604020202020204" pitchFamily="34" charset="0"/>
              <a:buChar char="‒"/>
              <a:defRPr>
                <a:solidFill>
                  <a:srgbClr val="000000"/>
                </a:solidFill>
              </a:defRPr>
            </a:lvl2pPr>
            <a:lvl3pPr marL="628650" indent="-209550"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04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2063261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107"/>
            <a:ext cx="1144800" cy="8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8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417600"/>
            <a:ext cx="7726363" cy="1030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6613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30263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bg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36613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3888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300192" y="3924926"/>
            <a:ext cx="1984375" cy="408949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rgbClr val="03873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58298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713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rgbClr val="03873A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rgbClr val="0030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35376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2808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94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126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82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to Lear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24" y="2728867"/>
            <a:ext cx="4656675" cy="985884"/>
          </a:xfrm>
        </p:spPr>
        <p:txBody>
          <a:bodyPr anchor="b" anchorCtr="0"/>
          <a:lstStyle>
            <a:lvl1pPr algn="ctr">
              <a:lnSpc>
                <a:spcPts val="4000"/>
              </a:lnSpc>
              <a:defRPr sz="340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43150" y="3829050"/>
            <a:ext cx="4743450" cy="638175"/>
          </a:xfrm>
        </p:spPr>
        <p:txBody>
          <a:bodyPr/>
          <a:lstStyle>
            <a:lvl1pPr algn="ctr">
              <a:lnSpc>
                <a:spcPts val="2100"/>
              </a:lnSpc>
              <a:defRPr>
                <a:solidFill>
                  <a:schemeClr val="bg2"/>
                </a:solidFill>
              </a:defRPr>
            </a:lvl1pPr>
            <a:lvl2pPr marL="0" indent="0" algn="ctr">
              <a:lnSpc>
                <a:spcPts val="2100"/>
              </a:lnSpc>
              <a:buNone/>
              <a:defRPr b="1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5979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3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3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19775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6" y="0"/>
            <a:ext cx="4562474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5"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48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 Option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4470150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95449"/>
            <a:ext cx="451167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76925" y="0"/>
            <a:ext cx="32670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2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678238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4517775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4517775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6740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581400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75" y="418050"/>
            <a:ext cx="3520632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75" y="1695449"/>
            <a:ext cx="4986338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52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7" r:id="rId3"/>
    <p:sldLayoutId id="2147483667" r:id="rId4"/>
    <p:sldLayoutId id="2147483718" r:id="rId5"/>
    <p:sldLayoutId id="2147483719" r:id="rId6"/>
    <p:sldLayoutId id="2147483720" r:id="rId7"/>
    <p:sldLayoutId id="2147483721" r:id="rId8"/>
    <p:sldLayoutId id="2147483728" r:id="rId9"/>
    <p:sldLayoutId id="2147483723" r:id="rId10"/>
    <p:sldLayoutId id="2147483676" r:id="rId11"/>
    <p:sldLayoutId id="2147483691" r:id="rId12"/>
    <p:sldLayoutId id="2147483729" r:id="rId13"/>
    <p:sldLayoutId id="2147483730" r:id="rId14"/>
    <p:sldLayoutId id="2147483726" r:id="rId15"/>
    <p:sldLayoutId id="2147483731" r:id="rId16"/>
    <p:sldLayoutId id="2147483732" r:id="rId17"/>
    <p:sldLayoutId id="2147483682" r:id="rId18"/>
    <p:sldLayoutId id="2147483695" r:id="rId19"/>
    <p:sldLayoutId id="2147483698" r:id="rId20"/>
    <p:sldLayoutId id="2147483694" r:id="rId21"/>
    <p:sldLayoutId id="2147483654" r:id="rId22"/>
    <p:sldLayoutId id="2147483727" r:id="rId23"/>
    <p:sldLayoutId id="2147483733" r:id="rId24"/>
    <p:sldLayoutId id="2147483663" r:id="rId25"/>
    <p:sldLayoutId id="2147483734" r:id="rId26"/>
    <p:sldLayoutId id="2147483735" r:id="rId27"/>
  </p:sldLayoutIdLst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Font typeface="Arial" pitchFamily="34" charset="0"/>
        <a:buNone/>
        <a:defRPr sz="1600" b="0" i="0" kern="1200">
          <a:solidFill>
            <a:schemeClr val="tx1"/>
          </a:solidFill>
          <a:latin typeface="+mn-lt"/>
          <a:ea typeface="Lato Medium" panose="020F0502020204030203" pitchFamily="34" charset="0"/>
          <a:cs typeface="Lato Medium" panose="020F0502020204030203" pitchFamily="34" charset="0"/>
        </a:defRPr>
      </a:lvl1pPr>
      <a:lvl2pPr marL="180975" indent="-180975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17145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‒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0" algn="l" defTabSz="914400" rtl="0" eaLnBrk="1" latinLnBrk="0" hangingPunct="1">
        <a:lnSpc>
          <a:spcPts val="1500"/>
        </a:lnSpc>
        <a:spcBef>
          <a:spcPts val="0"/>
        </a:spcBef>
        <a:spcAft>
          <a:spcPts val="850"/>
        </a:spcAft>
        <a:buClr>
          <a:schemeClr val="tx1"/>
        </a:buClr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Administración</a:t>
            </a:r>
            <a:r>
              <a:rPr lang="en-GB" dirty="0"/>
              <a:t> de la </a:t>
            </a:r>
            <a:r>
              <a:rPr lang="en-GB" dirty="0" err="1"/>
              <a:t>compensación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2800" dirty="0"/>
              <a:t>Anexo 1. </a:t>
            </a:r>
            <a:r>
              <a:rPr lang="en-GB" sz="2800" dirty="0" err="1"/>
              <a:t>Antecedentes</a:t>
            </a:r>
            <a:r>
              <a:rPr lang="en-GB" sz="2800" dirty="0"/>
              <a:t> del </a:t>
            </a:r>
            <a:r>
              <a:rPr lang="en-GB" sz="2800" dirty="0" err="1"/>
              <a:t>salario</a:t>
            </a:r>
            <a:r>
              <a:rPr lang="en-GB" sz="2800" dirty="0"/>
              <a:t> en el </a:t>
            </a:r>
            <a:r>
              <a:rPr lang="en-GB" sz="2800" dirty="0" err="1"/>
              <a:t>mundo</a:t>
            </a:r>
            <a:r>
              <a:rPr lang="en-GB" sz="2800" dirty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376" y="6149009"/>
            <a:ext cx="8763217" cy="5143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1200" dirty="0"/>
              <a:t>La información contenida en esta presentación es confidencial y está legalmente protegida, es posible que usted no esté autorizado para usar, copiar o divulgar todo o parte de la información expuesta.</a:t>
            </a:r>
            <a:endParaRPr lang="en-US" sz="12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621EA6F-C78A-4F86-8458-92409F7C2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3" b="2222"/>
          <a:stretch/>
        </p:blipFill>
        <p:spPr>
          <a:xfrm>
            <a:off x="4442133" y="811694"/>
            <a:ext cx="4176233" cy="496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6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152400" y="-139700"/>
            <a:ext cx="8229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 eaLnBrk="1" hangingPunct="1"/>
            <a:r>
              <a:rPr lang="es-MX" sz="3400" b="1" dirty="0">
                <a:solidFill>
                  <a:schemeClr val="tx2"/>
                </a:solidFill>
                <a:ea typeface="+mj-ea"/>
                <a:cs typeface="+mj-cs"/>
              </a:rPr>
              <a:t>IV. Antecedentes en México</a:t>
            </a:r>
            <a:endParaRPr lang="en-US" altLang="en-US" sz="34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159552"/>
            <a:ext cx="8698993" cy="50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s-MX" sz="2000" dirty="0"/>
              <a:t>La Independencia y la Reforma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MX" sz="3200" b="1" dirty="0"/>
          </a:p>
          <a:p>
            <a:pPr lvl="1">
              <a:buFont typeface="Arial" panose="020B0604020202020204" pitchFamily="34" charset="0"/>
              <a:buChar char="•"/>
            </a:pPr>
            <a:endParaRPr lang="es-MX" sz="3200" b="1" dirty="0"/>
          </a:p>
          <a:p>
            <a:pPr lvl="1">
              <a:buFont typeface="Arial" panose="020B0604020202020204" pitchFamily="34" charset="0"/>
              <a:buChar char="•"/>
            </a:pPr>
            <a:endParaRPr lang="es-MX" sz="32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000" dirty="0"/>
              <a:t>El </a:t>
            </a:r>
            <a:r>
              <a:rPr lang="es-MX" sz="2000" dirty="0" err="1"/>
              <a:t>Porfiriato</a:t>
            </a:r>
            <a:endParaRPr lang="es-MX" sz="2000" dirty="0"/>
          </a:p>
          <a:p>
            <a:pPr lvl="1"/>
            <a:endParaRPr lang="es-MX" b="1" dirty="0"/>
          </a:p>
          <a:p>
            <a:pPr lvl="1"/>
            <a:endParaRPr lang="es-MX" b="1" dirty="0"/>
          </a:p>
          <a:p>
            <a:pPr lvl="1"/>
            <a:endParaRPr lang="es-MX" b="1" dirty="0"/>
          </a:p>
          <a:p>
            <a:pPr lvl="1"/>
            <a:endParaRPr lang="es-MX" b="1" dirty="0"/>
          </a:p>
          <a:p>
            <a:pPr lvl="1"/>
            <a:endParaRPr lang="es-MX" b="1" dirty="0"/>
          </a:p>
        </p:txBody>
      </p:sp>
      <p:pic>
        <p:nvPicPr>
          <p:cNvPr id="12" name="5 Imagen" descr="Indpende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1946" y="798612"/>
            <a:ext cx="2365254" cy="304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6 Imagen" descr="Porfirio Dia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9042" y="3531865"/>
            <a:ext cx="1872208" cy="2674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646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177030" y="32957"/>
            <a:ext cx="8229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 eaLnBrk="1" hangingPunct="1"/>
            <a:r>
              <a:rPr lang="es-MX" sz="3400" b="1" dirty="0">
                <a:solidFill>
                  <a:schemeClr val="tx2"/>
                </a:solidFill>
                <a:ea typeface="+mj-ea"/>
                <a:cs typeface="+mj-cs"/>
              </a:rPr>
              <a:t>IV. Antecedentes en México</a:t>
            </a:r>
            <a:endParaRPr lang="en-US" altLang="en-US" sz="34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33400" y="1388248"/>
            <a:ext cx="8165592" cy="482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s-MX" sz="2000" dirty="0"/>
              <a:t>La</a:t>
            </a:r>
            <a:r>
              <a:rPr lang="es-MX" sz="2000" b="1" dirty="0"/>
              <a:t> </a:t>
            </a:r>
            <a:r>
              <a:rPr lang="es-MX" sz="2000" dirty="0"/>
              <a:t>Revolución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000" dirty="0"/>
              <a:t>Época Actual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800" dirty="0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8077200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8305800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8534400" y="6449199"/>
            <a:ext cx="152400" cy="152400"/>
          </a:xfrm>
          <a:prstGeom prst="rect">
            <a:avLst/>
          </a:prstGeom>
          <a:solidFill>
            <a:srgbClr val="0084CF"/>
          </a:solidFill>
          <a:ln>
            <a:noFill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" name="5 Imagen" descr="Revoluc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9448" y="969268"/>
            <a:ext cx="2467570" cy="2878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7 Imagen" descr="actu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049" y="3801560"/>
            <a:ext cx="3077084" cy="230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229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0" y="59436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eaLnBrk="1" hangingPunct="1"/>
            <a:r>
              <a:rPr lang="es-MX" sz="3400" b="1" dirty="0">
                <a:solidFill>
                  <a:schemeClr val="tx2"/>
                </a:solidFill>
                <a:ea typeface="+mj-ea"/>
                <a:cs typeface="+mj-cs"/>
              </a:rPr>
              <a:t>Recursos humanos, la compensación y el compromiso del empleado</a:t>
            </a:r>
            <a:endParaRPr lang="en-US" altLang="en-US" sz="34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04725" y="1773936"/>
            <a:ext cx="7729675" cy="44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dirty="0"/>
              <a:t>La gente está atrás de nuestro éxito. Las máquinas no tienen ideas nuevas, no resuelven problemas ni aprovechan las oportunidades. Solo la gente que esté implicada y mediante el pensamiento puede hacer la diferencia […] Cada planta automotriz en Estados Unidos tiene, en esencia, la misma maquinaria. Pero la forma en que la gente la utiliza y se incorpora en el proceso varía mucho de una compañía a otra. La fuerza laboral da a una empresa su verdadera capacidad competitiva (</a:t>
            </a:r>
            <a:r>
              <a:rPr lang="es-MX" sz="2000" dirty="0" err="1"/>
              <a:t>Gunnigle</a:t>
            </a:r>
            <a:r>
              <a:rPr lang="es-MX" sz="2000" dirty="0"/>
              <a:t> y Moore, 1994).</a:t>
            </a:r>
          </a:p>
          <a:p>
            <a:pPr lvl="1"/>
            <a:endParaRPr lang="es-MX" sz="1800" b="1" dirty="0"/>
          </a:p>
          <a:p>
            <a:pPr marL="0" indent="0" algn="r">
              <a:buNone/>
            </a:pPr>
            <a:r>
              <a:rPr lang="es-MX" sz="1400" dirty="0"/>
              <a:t>Vicepresidente de Recursos Humanos de Toyota </a:t>
            </a:r>
            <a:r>
              <a:rPr lang="en-US" sz="1400" dirty="0"/>
              <a:t>Motor Manufacturing, en Georgetown, Kentucky</a:t>
            </a:r>
            <a:endParaRPr lang="es-MX" sz="1400" dirty="0"/>
          </a:p>
          <a:p>
            <a:pPr lvl="1"/>
            <a:endParaRPr lang="es-MX" sz="1800" b="1" dirty="0"/>
          </a:p>
        </p:txBody>
      </p:sp>
    </p:spTree>
    <p:extLst>
      <p:ext uri="{BB962C8B-B14F-4D97-AF65-F5344CB8AC3E}">
        <p14:creationId xmlns:p14="http://schemas.microsoft.com/office/powerpoint/2010/main" val="1456308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0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Grp="1" noChangeArrowheads="1"/>
          </p:cNvSpPr>
          <p:nvPr>
            <p:ph idx="1"/>
          </p:nvPr>
        </p:nvSpPr>
        <p:spPr>
          <a:xfrm>
            <a:off x="1066800" y="1129748"/>
            <a:ext cx="7315200" cy="48937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MX" sz="3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Distinguido Profesor:</a:t>
            </a:r>
            <a:endParaRPr lang="en-US" altLang="en-US" sz="3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" name="Rectángulo 1"/>
          <p:cNvSpPr/>
          <p:nvPr/>
        </p:nvSpPr>
        <p:spPr>
          <a:xfrm>
            <a:off x="1066800" y="2241978"/>
            <a:ext cx="739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Esta presentación fue elaborada para auxiliarle en su labor docente, usted puede utilizarla libremente y nos gustaría escuchar su opinión sírvase indicarnos cómo podemos ayudarle.</a:t>
            </a:r>
          </a:p>
          <a:p>
            <a:pPr algn="r"/>
            <a:endParaRPr lang="es-MX" sz="2000" dirty="0"/>
          </a:p>
          <a:p>
            <a:pPr algn="r"/>
            <a:r>
              <a:rPr lang="es-MX" sz="2000" dirty="0"/>
              <a:t>Ricardo Varela</a:t>
            </a:r>
          </a:p>
          <a:p>
            <a:pPr algn="r"/>
            <a:r>
              <a:rPr lang="es-MX" sz="2000" dirty="0"/>
              <a:t>Autor</a:t>
            </a:r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58990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457200" y="140012"/>
            <a:ext cx="8229600" cy="90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 eaLnBrk="1" hangingPunct="1"/>
            <a:r>
              <a:rPr lang="es-MX" sz="3400" b="1" dirty="0">
                <a:solidFill>
                  <a:schemeClr val="tx2"/>
                </a:solidFill>
                <a:ea typeface="+mj-ea"/>
                <a:cs typeface="+mj-cs"/>
              </a:rPr>
              <a:t>Objetivos</a:t>
            </a:r>
            <a:endParaRPr lang="en-US" altLang="en-US" sz="34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14740" y="1041400"/>
            <a:ext cx="8743121" cy="548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MX" sz="1800" dirty="0"/>
              <a:t>Al terminar de estudiar este anexo, usted será capaz de:</a:t>
            </a:r>
          </a:p>
          <a:p>
            <a:pPr algn="just">
              <a:lnSpc>
                <a:spcPct val="150000"/>
              </a:lnSpc>
            </a:pPr>
            <a:r>
              <a:rPr lang="es-MX" sz="1800" dirty="0"/>
              <a:t> Entender los antecedentes de la compensación en el mundo.</a:t>
            </a:r>
          </a:p>
          <a:p>
            <a:pPr algn="just">
              <a:lnSpc>
                <a:spcPct val="150000"/>
              </a:lnSpc>
            </a:pPr>
            <a:r>
              <a:rPr lang="es-MX" sz="1800" dirty="0"/>
              <a:t> Conocer las costumbres de pago a los trabajadores en la Edad Antigua.</a:t>
            </a:r>
          </a:p>
          <a:p>
            <a:pPr algn="just">
              <a:lnSpc>
                <a:spcPct val="150000"/>
              </a:lnSpc>
            </a:pPr>
            <a:r>
              <a:rPr lang="es-MX" sz="1800" dirty="0"/>
              <a:t> Analizar cuáles eran las posibilidades de aumentar los ingresos para los esclavos.</a:t>
            </a:r>
          </a:p>
          <a:p>
            <a:pPr algn="just">
              <a:lnSpc>
                <a:spcPct val="150000"/>
              </a:lnSpc>
            </a:pPr>
            <a:r>
              <a:rPr lang="es-MX" sz="1800" dirty="0"/>
              <a:t> Analizar las corrientes de pago durante los inicios de la Revolución Industrial.</a:t>
            </a:r>
          </a:p>
          <a:p>
            <a:pPr algn="just">
              <a:lnSpc>
                <a:spcPct val="150000"/>
              </a:lnSpc>
            </a:pPr>
            <a:r>
              <a:rPr lang="es-MX" sz="1800" dirty="0"/>
              <a:t> Conocer la Declaración de los Derechos del Hombre y del ciudadano, propuesta por  Lafayette.</a:t>
            </a:r>
          </a:p>
          <a:p>
            <a:pPr algn="just">
              <a:lnSpc>
                <a:spcPct val="150000"/>
              </a:lnSpc>
            </a:pPr>
            <a:r>
              <a:rPr lang="es-MX" sz="1800" dirty="0"/>
              <a:t>Comprender las corrientes actuales de la compensación.</a:t>
            </a:r>
          </a:p>
          <a:p>
            <a:pPr algn="just">
              <a:lnSpc>
                <a:spcPct val="150000"/>
              </a:lnSpc>
            </a:pPr>
            <a:r>
              <a:rPr lang="es-MX" sz="1800" dirty="0"/>
              <a:t>Reflexionar sobre los retos que enfrenta un especialista en el área de compensación.</a:t>
            </a:r>
          </a:p>
          <a:p>
            <a:pPr marL="0" indent="0" eaLnBrk="1" hangingPunct="1"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1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1219200" y="1066800"/>
            <a:ext cx="8229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eaLnBrk="1" hangingPunct="1"/>
            <a:endParaRPr lang="en-US" altLang="en-US" sz="4000" b="1" dirty="0">
              <a:ea typeface="ＭＳ Ｐゴシック" panose="020B0600070205080204" pitchFamily="34" charset="-12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594104" y="2248369"/>
            <a:ext cx="7403591" cy="16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s-MX" dirty="0"/>
              <a:t>Sueldo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MX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MX" dirty="0"/>
              <a:t>Salario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2286000" y="6248400"/>
            <a:ext cx="640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64434" y="413068"/>
            <a:ext cx="7560365" cy="1056068"/>
          </a:xfrm>
          <a:noFill/>
        </p:spPr>
        <p:txBody>
          <a:bodyPr/>
          <a:lstStyle/>
          <a:p>
            <a:r>
              <a:rPr lang="es-MX" dirty="0"/>
              <a:t>Defina con su grupo, qué es…?</a:t>
            </a:r>
          </a:p>
        </p:txBody>
      </p:sp>
    </p:spTree>
    <p:extLst>
      <p:ext uri="{BB962C8B-B14F-4D97-AF65-F5344CB8AC3E}">
        <p14:creationId xmlns:p14="http://schemas.microsoft.com/office/powerpoint/2010/main" val="319133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228600" y="66038"/>
            <a:ext cx="8229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 eaLnBrk="1" hangingPunct="1"/>
            <a:r>
              <a:rPr lang="es-MX" sz="3400" b="1" dirty="0">
                <a:solidFill>
                  <a:schemeClr val="tx2"/>
                </a:solidFill>
                <a:ea typeface="+mj-ea"/>
                <a:cs typeface="+mj-cs"/>
              </a:rPr>
              <a:t>I. Edad </a:t>
            </a:r>
            <a:r>
              <a:rPr lang="es-MX" sz="3400" b="1" dirty="0" err="1">
                <a:solidFill>
                  <a:schemeClr val="tx2"/>
                </a:solidFill>
                <a:ea typeface="+mj-ea"/>
                <a:cs typeface="+mj-cs"/>
              </a:rPr>
              <a:t>antigüa</a:t>
            </a:r>
            <a:endParaRPr lang="en-US" altLang="en-US" sz="34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325881" y="1500263"/>
            <a:ext cx="7217539" cy="502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/>
              <a:t>Mesopotamia</a:t>
            </a:r>
          </a:p>
          <a:p>
            <a:endParaRPr lang="es-MX" sz="2000" dirty="0"/>
          </a:p>
          <a:p>
            <a:endParaRPr lang="es-MX" sz="2000" dirty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/>
          </a:p>
          <a:p>
            <a:r>
              <a:rPr lang="es-MX" sz="2000" dirty="0"/>
              <a:t>Egipto</a:t>
            </a:r>
          </a:p>
          <a:p>
            <a:pPr lvl="1"/>
            <a:endParaRPr lang="es-MX" sz="2000" dirty="0"/>
          </a:p>
        </p:txBody>
      </p:sp>
      <p:pic>
        <p:nvPicPr>
          <p:cNvPr id="11" name="3 Imagen" descr="Mesopotam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2887" y="1093565"/>
            <a:ext cx="3429000" cy="2167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4 Imagen" descr="Piramides_Egipto_antigu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2887" y="3383629"/>
            <a:ext cx="3577208" cy="2682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089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228600" y="0"/>
            <a:ext cx="8229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 eaLnBrk="1" hangingPunct="1"/>
            <a:r>
              <a:rPr lang="es-MX" sz="3400" b="1" dirty="0">
                <a:solidFill>
                  <a:schemeClr val="tx2"/>
                </a:solidFill>
                <a:ea typeface="+mj-ea"/>
                <a:cs typeface="+mj-cs"/>
              </a:rPr>
              <a:t>I. Edad </a:t>
            </a:r>
            <a:r>
              <a:rPr lang="es-MX" sz="3400" b="1" dirty="0" err="1">
                <a:solidFill>
                  <a:schemeClr val="tx2"/>
                </a:solidFill>
                <a:ea typeface="+mj-ea"/>
                <a:cs typeface="+mj-cs"/>
              </a:rPr>
              <a:t>Antigüa</a:t>
            </a:r>
            <a:endParaRPr lang="en-US" altLang="en-US" sz="34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62000" y="1318398"/>
            <a:ext cx="7936992" cy="489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s-MX" sz="2000" dirty="0"/>
              <a:t>Grecia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MX" sz="2000" dirty="0"/>
          </a:p>
          <a:p>
            <a:pPr lvl="1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lvl="1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000" dirty="0"/>
              <a:t>Roma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800" dirty="0"/>
          </a:p>
        </p:txBody>
      </p:sp>
      <p:pic>
        <p:nvPicPr>
          <p:cNvPr id="11" name="5 Imagen" descr="Gre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096825"/>
            <a:ext cx="3553842" cy="256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4 Imagen" descr="Ro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0006" y="3956419"/>
            <a:ext cx="4160630" cy="2319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059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129195" y="0"/>
            <a:ext cx="8229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 eaLnBrk="1" hangingPunct="1"/>
            <a:r>
              <a:rPr lang="es-MX" sz="3400" b="1" dirty="0">
                <a:solidFill>
                  <a:schemeClr val="tx2"/>
                </a:solidFill>
                <a:ea typeface="+mj-ea"/>
                <a:cs typeface="+mj-cs"/>
              </a:rPr>
              <a:t>II. Edad Media</a:t>
            </a:r>
            <a:endParaRPr lang="en-US" altLang="en-US" sz="34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76639" y="1224927"/>
            <a:ext cx="5236266" cy="530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800" dirty="0"/>
              <a:t>Del libro del Vizconde Georges </a:t>
            </a:r>
            <a:r>
              <a:rPr lang="es-MX" sz="1800" dirty="0" err="1"/>
              <a:t>D’Aven</a:t>
            </a:r>
            <a:r>
              <a:rPr lang="es-MX" sz="1800" dirty="0"/>
              <a:t>: </a:t>
            </a:r>
            <a:r>
              <a:rPr lang="es-MX" sz="1800" dirty="0" err="1"/>
              <a:t>Paysans</a:t>
            </a:r>
            <a:r>
              <a:rPr lang="es-MX" sz="1800" dirty="0"/>
              <a:t> et </a:t>
            </a:r>
            <a:r>
              <a:rPr lang="es-MX" sz="1800" dirty="0" err="1"/>
              <a:t>ouvriers</a:t>
            </a:r>
            <a:r>
              <a:rPr lang="es-MX" sz="1800" dirty="0"/>
              <a:t> </a:t>
            </a:r>
            <a:r>
              <a:rPr lang="es-MX" sz="1800" dirty="0" err="1"/>
              <a:t>depuis</a:t>
            </a:r>
            <a:r>
              <a:rPr lang="es-MX" sz="1800" dirty="0"/>
              <a:t> sept </a:t>
            </a:r>
            <a:r>
              <a:rPr lang="es-MX" sz="1800" dirty="0" err="1"/>
              <a:t>centsans</a:t>
            </a:r>
            <a:r>
              <a:rPr lang="es-MX" sz="1800" dirty="0"/>
              <a:t> </a:t>
            </a:r>
            <a:r>
              <a:rPr lang="es-MX" sz="1600" dirty="0"/>
              <a:t>(Campesinos y obreros desde hace setecientos años): De San Luis a Juan el Bueno (1226-1350)</a:t>
            </a:r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/>
          </a:p>
          <a:p>
            <a:pPr marL="0" indent="0" algn="just">
              <a:buNone/>
            </a:pPr>
            <a:r>
              <a:rPr lang="es-MX" sz="1800" dirty="0"/>
              <a:t>La población no cesó de progresar. La falta de brazos tuvo mucha influencia en la abolición de la servidumbre y la liberación ayudó a multiplicar los hombres. De una fecha a otra, los precios de las mercancías y el nivel de los salarios aumentaron paralelamente. Esta fijeza del salario, a pesar del crecimiento del número de trabajadores, se explica fácilmente por la abundancia del terreno inculto.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1" name="3 Imagen" descr="Paya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5755" y="1511300"/>
            <a:ext cx="2733261" cy="3617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866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0" y="72136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 eaLnBrk="1" hangingPunct="1"/>
            <a:r>
              <a:rPr lang="es-MX" sz="3400" b="1" dirty="0">
                <a:solidFill>
                  <a:schemeClr val="tx2"/>
                </a:solidFill>
                <a:ea typeface="+mj-ea"/>
                <a:cs typeface="+mj-cs"/>
              </a:rPr>
              <a:t>III. Época moderna (Revolución Industrial)</a:t>
            </a:r>
            <a:endParaRPr lang="en-US" altLang="en-US" sz="34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16408" y="1329436"/>
            <a:ext cx="8470392" cy="491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/>
              <a:t>Declaración de los Derechos del Hombre y del Ciudadano, propuesta por Lafayette</a:t>
            </a:r>
          </a:p>
          <a:p>
            <a:pPr>
              <a:buFont typeface="Wingdings" pitchFamily="2" charset="2"/>
              <a:buChar char="q"/>
            </a:pPr>
            <a:endParaRPr lang="es-MX" sz="1600" dirty="0"/>
          </a:p>
          <a:p>
            <a:pPr>
              <a:buFont typeface="Wingdings" pitchFamily="2" charset="2"/>
              <a:buChar char="q"/>
            </a:pPr>
            <a:endParaRPr lang="es-MX" sz="1600" dirty="0"/>
          </a:p>
          <a:p>
            <a:r>
              <a:rPr lang="es-MX" sz="1600" dirty="0"/>
              <a:t> </a:t>
            </a:r>
            <a:r>
              <a:rPr lang="es-MX" sz="2000" dirty="0"/>
              <a:t>Acceso a la justicia</a:t>
            </a:r>
          </a:p>
          <a:p>
            <a:r>
              <a:rPr lang="es-MX" sz="2000" dirty="0"/>
              <a:t> Igualdad de todos ante la ley</a:t>
            </a:r>
          </a:p>
          <a:p>
            <a:r>
              <a:rPr lang="es-MX" sz="2000" dirty="0"/>
              <a:t> Soberanía del pueblo</a:t>
            </a:r>
          </a:p>
          <a:p>
            <a:r>
              <a:rPr lang="es-MX" sz="2000" dirty="0"/>
              <a:t> Igualdad de impuestos</a:t>
            </a:r>
          </a:p>
          <a:p>
            <a:r>
              <a:rPr lang="es-MX" sz="2000" dirty="0"/>
              <a:t> Igualdad en la repartición de las herencias</a:t>
            </a:r>
          </a:p>
          <a:p>
            <a:r>
              <a:rPr lang="es-MX" sz="2000" dirty="0"/>
              <a:t> Libertad de expresión y de prensa</a:t>
            </a:r>
          </a:p>
          <a:p>
            <a:r>
              <a:rPr lang="es-MX" sz="2000" dirty="0"/>
              <a:t> Libertad de trabajo</a:t>
            </a:r>
          </a:p>
          <a:p>
            <a:r>
              <a:rPr lang="es-MX" sz="2000" dirty="0"/>
              <a:t> Libertad de cultos</a:t>
            </a:r>
          </a:p>
          <a:p>
            <a:r>
              <a:rPr lang="es-MX" sz="2000" dirty="0"/>
              <a:t> Derecho de resistencia ante la opresión</a:t>
            </a:r>
          </a:p>
          <a:p>
            <a:r>
              <a:rPr lang="es-MX" sz="2000" dirty="0"/>
              <a:t> Soberanía nacional</a:t>
            </a: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30" y="2241375"/>
            <a:ext cx="3796170" cy="1606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520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3" name="Rectangle 16"/>
          <p:cNvSpPr txBox="1">
            <a:spLocks noChangeArrowheads="1"/>
          </p:cNvSpPr>
          <p:nvPr/>
        </p:nvSpPr>
        <p:spPr bwMode="auto">
          <a:xfrm>
            <a:off x="184184" y="126301"/>
            <a:ext cx="8229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 eaLnBrk="1" hangingPunct="1"/>
            <a:r>
              <a:rPr lang="es-MX" sz="3400" b="1" dirty="0">
                <a:solidFill>
                  <a:schemeClr val="tx2"/>
                </a:solidFill>
                <a:ea typeface="+mj-ea"/>
                <a:cs typeface="+mj-cs"/>
              </a:rPr>
              <a:t>IV. Antecedentes en México</a:t>
            </a:r>
            <a:endParaRPr lang="en-US" altLang="en-US" sz="34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90576" y="988892"/>
            <a:ext cx="7816815" cy="53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s-MX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000" dirty="0"/>
              <a:t>México</a:t>
            </a:r>
            <a:r>
              <a:rPr lang="es-MX" sz="3200" b="1" dirty="0"/>
              <a:t> </a:t>
            </a:r>
            <a:r>
              <a:rPr lang="es-MX" sz="2000" dirty="0"/>
              <a:t>Prehispánico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MX" sz="3200" b="1" dirty="0"/>
          </a:p>
          <a:p>
            <a:pPr lvl="1">
              <a:buFont typeface="Arial" panose="020B0604020202020204" pitchFamily="34" charset="0"/>
              <a:buChar char="•"/>
            </a:pPr>
            <a:endParaRPr lang="es-MX" sz="3200" b="1" dirty="0"/>
          </a:p>
          <a:p>
            <a:pPr lvl="1">
              <a:buFont typeface="Arial" panose="020B0604020202020204" pitchFamily="34" charset="0"/>
              <a:buChar char="•"/>
            </a:pPr>
            <a:endParaRPr lang="es-MX" sz="3200" b="1" dirty="0"/>
          </a:p>
          <a:p>
            <a:pPr lvl="1">
              <a:buFont typeface="Arial" panose="020B0604020202020204" pitchFamily="34" charset="0"/>
              <a:buChar char="•"/>
            </a:pPr>
            <a:endParaRPr lang="es-MX" sz="32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MX" sz="2000" dirty="0"/>
              <a:t>Época</a:t>
            </a:r>
            <a:r>
              <a:rPr lang="es-MX" sz="3200" b="1" dirty="0"/>
              <a:t> </a:t>
            </a:r>
            <a:r>
              <a:rPr lang="es-MX" sz="2000" dirty="0"/>
              <a:t>Colonial</a:t>
            </a:r>
          </a:p>
          <a:p>
            <a:pPr lvl="1"/>
            <a:endParaRPr lang="es-MX" b="1" dirty="0"/>
          </a:p>
        </p:txBody>
      </p:sp>
      <p:pic>
        <p:nvPicPr>
          <p:cNvPr id="11" name="3 Imagen" descr="CalzadaMuert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8983" y="1155225"/>
            <a:ext cx="3643526" cy="2427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4 Imagen" descr="Coloni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8036" y="3749057"/>
            <a:ext cx="2808312" cy="235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099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Pearson Rebra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2761</TotalTime>
  <Words>540</Words>
  <Application>Microsoft Office PowerPoint</Application>
  <PresentationFormat>Presentación en pantalla (4:3)</PresentationFormat>
  <Paragraphs>106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Lato Light</vt:lpstr>
      <vt:lpstr>Lato Medium</vt:lpstr>
      <vt:lpstr>Times New Roman</vt:lpstr>
      <vt:lpstr>Wingdings</vt:lpstr>
      <vt:lpstr>Pearson</vt:lpstr>
      <vt:lpstr>Administración de la compensación   Anexo 1. Antecedentes del salario en el mundo </vt:lpstr>
      <vt:lpstr>Presentación de PowerPoint</vt:lpstr>
      <vt:lpstr>Presentación de PowerPoint</vt:lpstr>
      <vt:lpstr>Defina con su grupo, qué es…?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Architecture &amp; Visual Identity</dc:title>
  <dc:creator>Coulthard, Sue</dc:creator>
  <cp:lastModifiedBy>Cruz, Karol</cp:lastModifiedBy>
  <cp:revision>239</cp:revision>
  <dcterms:created xsi:type="dcterms:W3CDTF">2015-06-15T13:50:26Z</dcterms:created>
  <dcterms:modified xsi:type="dcterms:W3CDTF">2018-03-20T16:30:29Z</dcterms:modified>
</cp:coreProperties>
</file>