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5" r:id="rId2"/>
    <p:sldId id="412" r:id="rId3"/>
    <p:sldId id="413" r:id="rId4"/>
    <p:sldId id="414" r:id="rId5"/>
    <p:sldId id="415" r:id="rId6"/>
    <p:sldId id="416" r:id="rId7"/>
    <p:sldId id="417" r:id="rId8"/>
    <p:sldId id="418" r:id="rId9"/>
    <p:sldId id="419" r:id="rId10"/>
    <p:sldId id="420" r:id="rId11"/>
    <p:sldId id="421" r:id="rId12"/>
    <p:sldId id="422"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FFFFFF"/>
    <a:srgbClr val="038638"/>
    <a:srgbClr val="000000"/>
    <a:srgbClr val="007FA3"/>
    <a:srgbClr val="03873A"/>
    <a:srgbClr val="505759"/>
    <a:srgbClr val="504D49"/>
    <a:srgbClr val="BBBBBB"/>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0" autoAdjust="0"/>
    <p:restoredTop sz="93184" autoAdjust="0"/>
  </p:normalViewPr>
  <p:slideViewPr>
    <p:cSldViewPr snapToGrid="0" showGuides="1">
      <p:cViewPr varScale="1">
        <p:scale>
          <a:sx n="72" d="100"/>
          <a:sy n="72" d="100"/>
        </p:scale>
        <p:origin x="984" y="72"/>
      </p:cViewPr>
      <p:guideLst>
        <p:guide orient="horz"/>
        <p:guide pos="5759"/>
        <p:guide/>
        <p:guide orient="horz" pos="2568"/>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3/20/2018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‹Nº›</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‹Nº›</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10</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05550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11</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4748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12</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24370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19760-77AC-4C85-B394-78B9D13B450B}" type="slidenum">
              <a:rPr lang="en-US" altLang="en-US"/>
              <a:pPr/>
              <a:t>2</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2948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19760-77AC-4C85-B394-78B9D13B450B}" type="slidenum">
              <a:rPr lang="en-US" altLang="en-US"/>
              <a:pPr/>
              <a:t>3</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195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4</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69695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5</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417231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6</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61063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7</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62221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8</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06512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3902-84DF-42FE-A6E8-A9EC4DA29090}" type="slidenum">
              <a:rPr lang="en-US" altLang="en-US"/>
              <a:pPr/>
              <a:t>9</a:t>
            </a:fld>
            <a:endParaRPr lang="en-US" altLang="en-US"/>
          </a:p>
        </p:txBody>
      </p:sp>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10456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‹Nº›</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176767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245606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dirty="0"/>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295168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896745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dirty="0"/>
              <a:t>Click</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dirty="0"/>
              <a:t>Click</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dirty="0"/>
              <a:t>Click</a:t>
            </a:r>
          </a:p>
        </p:txBody>
      </p:sp>
    </p:spTree>
    <p:extLst>
      <p:ext uri="{BB962C8B-B14F-4D97-AF65-F5344CB8AC3E}">
        <p14:creationId xmlns:p14="http://schemas.microsoft.com/office/powerpoint/2010/main" val="109598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dirty="0"/>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dirty="0"/>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dirty="0"/>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dirty="0"/>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419348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‹Nº›</a:t>
            </a:fld>
            <a:endParaRPr lang="en-GB" dirty="0"/>
          </a:p>
        </p:txBody>
      </p:sp>
    </p:spTree>
    <p:extLst>
      <p:ext uri="{BB962C8B-B14F-4D97-AF65-F5344CB8AC3E}">
        <p14:creationId xmlns:p14="http://schemas.microsoft.com/office/powerpoint/2010/main" val="53652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‹Nº›</a:t>
            </a:fld>
            <a:endParaRPr lang="en-GB" dirty="0"/>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667" r:id="rId4"/>
    <p:sldLayoutId id="2147483718" r:id="rId5"/>
    <p:sldLayoutId id="2147483719" r:id="rId6"/>
    <p:sldLayoutId id="2147483720" r:id="rId7"/>
    <p:sldLayoutId id="2147483721" r:id="rId8"/>
    <p:sldLayoutId id="2147483728" r:id="rId9"/>
    <p:sldLayoutId id="2147483723" r:id="rId10"/>
    <p:sldLayoutId id="2147483676" r:id="rId11"/>
    <p:sldLayoutId id="2147483691" r:id="rId12"/>
    <p:sldLayoutId id="2147483729" r:id="rId13"/>
    <p:sldLayoutId id="2147483730" r:id="rId14"/>
    <p:sldLayoutId id="2147483726" r:id="rId15"/>
    <p:sldLayoutId id="2147483731" r:id="rId16"/>
    <p:sldLayoutId id="2147483732" r:id="rId17"/>
    <p:sldLayoutId id="2147483682" r:id="rId18"/>
    <p:sldLayoutId id="2147483695" r:id="rId19"/>
    <p:sldLayoutId id="2147483698" r:id="rId20"/>
    <p:sldLayoutId id="2147483694" r:id="rId21"/>
    <p:sldLayoutId id="2147483654" r:id="rId22"/>
    <p:sldLayoutId id="2147483727" r:id="rId23"/>
    <p:sldLayoutId id="2147483733" r:id="rId24"/>
    <p:sldLayoutId id="2147483663" r:id="rId25"/>
    <p:sldLayoutId id="2147483734" r:id="rId26"/>
    <p:sldLayoutId id="2147483735" r:id="rId27"/>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mx/imgres?num=10&amp;hl=es&amp;biw=1280&amp;bih=682&amp;tbm=isch&amp;tbnid=L0Mp16qK1RF4DM:&amp;imgrefurl=http://blogs.creamoselfuturo.com/industria-y-servicios/2009/06/01/los-enfoques-y-las-diferentes-teorias-de-liderazgo-ii/&amp;docid=0n4njvTDfaV9lM&amp;imgurl=http://blogs.creamoselfuturo.com/industria-y-servicios/wp-content/uploads/2009/06/wwwempresariovirtualcom.jpg&amp;w=365&amp;h=252&amp;ei=-LtTUK6nK6ei2QXuooHQDA&amp;zoom=1&amp;iact=hc&amp;vpx=968&amp;vpy=329&amp;dur=1194&amp;hovh=186&amp;hovw=270&amp;tx=154&amp;ty=118&amp;sig=105311792143641756870&amp;page=2&amp;tbnh=154&amp;tbnw=197&amp;start=17&amp;ndsp=22&amp;ved=1t:429,r:10,s:17,i:157"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Administración</a:t>
            </a:r>
            <a:r>
              <a:rPr lang="en-GB" dirty="0"/>
              <a:t> de la </a:t>
            </a:r>
            <a:r>
              <a:rPr lang="en-GB" dirty="0" err="1"/>
              <a:t>compensación</a:t>
            </a:r>
            <a:br>
              <a:rPr lang="en-GB" dirty="0"/>
            </a:br>
            <a:br>
              <a:rPr lang="en-GB" dirty="0"/>
            </a:br>
            <a:br>
              <a:rPr lang="en-GB" dirty="0"/>
            </a:br>
            <a:r>
              <a:rPr lang="en-GB" sz="2800" dirty="0"/>
              <a:t>Anexo 2. La </a:t>
            </a:r>
            <a:r>
              <a:rPr lang="en-GB" sz="2800" dirty="0" err="1"/>
              <a:t>motivación</a:t>
            </a:r>
            <a:r>
              <a:rPr lang="en-GB" sz="2800" dirty="0"/>
              <a:t> en el </a:t>
            </a:r>
            <a:r>
              <a:rPr lang="en-GB" sz="2800" dirty="0" err="1"/>
              <a:t>trabajo</a:t>
            </a:r>
            <a:r>
              <a:rPr lang="en-GB" sz="2800" dirty="0"/>
              <a:t> y el </a:t>
            </a:r>
            <a:r>
              <a:rPr lang="en-GB" sz="2800" dirty="0" err="1"/>
              <a:t>papel</a:t>
            </a:r>
            <a:r>
              <a:rPr lang="en-GB" sz="2800" dirty="0"/>
              <a:t> de la </a:t>
            </a:r>
            <a:r>
              <a:rPr lang="en-GB" sz="2800" dirty="0" err="1"/>
              <a:t>compensación</a:t>
            </a:r>
            <a:endParaRPr lang="en-US" dirty="0"/>
          </a:p>
        </p:txBody>
      </p:sp>
      <p:sp>
        <p:nvSpPr>
          <p:cNvPr id="3" name="Subtitle 2"/>
          <p:cNvSpPr>
            <a:spLocks noGrp="1"/>
          </p:cNvSpPr>
          <p:nvPr>
            <p:ph type="subTitle" idx="1"/>
          </p:nvPr>
        </p:nvSpPr>
        <p:spPr>
          <a:xfrm>
            <a:off x="165376" y="6149009"/>
            <a:ext cx="8763217" cy="514349"/>
          </a:xfrm>
        </p:spPr>
        <p:txBody>
          <a:bodyPr/>
          <a:lstStyle/>
          <a:p>
            <a:pPr>
              <a:lnSpc>
                <a:spcPct val="100000"/>
              </a:lnSpc>
            </a:pPr>
            <a:r>
              <a:rPr lang="es-ES" sz="1200" dirty="0"/>
              <a:t>La información contenida en esta presentación es confidencial y está legalmente protegida, es posible que usted no esté autorizado para usar, copiar o divulgar todo o parte de la información expuesta.</a:t>
            </a:r>
            <a:endParaRPr lang="en-US" sz="1200" dirty="0"/>
          </a:p>
        </p:txBody>
      </p:sp>
      <p:pic>
        <p:nvPicPr>
          <p:cNvPr id="9" name="Imagen 8">
            <a:extLst>
              <a:ext uri="{FF2B5EF4-FFF2-40B4-BE49-F238E27FC236}">
                <a16:creationId xmlns:a16="http://schemas.microsoft.com/office/drawing/2014/main" id="{4621EA6F-C78A-4F86-8458-92409F7C24C6}"/>
              </a:ext>
            </a:extLst>
          </p:cNvPr>
          <p:cNvPicPr>
            <a:picLocks noChangeAspect="1"/>
          </p:cNvPicPr>
          <p:nvPr/>
        </p:nvPicPr>
        <p:blipFill rotWithShape="1">
          <a:blip r:embed="rId3"/>
          <a:srcRect l="2633" b="2222"/>
          <a:stretch/>
        </p:blipFill>
        <p:spPr>
          <a:xfrm>
            <a:off x="4442133" y="811694"/>
            <a:ext cx="4176233" cy="4966253"/>
          </a:xfrm>
          <a:prstGeom prst="rect">
            <a:avLst/>
          </a:prstGeom>
        </p:spPr>
      </p:pic>
    </p:spTree>
    <p:extLst>
      <p:ext uri="{BB962C8B-B14F-4D97-AF65-F5344CB8AC3E}">
        <p14:creationId xmlns:p14="http://schemas.microsoft.com/office/powerpoint/2010/main" val="26092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1" name="Rectangle 2"/>
          <p:cNvSpPr>
            <a:spLocks noGrp="1" noChangeArrowheads="1"/>
          </p:cNvSpPr>
          <p:nvPr>
            <p:ph type="title"/>
          </p:nvPr>
        </p:nvSpPr>
        <p:spPr>
          <a:xfrm>
            <a:off x="228030" y="191852"/>
            <a:ext cx="8230170" cy="873472"/>
          </a:xfrm>
          <a:noFill/>
        </p:spPr>
        <p:txBody>
          <a:bodyPr/>
          <a:lstStyle/>
          <a:p>
            <a:r>
              <a:rPr lang="es-MX" dirty="0"/>
              <a:t>Condicionamiento operante</a:t>
            </a:r>
            <a:endParaRPr lang="en-GB" dirty="0"/>
          </a:p>
        </p:txBody>
      </p:sp>
      <p:sp>
        <p:nvSpPr>
          <p:cNvPr id="12" name="Rectangle 3"/>
          <p:cNvSpPr txBox="1">
            <a:spLocks noChangeArrowheads="1"/>
          </p:cNvSpPr>
          <p:nvPr/>
        </p:nvSpPr>
        <p:spPr bwMode="auto">
          <a:xfrm>
            <a:off x="75630" y="977122"/>
            <a:ext cx="8230170" cy="5091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s-MX" dirty="0"/>
          </a:p>
          <a:p>
            <a:pPr algn="ctr"/>
            <a:endParaRPr lang="es-MX" dirty="0"/>
          </a:p>
          <a:p>
            <a:pPr algn="ctr"/>
            <a:endParaRPr lang="es-MX" dirty="0"/>
          </a:p>
          <a:p>
            <a:pPr marL="0" indent="0">
              <a:spcBef>
                <a:spcPct val="40000"/>
              </a:spcBef>
              <a:buNone/>
            </a:pPr>
            <a:r>
              <a:rPr lang="es-MX" sz="3400" b="1" dirty="0">
                <a:solidFill>
                  <a:schemeClr val="tx2"/>
                </a:solidFill>
                <a:latin typeface="+mj-lt"/>
                <a:ea typeface="+mj-ea"/>
                <a:cs typeface="+mj-cs"/>
              </a:rPr>
              <a:t>Teoría de la expectativa</a:t>
            </a:r>
          </a:p>
        </p:txBody>
      </p:sp>
      <p:pic>
        <p:nvPicPr>
          <p:cNvPr id="17" name="6 Imagen" descr="http://1.bp.blogspot.com/_i0P7xi8FdDE/SxDJLiS4XCI/AAAAAAAAACc/zXjVqKSg4Pk/s320/5.3.JPG"/>
          <p:cNvPicPr/>
          <p:nvPr/>
        </p:nvPicPr>
        <p:blipFill>
          <a:blip r:embed="rId3" cstate="print"/>
          <a:srcRect/>
          <a:stretch>
            <a:fillRect/>
          </a:stretch>
        </p:blipFill>
        <p:spPr bwMode="auto">
          <a:xfrm>
            <a:off x="5486400" y="2120348"/>
            <a:ext cx="2819400" cy="2784177"/>
          </a:xfrm>
          <a:prstGeom prst="rect">
            <a:avLst/>
          </a:prstGeom>
          <a:ln>
            <a:noFill/>
          </a:ln>
          <a:effectLst>
            <a:softEdge rad="112500"/>
          </a:effectLst>
        </p:spPr>
      </p:pic>
    </p:spTree>
    <p:extLst>
      <p:ext uri="{BB962C8B-B14F-4D97-AF65-F5344CB8AC3E}">
        <p14:creationId xmlns:p14="http://schemas.microsoft.com/office/powerpoint/2010/main" val="146284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ox(in)">
                                      <p:cBhvr>
                                        <p:cTn id="12" dur="500"/>
                                        <p:tgtEl>
                                          <p:spTgt spid="1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1" name="Rectangle 2"/>
          <p:cNvSpPr>
            <a:spLocks noGrp="1" noChangeArrowheads="1"/>
          </p:cNvSpPr>
          <p:nvPr>
            <p:ph type="title"/>
          </p:nvPr>
        </p:nvSpPr>
        <p:spPr>
          <a:xfrm>
            <a:off x="200472" y="476672"/>
            <a:ext cx="9526264" cy="1008112"/>
          </a:xfrm>
          <a:noFill/>
        </p:spPr>
        <p:txBody>
          <a:bodyPr/>
          <a:lstStyle/>
          <a:p>
            <a:r>
              <a:rPr lang="es-MX" sz="3400" dirty="0"/>
              <a:t>El dinero como incentivo </a:t>
            </a:r>
            <a:br>
              <a:rPr lang="es-MX" sz="3400" dirty="0"/>
            </a:br>
            <a:r>
              <a:rPr lang="es-MX" sz="3200" dirty="0"/>
              <a:t> </a:t>
            </a:r>
            <a:r>
              <a:rPr lang="es-MX" sz="2400" dirty="0" err="1"/>
              <a:t>Opshal</a:t>
            </a:r>
            <a:r>
              <a:rPr lang="es-MX" sz="2400" dirty="0"/>
              <a:t> y </a:t>
            </a:r>
            <a:r>
              <a:rPr lang="es-MX" sz="2400" dirty="0" err="1"/>
              <a:t>Dunette</a:t>
            </a:r>
            <a:endParaRPr lang="es-MX" sz="2400" dirty="0"/>
          </a:p>
        </p:txBody>
      </p:sp>
      <p:sp>
        <p:nvSpPr>
          <p:cNvPr id="12" name="Rectangle 3"/>
          <p:cNvSpPr txBox="1">
            <a:spLocks noChangeArrowheads="1"/>
          </p:cNvSpPr>
          <p:nvPr/>
        </p:nvSpPr>
        <p:spPr bwMode="auto">
          <a:xfrm>
            <a:off x="38425" y="2281119"/>
            <a:ext cx="8825298"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0" lvl="3" indent="-457200">
              <a:lnSpc>
                <a:spcPct val="150000"/>
              </a:lnSpc>
              <a:buFont typeface="+mj-lt"/>
              <a:buAutoNum type="arabicPeriod"/>
            </a:pPr>
            <a:r>
              <a:rPr lang="es-MX" dirty="0">
                <a:ea typeface="+mn-ea"/>
              </a:rPr>
              <a:t>Un reforzador condicionado general </a:t>
            </a:r>
          </a:p>
          <a:p>
            <a:pPr marL="1714500" lvl="3" indent="-457200">
              <a:lnSpc>
                <a:spcPct val="150000"/>
              </a:lnSpc>
              <a:buFont typeface="+mj-lt"/>
              <a:buAutoNum type="arabicPeriod"/>
            </a:pPr>
            <a:r>
              <a:rPr lang="es-MX" sz="2000" dirty="0">
                <a:ea typeface="+mn-ea"/>
                <a:cs typeface="+mn-cs"/>
              </a:rPr>
              <a:t> Un incentivo condicionado </a:t>
            </a:r>
          </a:p>
          <a:p>
            <a:pPr marL="1714500" lvl="3" indent="-457200">
              <a:lnSpc>
                <a:spcPct val="150000"/>
              </a:lnSpc>
              <a:buFont typeface="+mj-lt"/>
              <a:buAutoNum type="arabicPeriod"/>
            </a:pPr>
            <a:r>
              <a:rPr lang="es-MX" sz="2000" dirty="0">
                <a:ea typeface="+mn-ea"/>
                <a:cs typeface="+mn-cs"/>
              </a:rPr>
              <a:t>Un reductor de la ansiedad </a:t>
            </a:r>
          </a:p>
          <a:p>
            <a:pPr marL="1714500" lvl="3" indent="-457200">
              <a:lnSpc>
                <a:spcPct val="150000"/>
              </a:lnSpc>
              <a:buFont typeface="+mj-lt"/>
              <a:buAutoNum type="arabicPeriod"/>
            </a:pPr>
            <a:r>
              <a:rPr lang="es-MX" sz="2000" dirty="0">
                <a:ea typeface="+mn-ea"/>
                <a:cs typeface="+mn-cs"/>
              </a:rPr>
              <a:t>Un “factor de higiene o de mantenimiento”</a:t>
            </a:r>
          </a:p>
          <a:p>
            <a:pPr marL="1714500" lvl="3" indent="-457200">
              <a:lnSpc>
                <a:spcPct val="150000"/>
              </a:lnSpc>
              <a:buFont typeface="+mj-lt"/>
              <a:buAutoNum type="arabicPeriod"/>
            </a:pPr>
            <a:r>
              <a:rPr lang="es-MX" sz="2000" dirty="0">
                <a:ea typeface="+mn-ea"/>
                <a:cs typeface="+mn-cs"/>
              </a:rPr>
              <a:t>Un “instrumento” para obtener los resultados deseados</a:t>
            </a:r>
          </a:p>
          <a:p>
            <a:pPr marL="457200" indent="-457200">
              <a:lnSpc>
                <a:spcPct val="150000"/>
              </a:lnSpc>
              <a:buFont typeface="Arial" panose="020B0604020202020204" pitchFamily="34" charset="0"/>
              <a:buAutoNum type="arabicPeriod"/>
            </a:pPr>
            <a:endParaRPr lang="es-MX" sz="2400" dirty="0"/>
          </a:p>
        </p:txBody>
      </p:sp>
    </p:spTree>
    <p:extLst>
      <p:ext uri="{BB962C8B-B14F-4D97-AF65-F5344CB8AC3E}">
        <p14:creationId xmlns:p14="http://schemas.microsoft.com/office/powerpoint/2010/main" val="29708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4" name="Rectangle 2"/>
          <p:cNvSpPr>
            <a:spLocks noGrp="1" noChangeArrowheads="1"/>
          </p:cNvSpPr>
          <p:nvPr>
            <p:ph type="title"/>
          </p:nvPr>
        </p:nvSpPr>
        <p:spPr>
          <a:xfrm>
            <a:off x="238538" y="240296"/>
            <a:ext cx="8759687" cy="1080120"/>
          </a:xfrm>
          <a:noFill/>
        </p:spPr>
        <p:txBody>
          <a:bodyPr/>
          <a:lstStyle/>
          <a:p>
            <a:pPr algn="ctr"/>
            <a:r>
              <a:rPr lang="es-MX" sz="3200" dirty="0"/>
              <a:t>La ética de los responsables de  administrar la compensación</a:t>
            </a:r>
            <a:endParaRPr lang="en-GB" sz="3400" dirty="0"/>
          </a:p>
        </p:txBody>
      </p:sp>
      <p:pic>
        <p:nvPicPr>
          <p:cNvPr id="17" name="3 Imagen" descr="http://2.bp.blogspot.com/_xqGZyHEkz20/S-jCqhwZDoI/AAAAAAAAABQ/Ar4Q8ZXAr7Y/s1600/4090_economia-desigualdad.jpg"/>
          <p:cNvPicPr/>
          <p:nvPr/>
        </p:nvPicPr>
        <p:blipFill>
          <a:blip r:embed="rId3" cstate="print"/>
          <a:srcRect/>
          <a:stretch>
            <a:fillRect/>
          </a:stretch>
        </p:blipFill>
        <p:spPr bwMode="auto">
          <a:xfrm>
            <a:off x="2746173" y="1320416"/>
            <a:ext cx="3744416" cy="4392488"/>
          </a:xfrm>
          <a:prstGeom prst="rect">
            <a:avLst/>
          </a:prstGeom>
          <a:ln>
            <a:noFill/>
          </a:ln>
          <a:effectLst>
            <a:softEdge rad="112500"/>
          </a:effectLst>
        </p:spPr>
      </p:pic>
    </p:spTree>
    <p:extLst>
      <p:ext uri="{BB962C8B-B14F-4D97-AF65-F5344CB8AC3E}">
        <p14:creationId xmlns:p14="http://schemas.microsoft.com/office/powerpoint/2010/main" val="304705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0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idx="1"/>
          </p:nvPr>
        </p:nvSpPr>
        <p:spPr>
          <a:xfrm>
            <a:off x="1066800" y="1129748"/>
            <a:ext cx="7315200" cy="489377"/>
          </a:xfrm>
        </p:spPr>
        <p:txBody>
          <a:bodyPr/>
          <a:lstStyle/>
          <a:p>
            <a:pPr algn="ctr" eaLnBrk="1" hangingPunct="1">
              <a:buFontTx/>
              <a:buNone/>
            </a:pPr>
            <a:r>
              <a:rPr lang="es-MX" sz="3400" b="1" dirty="0">
                <a:solidFill>
                  <a:schemeClr val="tx2"/>
                </a:solidFill>
                <a:latin typeface="+mj-lt"/>
                <a:ea typeface="+mj-ea"/>
                <a:cs typeface="+mj-cs"/>
              </a:rPr>
              <a:t>Distinguido Profesor:</a:t>
            </a:r>
            <a:endParaRPr lang="en-US" altLang="en-US" sz="3400" b="1" dirty="0">
              <a:solidFill>
                <a:schemeClr val="tx2"/>
              </a:solidFill>
              <a:latin typeface="+mj-lt"/>
              <a:ea typeface="+mj-ea"/>
              <a:cs typeface="+mj-cs"/>
            </a:endParaRPr>
          </a:p>
        </p:txBody>
      </p:sp>
      <p:sp>
        <p:nvSpPr>
          <p:cNvPr id="16" name="Line 6"/>
          <p:cNvSpPr>
            <a:spLocks noChangeShapeType="1"/>
          </p:cNvSpPr>
          <p:nvPr/>
        </p:nvSpPr>
        <p:spPr bwMode="auto">
          <a:xfrm>
            <a:off x="457200" y="6248400"/>
            <a:ext cx="82296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nchor="ctr"/>
          <a:lstStyle/>
          <a:p>
            <a:endParaRPr lang="en-US"/>
          </a:p>
        </p:txBody>
      </p:sp>
      <p:sp>
        <p:nvSpPr>
          <p:cNvPr id="2" name="Rectángulo 1"/>
          <p:cNvSpPr/>
          <p:nvPr/>
        </p:nvSpPr>
        <p:spPr>
          <a:xfrm>
            <a:off x="1066800" y="2241978"/>
            <a:ext cx="7391400" cy="3785652"/>
          </a:xfrm>
          <a:prstGeom prst="rect">
            <a:avLst/>
          </a:prstGeom>
        </p:spPr>
        <p:txBody>
          <a:bodyPr wrap="square">
            <a:spAutoFit/>
          </a:bodyPr>
          <a:lstStyle/>
          <a:p>
            <a:pPr algn="just"/>
            <a:endParaRPr lang="es-MX" sz="2000" dirty="0"/>
          </a:p>
          <a:p>
            <a:pPr algn="just"/>
            <a:endParaRPr lang="es-MX" sz="2000" dirty="0"/>
          </a:p>
          <a:p>
            <a:pPr algn="just"/>
            <a:r>
              <a:rPr lang="es-MX" sz="2000" dirty="0"/>
              <a:t>Esta presentación fue elaborada para auxiliarle en su labor docente, usted puede utilizarla libremente y nos gustaría escuchar su opinión sírvase indicarnos cómo podemos ayudarle.</a:t>
            </a:r>
          </a:p>
          <a:p>
            <a:pPr algn="r"/>
            <a:endParaRPr lang="es-MX" sz="2000" dirty="0"/>
          </a:p>
          <a:p>
            <a:pPr algn="r"/>
            <a:r>
              <a:rPr lang="es-MX" sz="2000" dirty="0"/>
              <a:t>Ricardo Varela</a:t>
            </a:r>
          </a:p>
          <a:p>
            <a:pPr algn="r"/>
            <a:r>
              <a:rPr lang="es-MX" sz="2000" dirty="0"/>
              <a:t>Autor</a:t>
            </a:r>
          </a:p>
          <a:p>
            <a:endParaRPr lang="es-ES" sz="2000" dirty="0"/>
          </a:p>
          <a:p>
            <a:endParaRPr lang="es-ES" sz="2000" dirty="0"/>
          </a:p>
          <a:p>
            <a:endParaRPr lang="es-ES" sz="2000" dirty="0"/>
          </a:p>
        </p:txBody>
      </p:sp>
    </p:spTree>
    <p:extLst>
      <p:ext uri="{BB962C8B-B14F-4D97-AF65-F5344CB8AC3E}">
        <p14:creationId xmlns:p14="http://schemas.microsoft.com/office/powerpoint/2010/main" val="115899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idx="1"/>
          </p:nvPr>
        </p:nvSpPr>
        <p:spPr>
          <a:xfrm>
            <a:off x="914400" y="347870"/>
            <a:ext cx="7315200" cy="1889760"/>
          </a:xfrm>
        </p:spPr>
        <p:txBody>
          <a:bodyPr/>
          <a:lstStyle/>
          <a:p>
            <a:pPr algn="ctr" eaLnBrk="1" hangingPunct="1">
              <a:lnSpc>
                <a:spcPct val="150000"/>
              </a:lnSpc>
              <a:buFontTx/>
              <a:buNone/>
            </a:pPr>
            <a:r>
              <a:rPr lang="es-MX" sz="3400" b="1" dirty="0">
                <a:solidFill>
                  <a:schemeClr val="tx2"/>
                </a:solidFill>
                <a:latin typeface="+mj-lt"/>
                <a:ea typeface="+mj-ea"/>
                <a:cs typeface="+mj-cs"/>
              </a:rPr>
              <a:t>La motivación en el trabajo y el papel de la compensación.</a:t>
            </a:r>
          </a:p>
          <a:p>
            <a:pPr algn="ctr" eaLnBrk="1" hangingPunct="1">
              <a:buNone/>
            </a:pPr>
            <a:endParaRPr lang="es-MX" sz="2800" dirty="0"/>
          </a:p>
          <a:p>
            <a:pPr algn="ctr" eaLnBrk="1" hangingPunct="1">
              <a:buFontTx/>
              <a:buNone/>
            </a:pPr>
            <a:endParaRPr lang="es-MX" dirty="0"/>
          </a:p>
          <a:p>
            <a:pPr algn="ctr" eaLnBrk="1" hangingPunct="1">
              <a:buFontTx/>
              <a:buNone/>
            </a:pPr>
            <a:endParaRPr lang="en-US" altLang="en-US" b="1" dirty="0">
              <a:ea typeface="ＭＳ Ｐゴシック" panose="020B0600070205080204" pitchFamily="34" charset="-128"/>
            </a:endParaRPr>
          </a:p>
        </p:txBody>
      </p:sp>
      <p:pic>
        <p:nvPicPr>
          <p:cNvPr id="8" name="3 Imagen" descr="motivacion.jpg"/>
          <p:cNvPicPr>
            <a:picLocks noChangeAspect="1"/>
          </p:cNvPicPr>
          <p:nvPr/>
        </p:nvPicPr>
        <p:blipFill>
          <a:blip r:embed="rId3" cstate="print"/>
          <a:stretch>
            <a:fillRect/>
          </a:stretch>
        </p:blipFill>
        <p:spPr>
          <a:xfrm>
            <a:off x="2619096" y="2237630"/>
            <a:ext cx="3905808" cy="3905808"/>
          </a:xfrm>
          <a:prstGeom prst="rect">
            <a:avLst/>
          </a:prstGeom>
        </p:spPr>
      </p:pic>
    </p:spTree>
    <p:extLst>
      <p:ext uri="{BB962C8B-B14F-4D97-AF65-F5344CB8AC3E}">
        <p14:creationId xmlns:p14="http://schemas.microsoft.com/office/powerpoint/2010/main" val="62039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3" name="Rectangle 16"/>
          <p:cNvSpPr txBox="1">
            <a:spLocks noChangeArrowheads="1"/>
          </p:cNvSpPr>
          <p:nvPr/>
        </p:nvSpPr>
        <p:spPr bwMode="auto">
          <a:xfrm>
            <a:off x="304800" y="-81349"/>
            <a:ext cx="8229600"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l" eaLnBrk="1" hangingPunct="1"/>
            <a:r>
              <a:rPr lang="es-MX" sz="3400" b="1" dirty="0">
                <a:solidFill>
                  <a:schemeClr val="tx2"/>
                </a:solidFill>
                <a:ea typeface="+mj-ea"/>
                <a:cs typeface="+mj-cs"/>
              </a:rPr>
              <a:t>Objetivos</a:t>
            </a:r>
            <a:endParaRPr lang="en-US" altLang="en-US" sz="3400" b="1" dirty="0">
              <a:solidFill>
                <a:schemeClr val="tx2"/>
              </a:solidFill>
              <a:ea typeface="+mj-ea"/>
              <a:cs typeface="+mj-cs"/>
            </a:endParaRPr>
          </a:p>
        </p:txBody>
      </p:sp>
      <p:sp>
        <p:nvSpPr>
          <p:cNvPr id="15" name="Rectangle 3"/>
          <p:cNvSpPr txBox="1">
            <a:spLocks noChangeArrowheads="1"/>
          </p:cNvSpPr>
          <p:nvPr/>
        </p:nvSpPr>
        <p:spPr bwMode="auto">
          <a:xfrm>
            <a:off x="178903" y="1175951"/>
            <a:ext cx="8792817" cy="5300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s-MX" sz="2000" dirty="0">
                <a:ea typeface="+mn-ea"/>
                <a:cs typeface="+mn-cs"/>
              </a:rPr>
              <a:t>Al terminar de estudiar este anexo, usted será capaz de:</a:t>
            </a:r>
          </a:p>
          <a:p>
            <a:pPr>
              <a:buNone/>
            </a:pPr>
            <a:endParaRPr lang="es-MX" sz="2000" dirty="0">
              <a:ea typeface="+mn-ea"/>
              <a:cs typeface="+mn-cs"/>
            </a:endParaRPr>
          </a:p>
          <a:p>
            <a:r>
              <a:rPr lang="es-MX" sz="2000" dirty="0">
                <a:ea typeface="+mn-ea"/>
                <a:cs typeface="+mn-cs"/>
              </a:rPr>
              <a:t>Entender la importancia de compensar adecuadamente el trabajo.</a:t>
            </a:r>
          </a:p>
          <a:p>
            <a:r>
              <a:rPr lang="es-MX" sz="2000" dirty="0">
                <a:ea typeface="+mn-ea"/>
                <a:cs typeface="+mn-cs"/>
              </a:rPr>
              <a:t>Conocer las posibles motivaciones del trabajador.</a:t>
            </a:r>
          </a:p>
          <a:p>
            <a:r>
              <a:rPr lang="es-MX" sz="2000" dirty="0">
                <a:ea typeface="+mn-ea"/>
                <a:cs typeface="+mn-cs"/>
              </a:rPr>
              <a:t>Analizar las probables motivaciones de los empleados frente al dinero.</a:t>
            </a:r>
          </a:p>
          <a:p>
            <a:r>
              <a:rPr lang="es-MX" sz="2000" dirty="0">
                <a:ea typeface="+mn-ea"/>
                <a:cs typeface="+mn-cs"/>
              </a:rPr>
              <a:t>Analizar las diversas teorías de la motivación del salario en el trabajo.</a:t>
            </a:r>
          </a:p>
          <a:p>
            <a:r>
              <a:rPr lang="es-MX" sz="2000" dirty="0">
                <a:ea typeface="+mn-ea"/>
                <a:cs typeface="+mn-cs"/>
              </a:rPr>
              <a:t>Saber en qué consiste la teoría de la equidad.</a:t>
            </a:r>
          </a:p>
          <a:p>
            <a:r>
              <a:rPr lang="es-MX" sz="2000" dirty="0">
                <a:ea typeface="+mn-ea"/>
                <a:cs typeface="+mn-cs"/>
              </a:rPr>
              <a:t>Comprender por qué el individuo tiende a comparar sus ingresos con los de otros.</a:t>
            </a:r>
          </a:p>
          <a:p>
            <a:r>
              <a:rPr lang="es-MX" sz="2000" dirty="0">
                <a:ea typeface="+mn-ea"/>
                <a:cs typeface="+mn-cs"/>
              </a:rPr>
              <a:t>Entender la teoría de la expectativa.</a:t>
            </a:r>
          </a:p>
          <a:p>
            <a:r>
              <a:rPr lang="es-MX" sz="2000" dirty="0">
                <a:ea typeface="+mn-ea"/>
                <a:cs typeface="+mn-cs"/>
              </a:rPr>
              <a:t>Reflexionar respecto de los valores del pago.</a:t>
            </a:r>
          </a:p>
          <a:p>
            <a:r>
              <a:rPr lang="es-MX" sz="2000" dirty="0">
                <a:ea typeface="+mn-ea"/>
                <a:cs typeface="+mn-cs"/>
              </a:rPr>
              <a:t>Entender los antecedentes de la compensación en el mundo.</a:t>
            </a:r>
          </a:p>
          <a:p>
            <a:pPr marL="0" indent="0" eaLnBrk="1" hangingPunct="1">
              <a:lnSpc>
                <a:spcPct val="90000"/>
              </a:lnSpc>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399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5" name="Rectangle 3"/>
          <p:cNvSpPr txBox="1">
            <a:spLocks noChangeArrowheads="1"/>
          </p:cNvSpPr>
          <p:nvPr/>
        </p:nvSpPr>
        <p:spPr bwMode="auto">
          <a:xfrm>
            <a:off x="338991" y="386522"/>
            <a:ext cx="7251192" cy="5197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r>
              <a:rPr lang="es-MX" sz="3400" b="1" dirty="0">
                <a:solidFill>
                  <a:schemeClr val="tx2"/>
                </a:solidFill>
                <a:latin typeface="+mj-lt"/>
                <a:ea typeface="+mj-ea"/>
                <a:cs typeface="+mj-cs"/>
              </a:rPr>
              <a:t>Teoría del Intercambio</a:t>
            </a:r>
          </a:p>
          <a:p>
            <a:pPr marL="0" indent="0" eaLnBrk="1" hangingPunct="1">
              <a:lnSpc>
                <a:spcPct val="90000"/>
              </a:lnSpc>
              <a:buNone/>
            </a:pPr>
            <a:endParaRPr lang="en-US" altLang="en-US" dirty="0">
              <a:ea typeface="ＭＳ Ｐゴシック" panose="020B0600070205080204" pitchFamily="34" charset="-128"/>
            </a:endParaRPr>
          </a:p>
        </p:txBody>
      </p:sp>
      <p:pic>
        <p:nvPicPr>
          <p:cNvPr id="11" name="rg_hi" descr="https://encrypted-tbn1.gstatic.com/images?q=tbn:ANd9GcSyc_FigWcYSWDjl1h12kfU97cajjnlCPp1AI8mWYedxmBjevLQ">
            <a:hlinkClick r:id="rId3"/>
          </p:cNvPr>
          <p:cNvPicPr/>
          <p:nvPr/>
        </p:nvPicPr>
        <p:blipFill>
          <a:blip r:embed="rId4" cstate="print"/>
          <a:srcRect/>
          <a:stretch>
            <a:fillRect/>
          </a:stretch>
        </p:blipFill>
        <p:spPr bwMode="auto">
          <a:xfrm>
            <a:off x="1778954" y="1263275"/>
            <a:ext cx="5904656" cy="4320480"/>
          </a:xfrm>
          <a:prstGeom prst="rect">
            <a:avLst/>
          </a:prstGeom>
          <a:ln>
            <a:noFill/>
          </a:ln>
          <a:effectLst>
            <a:softEdge rad="112500"/>
          </a:effectLst>
        </p:spPr>
      </p:pic>
    </p:spTree>
    <p:extLst>
      <p:ext uri="{BB962C8B-B14F-4D97-AF65-F5344CB8AC3E}">
        <p14:creationId xmlns:p14="http://schemas.microsoft.com/office/powerpoint/2010/main" val="31913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5" name="Rectangle 3"/>
          <p:cNvSpPr txBox="1">
            <a:spLocks noChangeArrowheads="1"/>
          </p:cNvSpPr>
          <p:nvPr/>
        </p:nvSpPr>
        <p:spPr bwMode="auto">
          <a:xfrm>
            <a:off x="367748" y="398965"/>
            <a:ext cx="8577469" cy="5097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3400" b="1" dirty="0">
                <a:solidFill>
                  <a:schemeClr val="tx2"/>
                </a:solidFill>
                <a:latin typeface="+mj-lt"/>
                <a:ea typeface="+mj-ea"/>
                <a:cs typeface="+mj-cs"/>
              </a:rPr>
              <a:t>Teoría del Intercambio</a:t>
            </a:r>
          </a:p>
          <a:p>
            <a:pPr algn="just"/>
            <a:endParaRPr lang="es-MX" sz="1800" dirty="0"/>
          </a:p>
          <a:p>
            <a:pPr marL="0" indent="0" algn="just">
              <a:buNone/>
            </a:pPr>
            <a:r>
              <a:rPr lang="es-MX" sz="2000" dirty="0">
                <a:ea typeface="+mn-ea"/>
                <a:cs typeface="+mn-cs"/>
              </a:rPr>
              <a:t>“En el consumo, el hombre está en relación con producciones humanas, que a la vez utilizan esfuerzos humanos”. Hegel</a:t>
            </a:r>
          </a:p>
        </p:txBody>
      </p:sp>
      <p:pic>
        <p:nvPicPr>
          <p:cNvPr id="11" name="3 Imagen" descr="http://filosofia11-4.wikispaces.com/file/view/hegel.jpg/164385051/hegel.jpg"/>
          <p:cNvPicPr/>
          <p:nvPr/>
        </p:nvPicPr>
        <p:blipFill>
          <a:blip r:embed="rId3" cstate="print"/>
          <a:srcRect/>
          <a:stretch>
            <a:fillRect/>
          </a:stretch>
        </p:blipFill>
        <p:spPr bwMode="auto">
          <a:xfrm>
            <a:off x="3382617" y="2644117"/>
            <a:ext cx="2667000" cy="2999602"/>
          </a:xfrm>
          <a:prstGeom prst="rect">
            <a:avLst/>
          </a:prstGeom>
          <a:ln>
            <a:noFill/>
          </a:ln>
          <a:effectLst>
            <a:softEdge rad="112500"/>
          </a:effectLst>
        </p:spPr>
      </p:pic>
    </p:spTree>
    <p:extLst>
      <p:ext uri="{BB962C8B-B14F-4D97-AF65-F5344CB8AC3E}">
        <p14:creationId xmlns:p14="http://schemas.microsoft.com/office/powerpoint/2010/main" val="16108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5" name="Rectangle 3"/>
          <p:cNvSpPr txBox="1">
            <a:spLocks noChangeArrowheads="1"/>
          </p:cNvSpPr>
          <p:nvPr/>
        </p:nvSpPr>
        <p:spPr bwMode="auto">
          <a:xfrm>
            <a:off x="337758" y="350440"/>
            <a:ext cx="8488189" cy="509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3400" b="1" dirty="0">
                <a:solidFill>
                  <a:schemeClr val="tx2"/>
                </a:solidFill>
                <a:latin typeface="+mj-lt"/>
                <a:ea typeface="+mj-ea"/>
                <a:cs typeface="+mj-cs"/>
              </a:rPr>
              <a:t>Teoría del Intercambio</a:t>
            </a:r>
          </a:p>
          <a:p>
            <a:pPr algn="just"/>
            <a:endParaRPr lang="es-MX" sz="2000" dirty="0"/>
          </a:p>
          <a:p>
            <a:pPr marL="0" indent="0" algn="just">
              <a:buNone/>
            </a:pPr>
            <a:r>
              <a:rPr lang="es-MX" sz="2000" dirty="0">
                <a:ea typeface="+mn-ea"/>
                <a:cs typeface="+mn-cs"/>
              </a:rPr>
              <a:t>“Cuando producen, los hombres se relacionan no tan solo con la naturaleza, sino intercambian sus actividades, de modo que su relación con la naturaleza está determinada por sus relaciones sociales”. Marx</a:t>
            </a:r>
          </a:p>
        </p:txBody>
      </p:sp>
      <p:pic>
        <p:nvPicPr>
          <p:cNvPr id="12" name="5 Imagen" descr="http://t2.gstatic.com/images?q=tbn:ANd9GcQYmM04LYht4fui4e5k2fGYTgv_FrGwki2P-LxrRuT7WfxnFpPB8w"/>
          <p:cNvPicPr/>
          <p:nvPr/>
        </p:nvPicPr>
        <p:blipFill>
          <a:blip r:embed="rId3" cstate="print"/>
          <a:srcRect/>
          <a:stretch>
            <a:fillRect/>
          </a:stretch>
        </p:blipFill>
        <p:spPr bwMode="auto">
          <a:xfrm>
            <a:off x="3715831" y="2572940"/>
            <a:ext cx="2360291" cy="3097022"/>
          </a:xfrm>
          <a:prstGeom prst="rect">
            <a:avLst/>
          </a:prstGeom>
          <a:ln>
            <a:noFill/>
          </a:ln>
          <a:effectLst>
            <a:softEdge rad="112500"/>
          </a:effectLst>
        </p:spPr>
      </p:pic>
    </p:spTree>
    <p:extLst>
      <p:ext uri="{BB962C8B-B14F-4D97-AF65-F5344CB8AC3E}">
        <p14:creationId xmlns:p14="http://schemas.microsoft.com/office/powerpoint/2010/main" val="28529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3" name="Rectangle 16"/>
          <p:cNvSpPr txBox="1">
            <a:spLocks noChangeArrowheads="1"/>
          </p:cNvSpPr>
          <p:nvPr/>
        </p:nvSpPr>
        <p:spPr bwMode="auto">
          <a:xfrm>
            <a:off x="552787" y="184307"/>
            <a:ext cx="8229600"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l" eaLnBrk="1" hangingPunct="1"/>
            <a:r>
              <a:rPr lang="es-MX" sz="3400" b="1" dirty="0">
                <a:solidFill>
                  <a:schemeClr val="tx2"/>
                </a:solidFill>
                <a:ea typeface="+mj-ea"/>
                <a:cs typeface="+mj-cs"/>
              </a:rPr>
              <a:t>Teoría de la Equidad</a:t>
            </a:r>
            <a:endParaRPr lang="en-US" altLang="en-US" sz="3400" b="1" dirty="0">
              <a:solidFill>
                <a:schemeClr val="tx2"/>
              </a:solidFill>
              <a:ea typeface="+mj-ea"/>
              <a:cs typeface="+mj-cs"/>
            </a:endParaRPr>
          </a:p>
        </p:txBody>
      </p:sp>
      <p:sp>
        <p:nvSpPr>
          <p:cNvPr id="15" name="Rectangle 3"/>
          <p:cNvSpPr txBox="1">
            <a:spLocks noChangeArrowheads="1"/>
          </p:cNvSpPr>
          <p:nvPr/>
        </p:nvSpPr>
        <p:spPr bwMode="auto">
          <a:xfrm>
            <a:off x="256271" y="1807696"/>
            <a:ext cx="4823791" cy="3683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MX" dirty="0"/>
          </a:p>
          <a:p>
            <a:pPr marL="0" indent="0" algn="just">
              <a:buNone/>
            </a:pPr>
            <a:r>
              <a:rPr lang="es-MX" sz="2400" dirty="0"/>
              <a:t>Conducta del individuo ante la percepción de inequidad</a:t>
            </a:r>
          </a:p>
        </p:txBody>
      </p:sp>
      <p:pic>
        <p:nvPicPr>
          <p:cNvPr id="11" name="3 Imagen" descr="http://t0.gstatic.com/images?q=tbn:ANd9GcRCMwV_fzsjBbeIFspKwd7lIyfY54AqwfTHKRThxFsGQjCmICzx"/>
          <p:cNvPicPr/>
          <p:nvPr/>
        </p:nvPicPr>
        <p:blipFill>
          <a:blip r:embed="rId3" cstate="print"/>
          <a:srcRect/>
          <a:stretch>
            <a:fillRect/>
          </a:stretch>
        </p:blipFill>
        <p:spPr bwMode="auto">
          <a:xfrm>
            <a:off x="6515100" y="321305"/>
            <a:ext cx="2209799" cy="3014200"/>
          </a:xfrm>
          <a:prstGeom prst="rect">
            <a:avLst/>
          </a:prstGeom>
          <a:ln>
            <a:noFill/>
          </a:ln>
          <a:effectLst>
            <a:softEdge rad="112500"/>
          </a:effectLst>
        </p:spPr>
      </p:pic>
      <p:pic>
        <p:nvPicPr>
          <p:cNvPr id="12" name="5 Imagen" descr="http://t3.gstatic.com/images?q=tbn:ANd9GcQMbIguebqVGYfxjtCK3pvblV9dJemGu_cKycdkb-GAPc7Xc9Ji3A"/>
          <p:cNvPicPr/>
          <p:nvPr/>
        </p:nvPicPr>
        <p:blipFill>
          <a:blip r:embed="rId4" cstate="print"/>
          <a:srcRect/>
          <a:stretch>
            <a:fillRect/>
          </a:stretch>
        </p:blipFill>
        <p:spPr bwMode="auto">
          <a:xfrm>
            <a:off x="3202732" y="3746854"/>
            <a:ext cx="3312368" cy="2160240"/>
          </a:xfrm>
          <a:prstGeom prst="rect">
            <a:avLst/>
          </a:prstGeom>
          <a:ln>
            <a:noFill/>
          </a:ln>
          <a:effectLst>
            <a:softEdge rad="112500"/>
          </a:effectLst>
        </p:spPr>
      </p:pic>
    </p:spTree>
    <p:extLst>
      <p:ext uri="{BB962C8B-B14F-4D97-AF65-F5344CB8AC3E}">
        <p14:creationId xmlns:p14="http://schemas.microsoft.com/office/powerpoint/2010/main" val="241235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body" idx="1"/>
          </p:nvPr>
        </p:nvSpPr>
        <p:spPr>
          <a:xfrm>
            <a:off x="2133600" y="1905000"/>
            <a:ext cx="6324600" cy="3886200"/>
          </a:xfrm>
        </p:spPr>
        <p:txBody>
          <a:bodyPr/>
          <a:lstStyle/>
          <a:p>
            <a:pPr marL="0" indent="0"/>
            <a:endParaRPr lang="en-US" altLang="en-US"/>
          </a:p>
          <a:p>
            <a:pPr marL="0" indent="0">
              <a:buFontTx/>
              <a:buNone/>
            </a:pPr>
            <a:endParaRPr lang="en-US" altLang="en-US"/>
          </a:p>
        </p:txBody>
      </p:sp>
      <p:sp>
        <p:nvSpPr>
          <p:cNvPr id="11" name="Rectangle 2"/>
          <p:cNvSpPr>
            <a:spLocks noGrp="1" noChangeArrowheads="1"/>
          </p:cNvSpPr>
          <p:nvPr>
            <p:ph type="title"/>
          </p:nvPr>
        </p:nvSpPr>
        <p:spPr>
          <a:xfrm>
            <a:off x="156749" y="114423"/>
            <a:ext cx="9109075" cy="945480"/>
          </a:xfrm>
          <a:noFill/>
        </p:spPr>
        <p:txBody>
          <a:bodyPr/>
          <a:lstStyle/>
          <a:p>
            <a:r>
              <a:rPr lang="es-MX" dirty="0"/>
              <a:t>Teoría de la Equidad </a:t>
            </a:r>
            <a:r>
              <a:rPr lang="es-MX" sz="2000" dirty="0"/>
              <a:t>Víctor </a:t>
            </a:r>
            <a:r>
              <a:rPr lang="es-MX" sz="2000" dirty="0" err="1"/>
              <a:t>Vroom</a:t>
            </a:r>
            <a:r>
              <a:rPr lang="es-MX" sz="2000" dirty="0"/>
              <a:t> (1964)</a:t>
            </a:r>
            <a:endParaRPr lang="en-GB" sz="2000" dirty="0"/>
          </a:p>
        </p:txBody>
      </p:sp>
      <p:sp>
        <p:nvSpPr>
          <p:cNvPr id="12" name="Rectangle 3"/>
          <p:cNvSpPr txBox="1">
            <a:spLocks noChangeArrowheads="1"/>
          </p:cNvSpPr>
          <p:nvPr/>
        </p:nvSpPr>
        <p:spPr bwMode="auto">
          <a:xfrm>
            <a:off x="442947" y="1310173"/>
            <a:ext cx="8536678" cy="4731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s-MX" sz="2000" dirty="0">
                <a:ea typeface="+mn-ea"/>
                <a:cs typeface="+mn-cs"/>
              </a:rPr>
              <a:t>Su opinión sobre las características que cree poseer.</a:t>
            </a:r>
          </a:p>
          <a:p>
            <a:pPr>
              <a:lnSpc>
                <a:spcPct val="150000"/>
              </a:lnSpc>
            </a:pPr>
            <a:r>
              <a:rPr lang="es-MX" sz="2000" dirty="0">
                <a:ea typeface="+mn-ea"/>
                <a:cs typeface="+mn-cs"/>
              </a:rPr>
              <a:t>Su opinión sobre el grado en que tales características le darían resultados compensadores en su trabajo, es decir, su valor como insumos.</a:t>
            </a:r>
          </a:p>
          <a:p>
            <a:pPr>
              <a:lnSpc>
                <a:spcPct val="150000"/>
              </a:lnSpc>
            </a:pPr>
            <a:r>
              <a:rPr lang="es-MX" sz="2000" dirty="0">
                <a:ea typeface="+mn-ea"/>
                <a:cs typeface="+mn-cs"/>
              </a:rPr>
              <a:t>Su opinión sobre el grado en que recibe estas recompensas o los resultados de su trabajo.</a:t>
            </a:r>
          </a:p>
          <a:p>
            <a:pPr>
              <a:lnSpc>
                <a:spcPct val="150000"/>
              </a:lnSpc>
            </a:pPr>
            <a:r>
              <a:rPr lang="es-MX" sz="2000" dirty="0">
                <a:ea typeface="+mn-ea"/>
                <a:cs typeface="+mn-cs"/>
              </a:rPr>
              <a:t>Su opinión sobre el grado en que otros poseen esas características.</a:t>
            </a:r>
          </a:p>
          <a:p>
            <a:pPr>
              <a:lnSpc>
                <a:spcPct val="150000"/>
              </a:lnSpc>
            </a:pPr>
            <a:r>
              <a:rPr lang="es-MX" sz="2000" dirty="0">
                <a:ea typeface="+mn-ea"/>
                <a:cs typeface="+mn-cs"/>
              </a:rPr>
              <a:t>Su opinión sobre el grado en que otros reciben recompensas por sus trabajos.</a:t>
            </a:r>
          </a:p>
          <a:p>
            <a:pPr>
              <a:lnSpc>
                <a:spcPct val="150000"/>
              </a:lnSpc>
            </a:pPr>
            <a:r>
              <a:rPr lang="es-MX" sz="2000" dirty="0">
                <a:ea typeface="+mn-ea"/>
                <a:cs typeface="+mn-cs"/>
              </a:rPr>
              <a:t>El grado en que se compara con otros.</a:t>
            </a:r>
          </a:p>
        </p:txBody>
      </p:sp>
    </p:spTree>
    <p:extLst>
      <p:ext uri="{BB962C8B-B14F-4D97-AF65-F5344CB8AC3E}">
        <p14:creationId xmlns:p14="http://schemas.microsoft.com/office/powerpoint/2010/main" val="6122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500"/>
                                        <p:tgtEl>
                                          <p:spTgt spid="12">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5" dur="500"/>
                                        <p:tgtEl>
                                          <p:spTgt spid="12">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8" dur="500"/>
                                        <p:tgtEl>
                                          <p:spTgt spid="12">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1" dur="500"/>
                                        <p:tgtEl>
                                          <p:spTgt spid="12">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checkerboard(across)">
                                      <p:cBhvr>
                                        <p:cTn id="24" dur="500"/>
                                        <p:tgtEl>
                                          <p:spTgt spid="12">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checkerboard(across)">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TotalTime>
  <Words>423</Words>
  <Application>Microsoft Office PowerPoint</Application>
  <PresentationFormat>Presentación en pantalla (4:3)</PresentationFormat>
  <Paragraphs>65</Paragraphs>
  <Slides>13</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ＭＳ Ｐゴシック</vt:lpstr>
      <vt:lpstr>Arial</vt:lpstr>
      <vt:lpstr>Calibri</vt:lpstr>
      <vt:lpstr>Lato Light</vt:lpstr>
      <vt:lpstr>Lato Medium</vt:lpstr>
      <vt:lpstr>Times New Roman</vt:lpstr>
      <vt:lpstr>Pearson</vt:lpstr>
      <vt:lpstr>Administración de la compensación   Anexo 2. La motivación en el trabajo y el papel de la compensación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Teoría de la Equidad Víctor Vroom (1964)</vt:lpstr>
      <vt:lpstr>Condicionamiento operante</vt:lpstr>
      <vt:lpstr>El dinero como incentivo   Opshal y Dunette</vt:lpstr>
      <vt:lpstr>La ética de los responsables de  administrar la compensación</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Architecture &amp; Visual Identity</dc:title>
  <dc:creator>Coulthard, Sue</dc:creator>
  <cp:lastModifiedBy>Cruz, Karol</cp:lastModifiedBy>
  <cp:revision>241</cp:revision>
  <dcterms:created xsi:type="dcterms:W3CDTF">2015-06-15T13:50:26Z</dcterms:created>
  <dcterms:modified xsi:type="dcterms:W3CDTF">2018-03-20T16:43:29Z</dcterms:modified>
</cp:coreProperties>
</file>