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5" r:id="rId2"/>
    <p:sldId id="412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FFFFFF"/>
    <a:srgbClr val="038638"/>
    <a:srgbClr val="000000"/>
    <a:srgbClr val="007FA3"/>
    <a:srgbClr val="03873A"/>
    <a:srgbClr val="505759"/>
    <a:srgbClr val="504D49"/>
    <a:srgbClr val="BBBBBB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50" autoAdjust="0"/>
    <p:restoredTop sz="93184" autoAdjust="0"/>
  </p:normalViewPr>
  <p:slideViewPr>
    <p:cSldViewPr snapToGrid="0" showGuides="1">
      <p:cViewPr>
        <p:scale>
          <a:sx n="59" d="100"/>
          <a:sy n="59" d="100"/>
        </p:scale>
        <p:origin x="1290" y="288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319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508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769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122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587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8381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3545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7218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8490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589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19760-77AC-4C85-B394-78B9D13B450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48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516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28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681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362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160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308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700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Administración</a:t>
            </a:r>
            <a:r>
              <a:rPr lang="en-GB" dirty="0"/>
              <a:t> de la </a:t>
            </a:r>
            <a:r>
              <a:rPr lang="en-GB" dirty="0" err="1"/>
              <a:t>compensación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 err="1"/>
              <a:t>Capítulo</a:t>
            </a:r>
            <a:r>
              <a:rPr lang="en-GB" dirty="0"/>
              <a:t> 1. Marco legal y el </a:t>
            </a:r>
            <a:r>
              <a:rPr lang="en-GB" dirty="0" err="1"/>
              <a:t>salario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376" y="6149009"/>
            <a:ext cx="8763217" cy="5143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200" dirty="0"/>
              <a:t>La información contenida en esta presentación es confidencial y está legalmente protegida, es posible que usted no esté autorizado para usar, copiar o divulgar todo o parte de la información expuesta.</a:t>
            </a:r>
            <a:endParaRPr lang="en-US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21EA6F-C78A-4F86-8458-92409F7C2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3" b="2222"/>
          <a:stretch/>
        </p:blipFill>
        <p:spPr>
          <a:xfrm>
            <a:off x="4442133" y="811694"/>
            <a:ext cx="4176233" cy="49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278239" y="12192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Protección al salario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91244" y="1905000"/>
            <a:ext cx="7403591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/>
              <a:t>Contra acreedores del patrón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En defensa de la familia</a:t>
            </a:r>
          </a:p>
          <a:p>
            <a:endParaRPr lang="es-MX" sz="2400" dirty="0"/>
          </a:p>
        </p:txBody>
      </p:sp>
      <p:pic>
        <p:nvPicPr>
          <p:cNvPr id="11" name="3 Imagen" descr="http://emplea.universia.es/informacion/images/imagenes/dcho_laboral/salario/F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81328"/>
            <a:ext cx="2703443" cy="201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5 Imagen" descr="famil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0807" y="3984116"/>
            <a:ext cx="2690079" cy="244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50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228600" y="-5798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Los salarios mínimos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9215" y="1709928"/>
            <a:ext cx="7403591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/>
              <a:t>Justificación Histórica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Comisión Nacional de los Salarios Mínimos</a:t>
            </a:r>
          </a:p>
          <a:p>
            <a:endParaRPr lang="es-MX" sz="2400" dirty="0"/>
          </a:p>
        </p:txBody>
      </p:sp>
      <p:pic>
        <p:nvPicPr>
          <p:cNvPr id="11" name="3 Imagen" descr="http://www.cancunforos.com/wp-content/uploads/2011/12/salario-minimo-2012-mexic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1187252"/>
            <a:ext cx="26642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4 Imagen" descr="logo-comision-nacional-de-salarios-minimos20120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5461" y="4774332"/>
            <a:ext cx="2778224" cy="208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975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228600" y="92974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Los salarios mínimos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54609" y="1274064"/>
            <a:ext cx="7403591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/>
              <a:t>Índice nacional de precios al consumidor</a:t>
            </a:r>
          </a:p>
          <a:p>
            <a:endParaRPr lang="es-MX" sz="2400" dirty="0"/>
          </a:p>
        </p:txBody>
      </p:sp>
      <p:pic>
        <p:nvPicPr>
          <p:cNvPr id="12" name="5 Imagen" descr="lam0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808" y="1962702"/>
            <a:ext cx="5116935" cy="38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6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212272" y="-133350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El salario mínimo en América Latina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95401" y="1066800"/>
            <a:ext cx="7403591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400" dirty="0"/>
          </a:p>
        </p:txBody>
      </p:sp>
      <p:pic>
        <p:nvPicPr>
          <p:cNvPr id="11" name="4 Imagen" descr="http://ilcanallarubens.files.wordpress.com/2011/03/america_latin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2920" y="1313381"/>
            <a:ext cx="4312423" cy="47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55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76200" y="2286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Los salarios mínimos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95401" y="1066800"/>
            <a:ext cx="7403591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/>
              <a:t>Algunos comentarios del salario mínimo</a:t>
            </a:r>
          </a:p>
          <a:p>
            <a:endParaRPr lang="es-MX" sz="2400" dirty="0"/>
          </a:p>
        </p:txBody>
      </p:sp>
      <p:pic>
        <p:nvPicPr>
          <p:cNvPr id="11" name="3 Imagen" descr="http://4.bp.blogspot.com/-0JPvdytGSX4/T5dnNkGt0ZI/AAAAAAAAJnc/GgJsoGmWCt8/s1600/salario+m%C3%ADnim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8084" y="2097786"/>
            <a:ext cx="3527902" cy="282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7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990600" y="-64585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/>
            <a:endParaRPr lang="en-US" altLang="en-US" sz="4000" b="1" dirty="0">
              <a:ea typeface="ＭＳ Ｐゴシック" panose="020B0600070205080204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95401" y="1066800"/>
            <a:ext cx="7403591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400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85400" y="467296"/>
            <a:ext cx="9109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s-MX" sz="3400" dirty="0"/>
              <a:t>Los salarios mínimos y los presidentes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85401" y="1124744"/>
            <a:ext cx="8313592" cy="523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175" indent="-1588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79475" indent="-16510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243013" indent="-184150" algn="l" rtl="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MX" sz="1800" b="0" kern="0" dirty="0">
                <a:solidFill>
                  <a:schemeClr val="tx1"/>
                </a:solidFill>
              </a:rPr>
              <a:t>Abelardo L. Rodríguez (1934-1935)</a:t>
            </a:r>
          </a:p>
          <a:p>
            <a:r>
              <a:rPr lang="es-MX" sz="1800" b="0" kern="0" dirty="0">
                <a:solidFill>
                  <a:schemeClr val="tx1"/>
                </a:solidFill>
              </a:rPr>
              <a:t>Salario mínimo $0.0015 a $ 0.0015</a:t>
            </a:r>
          </a:p>
          <a:p>
            <a:endParaRPr lang="es-MX" sz="2000" b="0" kern="0" dirty="0">
              <a:solidFill>
                <a:schemeClr val="tx1"/>
              </a:solidFill>
            </a:endParaRPr>
          </a:p>
          <a:p>
            <a:endParaRPr lang="es-MX" sz="1800" b="0" kern="0" dirty="0">
              <a:solidFill>
                <a:schemeClr val="tx1"/>
              </a:solidFill>
            </a:endParaRPr>
          </a:p>
          <a:p>
            <a:endParaRPr lang="es-MX" sz="1800" b="0" kern="0" dirty="0">
              <a:solidFill>
                <a:schemeClr val="tx1"/>
              </a:solidFill>
            </a:endParaRPr>
          </a:p>
          <a:p>
            <a:endParaRPr lang="es-MX" sz="1800" b="0" kern="0" dirty="0">
              <a:solidFill>
                <a:schemeClr val="tx1"/>
              </a:solidFill>
            </a:endParaRPr>
          </a:p>
          <a:p>
            <a:endParaRPr lang="es-MX" sz="1800" b="0" kern="0" dirty="0">
              <a:solidFill>
                <a:schemeClr val="tx1"/>
              </a:solidFill>
            </a:endParaRPr>
          </a:p>
          <a:p>
            <a:pPr algn="r"/>
            <a:r>
              <a:rPr lang="es-MX" sz="1800" b="0" kern="0" dirty="0">
                <a:solidFill>
                  <a:schemeClr val="tx1"/>
                </a:solidFill>
              </a:rPr>
              <a:t>Lázaro Cárdenas 1936-1941 </a:t>
            </a:r>
          </a:p>
          <a:p>
            <a:pPr algn="r"/>
            <a:r>
              <a:rPr lang="es-MX" sz="1800" b="0" kern="0" dirty="0">
                <a:solidFill>
                  <a:schemeClr val="tx1"/>
                </a:solidFill>
              </a:rPr>
              <a:t>Salario mínimo $ de 0.0020 a $0.0025</a:t>
            </a:r>
          </a:p>
          <a:p>
            <a:endParaRPr lang="es-MX" sz="1800" b="0" kern="0" dirty="0">
              <a:solidFill>
                <a:schemeClr val="tx1"/>
              </a:solidFill>
            </a:endParaRPr>
          </a:p>
          <a:p>
            <a:endParaRPr lang="es-MX" sz="1800" b="0" kern="0" dirty="0">
              <a:solidFill>
                <a:schemeClr val="tx1"/>
              </a:solidFill>
            </a:endParaRPr>
          </a:p>
          <a:p>
            <a:endParaRPr lang="es-MX" sz="1800" b="0" kern="0" dirty="0">
              <a:solidFill>
                <a:schemeClr val="tx1"/>
              </a:solidFill>
            </a:endParaRPr>
          </a:p>
          <a:p>
            <a:endParaRPr lang="es-MX" sz="1800" b="0" kern="0" dirty="0">
              <a:solidFill>
                <a:schemeClr val="tx1"/>
              </a:solidFill>
            </a:endParaRPr>
          </a:p>
          <a:p>
            <a:endParaRPr lang="es-MX" sz="1800" b="0" kern="0" dirty="0">
              <a:solidFill>
                <a:schemeClr val="tx1"/>
              </a:solidFill>
            </a:endParaRPr>
          </a:p>
          <a:p>
            <a:r>
              <a:rPr lang="es-MX" sz="1800" b="0" kern="0" dirty="0">
                <a:solidFill>
                  <a:schemeClr val="tx1"/>
                </a:solidFill>
              </a:rPr>
              <a:t>Manuel Ávila Camacho 1942-1947</a:t>
            </a:r>
          </a:p>
          <a:p>
            <a:r>
              <a:rPr lang="es-MX" sz="1800" b="0" kern="0" dirty="0">
                <a:solidFill>
                  <a:schemeClr val="tx1"/>
                </a:solidFill>
              </a:rPr>
              <a:t>Salario mínimo de $0.0025  a $0.0045 </a:t>
            </a:r>
          </a:p>
          <a:p>
            <a:endParaRPr lang="pt-BR" sz="1800" b="0" kern="0" dirty="0">
              <a:solidFill>
                <a:schemeClr val="tx1"/>
              </a:solidFill>
            </a:endParaRPr>
          </a:p>
          <a:p>
            <a:r>
              <a:rPr lang="es-MX" sz="1800" b="0" i="1" kern="0" dirty="0">
                <a:solidFill>
                  <a:schemeClr val="tx1"/>
                </a:solidFill>
              </a:rPr>
              <a:t>Nuevos Pesos</a:t>
            </a:r>
          </a:p>
          <a:p>
            <a:endParaRPr lang="pt-BR" sz="1800" b="0" kern="0" dirty="0"/>
          </a:p>
          <a:p>
            <a:endParaRPr lang="pt-BR" sz="1800" b="0" kern="0" dirty="0"/>
          </a:p>
          <a:p>
            <a:endParaRPr lang="es-MX" sz="2000" b="0" kern="0" dirty="0"/>
          </a:p>
          <a:p>
            <a:endParaRPr lang="es-MX" sz="2000" b="0" kern="0" dirty="0"/>
          </a:p>
        </p:txBody>
      </p:sp>
      <p:pic>
        <p:nvPicPr>
          <p:cNvPr id="23" name="3 Imagen" descr="http://t1.gstatic.com/images?q=tbn:ANd9GcSM0cZiLeoGXUVM9kU5kiUyxmLcAuLXTAiT88vo79Mmi8cONDGV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196" y="1049682"/>
            <a:ext cx="145212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4 Imagen" descr="http://lalupa3.webcindario.com/biografias/imagenes/lazaro%20cardena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2979" y="2502810"/>
            <a:ext cx="1417966" cy="193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5 Imagen" descr="http://elorbe.com/archivos/2010/12/manuel_avila_c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8070" y="3978517"/>
            <a:ext cx="1661155" cy="253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86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sz="1800" dirty="0"/>
          </a:p>
          <a:p>
            <a:pPr marL="0" indent="0">
              <a:buFontTx/>
              <a:buNone/>
            </a:pPr>
            <a:endParaRPr lang="en-US" altLang="en-US" sz="1800" dirty="0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990600" y="-64585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/>
            <a:endParaRPr lang="en-US" altLang="en-US" sz="4000" b="1" dirty="0">
              <a:ea typeface="ＭＳ Ｐゴシック" panose="020B0600070205080204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95401" y="1066800"/>
            <a:ext cx="7403591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800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466" y="66479"/>
            <a:ext cx="9109075" cy="1143000"/>
          </a:xfrm>
          <a:noFill/>
        </p:spPr>
        <p:txBody>
          <a:bodyPr/>
          <a:lstStyle/>
          <a:p>
            <a:r>
              <a:rPr lang="es-MX" dirty="0"/>
              <a:t>Los salarios mínimos y los presidentes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44488" y="980728"/>
            <a:ext cx="857091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Miguel Alemán 1948-1953</a:t>
            </a:r>
          </a:p>
          <a:p>
            <a:pPr marL="0" indent="0">
              <a:buNone/>
            </a:pPr>
            <a:r>
              <a:rPr lang="es-MX" sz="1800" dirty="0"/>
              <a:t>Salario mínimo de $0.0045 a $0.0067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 algn="r">
              <a:buNone/>
            </a:pPr>
            <a:r>
              <a:rPr lang="es-MX" sz="1800" dirty="0"/>
              <a:t>Adolfo Ruiz Cortines 1954-1959</a:t>
            </a:r>
          </a:p>
          <a:p>
            <a:pPr marL="0" indent="0" algn="r">
              <a:buNone/>
            </a:pPr>
            <a:r>
              <a:rPr lang="es-MX" sz="1800" dirty="0"/>
              <a:t>Salario mínimo de $0.0067 a $0.0120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dirty="0"/>
              <a:t>Adolfo López Mateos 1960-1965</a:t>
            </a:r>
          </a:p>
          <a:p>
            <a:pPr marL="0" indent="0">
              <a:buNone/>
            </a:pPr>
            <a:r>
              <a:rPr lang="es-MX" sz="1800" dirty="0"/>
              <a:t>Salario mínimo de $0.0120 a $0.0215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1600" i="1" dirty="0"/>
              <a:t>Nuevos Pesos</a:t>
            </a:r>
          </a:p>
          <a:p>
            <a:endParaRPr lang="es-MX" sz="2000" dirty="0"/>
          </a:p>
          <a:p>
            <a:endParaRPr lang="es-MX" sz="2000" dirty="0"/>
          </a:p>
        </p:txBody>
      </p:sp>
      <p:pic>
        <p:nvPicPr>
          <p:cNvPr id="21" name="3 Imagen" descr="http://4.bp.blogspot.com/_N1DFT5r-L5g/S9jm7-iKQSI/AAAAAAAAAAM/mCQMNeBp0FA/s320/miguel_aleman_v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730" y="832504"/>
            <a:ext cx="1149079" cy="156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4 Imagen" descr="http://4.bp.blogspot.com/-D3v99iJcIAA/TuES1UKxXII/AAAAAAAAAPk/Lp0weyWTgWI/s1600/adolfo_ruiz_c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5345" y="2023052"/>
            <a:ext cx="1427588" cy="182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5 Imagen" descr="http://memoriapoliticademexico.org/Biografias/LMA-FOf-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0458" y="4350727"/>
            <a:ext cx="1057221" cy="165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7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381000" y="-66274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Los salarios mínimos y los presidentes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95401" y="1066800"/>
            <a:ext cx="7403591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16497" y="1052736"/>
            <a:ext cx="8613204" cy="52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Gustavo Díaz Ordaz (1966-1971)</a:t>
            </a:r>
          </a:p>
          <a:p>
            <a:pPr marL="0" indent="0">
              <a:buNone/>
            </a:pPr>
            <a:r>
              <a:rPr lang="es-MX" sz="1800" dirty="0"/>
              <a:t>Salario mínimo de $0.0215  a $0.0320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 algn="r">
              <a:buNone/>
            </a:pPr>
            <a:r>
              <a:rPr lang="es-MX" sz="1800" dirty="0"/>
              <a:t>Luis Echeverría Álvarez (1972-1977)</a:t>
            </a:r>
          </a:p>
          <a:p>
            <a:pPr marL="0" indent="0" algn="r">
              <a:buNone/>
            </a:pPr>
            <a:r>
              <a:rPr lang="es-MX" sz="1800" dirty="0"/>
              <a:t>Salario mínimo de $0.0320 a $0.1200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dirty="0"/>
              <a:t>José López Portillo (1978-1983)</a:t>
            </a:r>
          </a:p>
          <a:p>
            <a:pPr marL="0" indent="0">
              <a:buNone/>
            </a:pPr>
            <a:r>
              <a:rPr lang="es-MX" sz="1800" dirty="0"/>
              <a:t>Salario mínimo de $0.1064 a $0.5230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dirty="0"/>
              <a:t>Nuevos Pesos</a:t>
            </a:r>
          </a:p>
          <a:p>
            <a:endParaRPr lang="es-MX" sz="2000" dirty="0"/>
          </a:p>
          <a:p>
            <a:pPr algn="r"/>
            <a:endParaRPr lang="es-MX" sz="2000" dirty="0"/>
          </a:p>
        </p:txBody>
      </p:sp>
      <p:pic>
        <p:nvPicPr>
          <p:cNvPr id="17" name="3 Imagen" descr="http://www.xtimeline.com/__UserPic_Large/66497/evt1006201518001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620" y="2721428"/>
            <a:ext cx="1037264" cy="15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4 Imagen" descr="http://4.bp.blogspot.com/-8KBycOuFv2k/TbXSSRPPj2I/AAAAAAAAAoI/v_CIY-PYJ4g/s400/Diaz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083" y="993583"/>
            <a:ext cx="1210997" cy="17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5 Imagen" descr="http://www.economia.com.mx/gif/jolopo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9843" y="4613770"/>
            <a:ext cx="1224237" cy="160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7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16497" y="1052736"/>
            <a:ext cx="8449640" cy="52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Miguel de la Madrid Hurtado (1984-1989)</a:t>
            </a:r>
          </a:p>
          <a:p>
            <a:pPr marL="0" indent="0">
              <a:buNone/>
            </a:pPr>
            <a:r>
              <a:rPr lang="es-MX" sz="1800" dirty="0"/>
              <a:t>Salario mínimo de $0.5230  a $8.6400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 algn="r">
              <a:buNone/>
            </a:pPr>
            <a:endParaRPr lang="es-MX" sz="1800" dirty="0"/>
          </a:p>
          <a:p>
            <a:pPr marL="0" indent="0" algn="r">
              <a:buNone/>
            </a:pPr>
            <a:r>
              <a:rPr lang="es-MX" sz="1800" dirty="0"/>
              <a:t>Carlos Salinas de Gortari (1989-1994)</a:t>
            </a:r>
          </a:p>
          <a:p>
            <a:pPr marL="0" indent="0" algn="r">
              <a:buNone/>
            </a:pPr>
            <a:r>
              <a:rPr lang="es-MX" sz="1800" dirty="0"/>
              <a:t>Salario mínimo de $8.0000 a $15.2700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dirty="0"/>
              <a:t>Ernesto Zedillo (1995-2000)</a:t>
            </a:r>
          </a:p>
          <a:p>
            <a:pPr marL="0" indent="0">
              <a:buNone/>
            </a:pPr>
            <a:r>
              <a:rPr lang="es-MX" sz="1800" dirty="0"/>
              <a:t>Salario mínimo de $15.2700 a $40.3500</a:t>
            </a:r>
          </a:p>
          <a:p>
            <a:pPr marL="0" indent="0">
              <a:buNone/>
            </a:pPr>
            <a:endParaRPr lang="es-MX" sz="1800" dirty="0"/>
          </a:p>
          <a:p>
            <a:pPr marL="0" indent="0" algn="r">
              <a:buNone/>
            </a:pPr>
            <a:endParaRPr lang="es-MX" sz="1600" i="1" dirty="0"/>
          </a:p>
          <a:p>
            <a:pPr marL="0" indent="0">
              <a:buNone/>
            </a:pPr>
            <a:r>
              <a:rPr lang="es-MX" sz="1600" i="1" dirty="0"/>
              <a:t>Nuevos pesos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34486" y="173736"/>
            <a:ext cx="9109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s-MX" sz="3400" dirty="0"/>
              <a:t>Los salarios mínimos y los presidentes</a:t>
            </a:r>
          </a:p>
        </p:txBody>
      </p:sp>
      <p:pic>
        <p:nvPicPr>
          <p:cNvPr id="21" name="3 Imagen" descr="http://www.biografiasyvidas.com/biografia/m/fotos/madrid_migue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1101762"/>
            <a:ext cx="1182665" cy="142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4 Imagen" descr="http://www.explorandomexico.com.mx/photos/articles/thm-424px-Salinas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579" y="3007634"/>
            <a:ext cx="1076407" cy="132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5 Imagen" descr="ernestozedil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1680" y="4678490"/>
            <a:ext cx="1332082" cy="1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957" y="-62657"/>
            <a:ext cx="8076017" cy="1143000"/>
          </a:xfrm>
          <a:noFill/>
        </p:spPr>
        <p:txBody>
          <a:bodyPr/>
          <a:lstStyle/>
          <a:p>
            <a:r>
              <a:rPr lang="es-MX" dirty="0"/>
              <a:t>Los salarios mínimos y los presidentes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89607" y="1474362"/>
            <a:ext cx="8854393" cy="52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Vicente Fox Quesada (2001-2004)</a:t>
            </a:r>
          </a:p>
          <a:p>
            <a:pPr marL="0" indent="0">
              <a:buNone/>
            </a:pPr>
            <a:r>
              <a:rPr lang="es-MX" sz="1800" dirty="0"/>
              <a:t>Salario mínimo de $40.3500 a $46.8000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 algn="r">
              <a:buNone/>
            </a:pPr>
            <a:r>
              <a:rPr lang="es-MX" sz="1800" dirty="0"/>
              <a:t>Felipe Calderón Hinojosa (2007-2012)</a:t>
            </a:r>
          </a:p>
          <a:p>
            <a:pPr marL="0" indent="0" algn="r">
              <a:buNone/>
            </a:pPr>
            <a:r>
              <a:rPr lang="es-MX" sz="1800" dirty="0"/>
              <a:t>Salario mínimo de $48.6700 a $62.3300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Enrique Peña Nieto (2012-actual)</a:t>
            </a:r>
          </a:p>
          <a:p>
            <a:pPr marL="0" indent="0">
              <a:buNone/>
            </a:pPr>
            <a:r>
              <a:rPr lang="es-MX" sz="1800" dirty="0"/>
              <a:t>Salario mínimo de $64.76 a $80.04 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dirty="0"/>
              <a:t>Nuevos pesos </a:t>
            </a:r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es-MX" sz="1800" dirty="0"/>
          </a:p>
          <a:p>
            <a:pPr algn="r"/>
            <a:r>
              <a:rPr lang="es-MX" sz="1600" dirty="0"/>
              <a:t>Nuevos pesos</a:t>
            </a:r>
          </a:p>
        </p:txBody>
      </p:sp>
      <p:pic>
        <p:nvPicPr>
          <p:cNvPr id="21" name="3 Imagen" descr="http://www.tijuanahoy.com.mx/wp-content/uploads/2012/07/Vicente_Fox_2006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1360" y="948342"/>
            <a:ext cx="1133154" cy="172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4 Imagen" descr="http://multimedia.calderon.presidencia.gob.mx/diversos/2007/descargas/felipe_calderon_baj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742" y="2672443"/>
            <a:ext cx="1392779" cy="158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sultado de imagen para ep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60" y="4746933"/>
            <a:ext cx="1604507" cy="160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129748"/>
            <a:ext cx="7315200" cy="48937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Distinguido Profesor:</a:t>
            </a:r>
            <a:endParaRPr lang="en-US" altLang="en-US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1066800" y="2241978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Esta presentación fue elaborada para auxiliarle en su labor docente, usted puede utilizarla libremente y nos gustaría escuchar su opinión sírvase indicarnos cómo podemos ayudarle.</a:t>
            </a:r>
          </a:p>
          <a:p>
            <a:pPr algn="r"/>
            <a:endParaRPr lang="es-MX" sz="2000" dirty="0"/>
          </a:p>
          <a:p>
            <a:pPr algn="r"/>
            <a:r>
              <a:rPr lang="es-MX" sz="2000" dirty="0"/>
              <a:t>Ricardo Varela</a:t>
            </a:r>
          </a:p>
          <a:p>
            <a:pPr algn="r"/>
            <a:r>
              <a:rPr lang="es-MX" sz="2000" dirty="0"/>
              <a:t>Autor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8990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1" y="914400"/>
            <a:ext cx="7162799" cy="48768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228600" y="66261"/>
            <a:ext cx="8229600" cy="8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Objetivos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6017" y="1117600"/>
            <a:ext cx="8839200" cy="509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Al terminar de estudiar este capítulo, usted será capaz de:</a:t>
            </a:r>
          </a:p>
          <a:p>
            <a:pPr marL="0" indent="0">
              <a:buNone/>
            </a:pPr>
            <a:endParaRPr lang="es-MX" sz="2000" dirty="0"/>
          </a:p>
          <a:p>
            <a:pPr marL="539750" indent="-179388">
              <a:lnSpc>
                <a:spcPct val="150000"/>
              </a:lnSpc>
              <a:buNone/>
            </a:pPr>
            <a:r>
              <a:rPr lang="es-MX" sz="2000" dirty="0"/>
              <a:t>• Entender que el salario es una retribución al trabajador por su labor.</a:t>
            </a:r>
          </a:p>
          <a:p>
            <a:pPr marL="539750" indent="-179388">
              <a:lnSpc>
                <a:spcPct val="150000"/>
              </a:lnSpc>
              <a:buNone/>
            </a:pPr>
            <a:r>
              <a:rPr lang="es-MX" sz="2000" dirty="0"/>
              <a:t>• Estudiar los fundamentos legales del salario y sus normas protectoras.</a:t>
            </a:r>
          </a:p>
          <a:p>
            <a:pPr marL="539750" indent="-179388">
              <a:lnSpc>
                <a:spcPct val="150000"/>
              </a:lnSpc>
              <a:buNone/>
            </a:pPr>
            <a:r>
              <a:rPr lang="es-MX" sz="2000" dirty="0"/>
              <a:t>• Analizar cuáles son las clases de salario y cómo se integra.</a:t>
            </a:r>
          </a:p>
          <a:p>
            <a:pPr marL="539750" indent="-179388">
              <a:lnSpc>
                <a:spcPct val="150000"/>
              </a:lnSpc>
              <a:buNone/>
            </a:pPr>
            <a:r>
              <a:rPr lang="es-MX" sz="2000" dirty="0"/>
              <a:t>• Comprender la justificación histórica del salario mínimo.</a:t>
            </a:r>
          </a:p>
          <a:p>
            <a:pPr marL="539750" indent="-179388">
              <a:lnSpc>
                <a:spcPct val="150000"/>
              </a:lnSpc>
              <a:buNone/>
            </a:pPr>
            <a:r>
              <a:rPr lang="es-MX" sz="2000" dirty="0"/>
              <a:t>• Conocer el funcionamiento de la Comisión Nacional de los Salarios Mínimos.</a:t>
            </a:r>
          </a:p>
          <a:p>
            <a:pPr marL="539750" indent="-179388">
              <a:lnSpc>
                <a:spcPct val="150000"/>
              </a:lnSpc>
              <a:buNone/>
            </a:pPr>
            <a:r>
              <a:rPr lang="es-MX" sz="2000" dirty="0"/>
              <a:t>• Reflexionar sobre el crecimiento del salario mínimo en relación con el aumento en el costo de la vida.</a:t>
            </a:r>
          </a:p>
        </p:txBody>
      </p:sp>
    </p:spTree>
    <p:extLst>
      <p:ext uri="{BB962C8B-B14F-4D97-AF65-F5344CB8AC3E}">
        <p14:creationId xmlns:p14="http://schemas.microsoft.com/office/powerpoint/2010/main" val="27399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228600" y="-139700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Definiciones de salario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1126836"/>
            <a:ext cx="7403591" cy="509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Analizar las leyes respectivas.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1" name="3 Imagen" descr="http://t0.gstatic.com/images?q=tbn:ANd9GcRHsD0UkGUzfloNpVhsoitdurXLDdpNqO_lnWD5n3thOctaPukSA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181" y="1929245"/>
            <a:ext cx="3471801" cy="418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3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377687" y="61098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Clases de salario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90691" y="1659384"/>
            <a:ext cx="7403591" cy="483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/>
              <a:t>Desde el punto de vista de su valuación:</a:t>
            </a:r>
          </a:p>
          <a:p>
            <a:endParaRPr lang="es-MX" sz="2400" i="1" dirty="0"/>
          </a:p>
          <a:p>
            <a:pPr marL="0" indent="0">
              <a:buNone/>
            </a:pPr>
            <a:r>
              <a:rPr lang="es-MX" sz="2400" dirty="0"/>
              <a:t>a) por unidad de tiempo,</a:t>
            </a:r>
          </a:p>
          <a:p>
            <a:pPr marL="0" indent="0">
              <a:buNone/>
            </a:pPr>
            <a:r>
              <a:rPr lang="es-MX" sz="2400" dirty="0"/>
              <a:t>b) por unidad de obra,</a:t>
            </a:r>
          </a:p>
          <a:p>
            <a:pPr marL="0" indent="0">
              <a:buNone/>
            </a:pPr>
            <a:r>
              <a:rPr lang="es-MX" sz="2400" dirty="0"/>
              <a:t>c) por comisión, y</a:t>
            </a:r>
          </a:p>
          <a:p>
            <a:pPr marL="0" indent="0">
              <a:buNone/>
            </a:pPr>
            <a:r>
              <a:rPr lang="es-MX" sz="2400" dirty="0"/>
              <a:t>d) a precio alzado.</a:t>
            </a:r>
            <a:endParaRPr lang="es-MX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1" name="6 Imagen" descr="http://elconta.com/wp-content/uploads/2010/05/clock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960" y="2276872"/>
            <a:ext cx="411533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55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228600" y="-27709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Clases de salario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37310" y="1274064"/>
            <a:ext cx="8360386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Desde el punto de vista de la naturaleza de los factores que lo integran:</a:t>
            </a:r>
          </a:p>
          <a:p>
            <a:endParaRPr lang="es-MX" sz="2000" dirty="0"/>
          </a:p>
          <a:p>
            <a:r>
              <a:rPr lang="es-MX" sz="2000" dirty="0"/>
              <a:t>a) en efectivo,</a:t>
            </a:r>
          </a:p>
          <a:p>
            <a:r>
              <a:rPr lang="es-MX" sz="2000" dirty="0"/>
              <a:t>b) en especie, y</a:t>
            </a:r>
          </a:p>
          <a:p>
            <a:r>
              <a:rPr lang="es-MX" sz="2000" dirty="0"/>
              <a:t>c) mixto.</a:t>
            </a:r>
          </a:p>
          <a:p>
            <a:endParaRPr lang="es-MX" sz="2000" dirty="0"/>
          </a:p>
          <a:p>
            <a:pPr marL="0" indent="0">
              <a:buNone/>
            </a:pPr>
            <a:r>
              <a:rPr lang="es-MX" sz="2000" dirty="0"/>
              <a:t>Desde el punto de vista de la periodicidad de pago:</a:t>
            </a:r>
          </a:p>
          <a:p>
            <a:endParaRPr lang="es-MX" sz="2000" dirty="0"/>
          </a:p>
          <a:p>
            <a:r>
              <a:rPr lang="es-MX" sz="2000" dirty="0"/>
              <a:t>a) semanal,</a:t>
            </a:r>
          </a:p>
          <a:p>
            <a:r>
              <a:rPr lang="es-MX" sz="2000" dirty="0"/>
              <a:t>b) quincenal,</a:t>
            </a:r>
          </a:p>
          <a:p>
            <a:r>
              <a:rPr lang="es-MX" sz="2000" dirty="0"/>
              <a:t>c) mensual, y</a:t>
            </a:r>
          </a:p>
          <a:p>
            <a:r>
              <a:rPr lang="es-MX" sz="2000" dirty="0"/>
              <a:t>d) anual.</a:t>
            </a:r>
          </a:p>
        </p:txBody>
      </p:sp>
    </p:spTree>
    <p:extLst>
      <p:ext uri="{BB962C8B-B14F-4D97-AF65-F5344CB8AC3E}">
        <p14:creationId xmlns:p14="http://schemas.microsoft.com/office/powerpoint/2010/main" val="270710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131618" y="0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Clases de salario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26473" y="1257300"/>
            <a:ext cx="8366483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/>
              <a:t>Desde el punto de vista de su monto:</a:t>
            </a:r>
          </a:p>
          <a:p>
            <a:endParaRPr lang="es-MX" sz="2400" dirty="0"/>
          </a:p>
          <a:p>
            <a:r>
              <a:rPr lang="es-MX" sz="2400" dirty="0"/>
              <a:t>a) mínimo general,</a:t>
            </a:r>
          </a:p>
          <a:p>
            <a:r>
              <a:rPr lang="es-MX" sz="2400" dirty="0"/>
              <a:t>b) mínimo profesional,</a:t>
            </a:r>
          </a:p>
          <a:p>
            <a:r>
              <a:rPr lang="es-MX" sz="2400" dirty="0"/>
              <a:t>c) remunerador, etcétera.</a:t>
            </a:r>
          </a:p>
          <a:p>
            <a:endParaRPr lang="es-MX" sz="2400" dirty="0"/>
          </a:p>
          <a:p>
            <a:pPr marL="0" indent="0">
              <a:buNone/>
            </a:pPr>
            <a:r>
              <a:rPr lang="es-MX" sz="2400" dirty="0"/>
              <a:t>Desde el punto de vista de la jornada en que se genera:</a:t>
            </a:r>
          </a:p>
          <a:p>
            <a:endParaRPr lang="es-MX" sz="2400" dirty="0"/>
          </a:p>
          <a:p>
            <a:r>
              <a:rPr lang="es-MX" sz="2400" dirty="0"/>
              <a:t>a) ordinario, y</a:t>
            </a:r>
          </a:p>
          <a:p>
            <a:r>
              <a:rPr lang="es-MX" sz="2400" dirty="0"/>
              <a:t>b) extraordinario.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02861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311728" y="20084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Clases de salario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97409" y="1487967"/>
            <a:ext cx="7403591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/>
              <a:t>Desde el punto de vista de los elementos que lo componen:</a:t>
            </a:r>
          </a:p>
          <a:p>
            <a:endParaRPr lang="es-MX" sz="2400" i="1" dirty="0"/>
          </a:p>
          <a:p>
            <a:r>
              <a:rPr lang="es-MX" sz="2400" i="1" dirty="0"/>
              <a:t>a) tabulado,</a:t>
            </a:r>
          </a:p>
          <a:p>
            <a:r>
              <a:rPr lang="es-MX" sz="2400" i="1" dirty="0"/>
              <a:t>b) por cuota diaria,</a:t>
            </a:r>
          </a:p>
          <a:p>
            <a:r>
              <a:rPr lang="es-MX" sz="2400" i="1" dirty="0"/>
              <a:t>c) integrado, y</a:t>
            </a:r>
          </a:p>
          <a:p>
            <a:r>
              <a:rPr lang="es-MX" sz="2400" i="1" dirty="0"/>
              <a:t>d) para el cálculo de prestaciones.</a:t>
            </a:r>
            <a:endParaRPr lang="es-MX" sz="2400" dirty="0"/>
          </a:p>
        </p:txBody>
      </p:sp>
      <p:pic>
        <p:nvPicPr>
          <p:cNvPr id="11" name="5 Imagen" descr="http://t3.gstatic.com/images?q=tbn:ANd9GcSBoeOC4RXwaRXDsbvTxzbtqkRKqo8L_3okr9P4qNoHr6VNb7s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976" y="4007966"/>
            <a:ext cx="1439416" cy="219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4 Imagen" descr="http://1.bp.blogspot.com/_unEisrlzSO8/SfeXwjWRz5I/AAAAAAAAABg/CuorbemGLLg/s320/13sal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923" y="1905000"/>
            <a:ext cx="2454985" cy="225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66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990600" y="-64585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Protección al salario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44287" y="1905000"/>
            <a:ext cx="7403591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/>
              <a:t>Contra el patrón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Contra acreedores del trabajador</a:t>
            </a:r>
          </a:p>
        </p:txBody>
      </p:sp>
      <p:pic>
        <p:nvPicPr>
          <p:cNvPr id="11" name="3 Imagen" descr="http://derecho.laguia2000.com/wp-content/uploads/2010/12/la-proteccion-del-salario-300x2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782" y="1180404"/>
            <a:ext cx="3374236" cy="274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4 Imagen" descr="Fonac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5900" y="4333903"/>
            <a:ext cx="3389988" cy="20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96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2781</TotalTime>
  <Words>677</Words>
  <Application>Microsoft Office PowerPoint</Application>
  <PresentationFormat>Presentación en pantalla (4:3)</PresentationFormat>
  <Paragraphs>200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Lato Light</vt:lpstr>
      <vt:lpstr>Lato Medium</vt:lpstr>
      <vt:lpstr>Times New Roman</vt:lpstr>
      <vt:lpstr>Verdana</vt:lpstr>
      <vt:lpstr>Pearson</vt:lpstr>
      <vt:lpstr>Administración de la compensación   Capítulo 1. Marco legal y el salario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salarios mínimos y los presidentes</vt:lpstr>
      <vt:lpstr>Presentación de PowerPoint</vt:lpstr>
      <vt:lpstr>Presentación de PowerPoint</vt:lpstr>
      <vt:lpstr>Los salarios mínimos y los presidentes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Cruz, Karol</cp:lastModifiedBy>
  <cp:revision>242</cp:revision>
  <dcterms:created xsi:type="dcterms:W3CDTF">2015-06-15T13:50:26Z</dcterms:created>
  <dcterms:modified xsi:type="dcterms:W3CDTF">2018-03-20T16:55:10Z</dcterms:modified>
</cp:coreProperties>
</file>