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5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69" d="100"/>
          <a:sy n="69" d="100"/>
        </p:scale>
        <p:origin x="990" y="72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6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3212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2149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09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41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77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256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46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970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28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85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Capítulo</a:t>
            </a:r>
            <a:r>
              <a:rPr lang="en-GB" dirty="0"/>
              <a:t> 2. </a:t>
            </a:r>
            <a:r>
              <a:rPr lang="en-GB" dirty="0" err="1"/>
              <a:t>Análisis</a:t>
            </a:r>
            <a:r>
              <a:rPr lang="en-GB" dirty="0"/>
              <a:t> y </a:t>
            </a:r>
            <a:r>
              <a:rPr lang="en-GB" dirty="0" err="1"/>
              <a:t>descripción</a:t>
            </a:r>
            <a:r>
              <a:rPr lang="en-GB" dirty="0"/>
              <a:t> de </a:t>
            </a:r>
            <a:r>
              <a:rPr lang="en-GB" dirty="0" err="1"/>
              <a:t>puestos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033" y="340636"/>
            <a:ext cx="8250238" cy="892964"/>
          </a:xfrm>
          <a:noFill/>
        </p:spPr>
        <p:txBody>
          <a:bodyPr/>
          <a:lstStyle/>
          <a:p>
            <a:r>
              <a:rPr lang="es-MX" sz="4000" dirty="0"/>
              <a:t>Cómo se obtiene la información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104393" y="1467993"/>
            <a:ext cx="7594599" cy="50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1. Observación.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s-MX" sz="1800" dirty="0"/>
          </a:p>
          <a:p>
            <a:pPr marL="0" indent="0">
              <a:buNone/>
            </a:pPr>
            <a:r>
              <a:rPr lang="es-MX" sz="2000" dirty="0"/>
              <a:t>2. Entrevistas.</a:t>
            </a:r>
          </a:p>
          <a:p>
            <a:endParaRPr lang="es-MX" sz="2000" dirty="0"/>
          </a:p>
          <a:p>
            <a:pPr marL="0" indent="0">
              <a:buNone/>
            </a:pPr>
            <a:r>
              <a:rPr lang="es-MX" sz="2000" dirty="0"/>
              <a:t>3. Cuestionarios.</a:t>
            </a:r>
          </a:p>
          <a:p>
            <a:endParaRPr lang="es-MX" sz="2000" dirty="0"/>
          </a:p>
          <a:p>
            <a:pPr marL="0" indent="0">
              <a:buNone/>
            </a:pPr>
            <a:r>
              <a:rPr lang="es-MX" sz="2000" dirty="0"/>
              <a:t>4. Comités.</a:t>
            </a:r>
          </a:p>
          <a:p>
            <a:endParaRPr lang="es-MX" sz="2000" dirty="0"/>
          </a:p>
          <a:p>
            <a:pPr marL="0" indent="0">
              <a:buNone/>
            </a:pPr>
            <a:r>
              <a:rPr lang="es-MX" sz="2000" dirty="0"/>
              <a:t>5. Métodos mixtos.</a:t>
            </a:r>
            <a:endParaRPr lang="es-MX" sz="2000" b="1" dirty="0"/>
          </a:p>
        </p:txBody>
      </p:sp>
      <p:pic>
        <p:nvPicPr>
          <p:cNvPr id="27" name="6 Imagen" descr="http://upload.wikimedia.org/wikipedia/commons/thumb/a/a7/Cuestionario.jpg/220px-Cuestio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2152" y="1063143"/>
            <a:ext cx="266429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4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90330" y="28395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s-MX" sz="4000" dirty="0">
                <a:solidFill>
                  <a:schemeClr val="tx2"/>
                </a:solidFill>
              </a:rPr>
              <a:t>Tipos de descripciones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26139" y="2006505"/>
            <a:ext cx="9109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75" indent="-1588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79475" indent="-1651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243013" indent="-18415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MX" b="0" kern="0" dirty="0">
                <a:solidFill>
                  <a:schemeClr val="tx1"/>
                </a:solidFill>
              </a:rPr>
              <a:t>Genérica o global.</a:t>
            </a:r>
          </a:p>
          <a:p>
            <a:pPr marL="457200" indent="-457200">
              <a:buFont typeface="+mj-lt"/>
              <a:buAutoNum type="arabicPeriod"/>
            </a:pPr>
            <a:endParaRPr lang="es-MX" b="0" kern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MX" b="0" kern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MX" b="0" kern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MX" b="0" kern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MX" b="0" kern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b="0" kern="0" dirty="0">
                <a:solidFill>
                  <a:schemeClr val="tx1"/>
                </a:solidFill>
              </a:rPr>
              <a:t>Específica.</a:t>
            </a:r>
          </a:p>
        </p:txBody>
      </p:sp>
      <p:pic>
        <p:nvPicPr>
          <p:cNvPr id="24" name="4 Imagen" descr="check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2176" y="2314526"/>
            <a:ext cx="4296420" cy="28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83709" y="342900"/>
            <a:ext cx="8480182" cy="1143000"/>
          </a:xfrm>
          <a:noFill/>
        </p:spPr>
        <p:txBody>
          <a:bodyPr/>
          <a:lstStyle/>
          <a:p>
            <a:r>
              <a:rPr lang="es-MX" sz="4000" dirty="0"/>
              <a:t>Beneficios de la descripción de puestos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4925" y="2036850"/>
            <a:ext cx="9109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Para la empresa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Para los supervisores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Para el trabajador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Para el departamento de recursos humanos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2000" dirty="0"/>
          </a:p>
        </p:txBody>
      </p:sp>
      <p:pic>
        <p:nvPicPr>
          <p:cNvPr id="30" name="7 Imagen" descr="trabaja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7656" y="1462185"/>
            <a:ext cx="2664296" cy="38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63" y="75773"/>
            <a:ext cx="9278951" cy="1233512"/>
          </a:xfrm>
          <a:noFill/>
        </p:spPr>
        <p:txBody>
          <a:bodyPr/>
          <a:lstStyle/>
          <a:p>
            <a:r>
              <a:rPr lang="es-MX" sz="4000" dirty="0"/>
              <a:t>Lineamientos generales para redactar</a:t>
            </a:r>
            <a:br>
              <a:rPr lang="es-MX" sz="4000" dirty="0"/>
            </a:br>
            <a:r>
              <a:rPr lang="es-MX" sz="4000" dirty="0"/>
              <a:t>una descripción de puestos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61758" y="1585118"/>
            <a:ext cx="9109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MX" sz="2000" b="1" dirty="0"/>
              <a:t>Requisitos de estilo:</a:t>
            </a:r>
          </a:p>
          <a:p>
            <a:pPr lvl="1"/>
            <a:endParaRPr lang="es-MX" sz="2000" b="1" dirty="0"/>
          </a:p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Claridad</a:t>
            </a:r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Sencillez</a:t>
            </a:r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Concisión</a:t>
            </a:r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Precisión</a:t>
            </a:r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Viveza</a:t>
            </a:r>
          </a:p>
          <a:p>
            <a:pPr lvl="1" algn="ctr"/>
            <a:endParaRPr lang="es-MX" sz="2000" b="1" dirty="0"/>
          </a:p>
        </p:txBody>
      </p:sp>
      <p:pic>
        <p:nvPicPr>
          <p:cNvPr id="27" name="3 Imagen" descr="http://1.bp.blogspot.com/_lj8FQrkyUIw/Sc_DC1AgDoI/AAAAAAAABFM/RPjXNYEV4g4/s400/Descripci%C3%B3n+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061" y="2373823"/>
            <a:ext cx="4127795" cy="341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1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07" y="190631"/>
            <a:ext cx="7571076" cy="839069"/>
          </a:xfrm>
          <a:noFill/>
        </p:spPr>
        <p:txBody>
          <a:bodyPr/>
          <a:lstStyle/>
          <a:p>
            <a:pPr algn="ctr"/>
            <a:r>
              <a:rPr lang="es-MX" sz="4000" dirty="0"/>
              <a:t>El análisis de puestos en un mundo sin trabajo</a:t>
            </a:r>
          </a:p>
        </p:txBody>
      </p:sp>
      <p:pic>
        <p:nvPicPr>
          <p:cNvPr id="17" name="3 Imagen" descr="un-mundo-sin-fronteras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350" y="1570146"/>
            <a:ext cx="4555907" cy="45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 descr="analisis-de-puestos-fig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364" y="921327"/>
            <a:ext cx="7313873" cy="45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6310" y="217688"/>
            <a:ext cx="9109075" cy="72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s-MX" sz="4000" dirty="0">
                <a:solidFill>
                  <a:schemeClr val="tx2"/>
                </a:solidFill>
              </a:rPr>
              <a:t>Objetivos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11728" y="1302432"/>
            <a:ext cx="8541327" cy="50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75" indent="-1588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79475" indent="-1651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243013" indent="-18415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MX" sz="1800" b="0" kern="0" dirty="0">
                <a:solidFill>
                  <a:schemeClr val="tx1"/>
                </a:solidFill>
              </a:rPr>
              <a:t>Al terminar de estudiar este capítulo, usted será capaz de:</a:t>
            </a:r>
          </a:p>
          <a:p>
            <a:endParaRPr lang="es-MX" sz="2000" b="0" kern="0" dirty="0">
              <a:solidFill>
                <a:schemeClr val="tx1"/>
              </a:solidFill>
            </a:endParaRPr>
          </a:p>
          <a:p>
            <a:pPr marL="623888" indent="-180975"/>
            <a:r>
              <a:rPr lang="es-MX" sz="1800" b="0" kern="0" dirty="0">
                <a:solidFill>
                  <a:schemeClr val="tx1"/>
                </a:solidFill>
              </a:rPr>
              <a:t>• Entender la importancia del análisis y la descripción de puestos de trabajo.</a:t>
            </a:r>
          </a:p>
          <a:p>
            <a:pPr marL="623888" indent="-180975"/>
            <a:endParaRPr lang="es-MX" sz="2000" b="0" kern="0" dirty="0">
              <a:solidFill>
                <a:schemeClr val="tx1"/>
              </a:solidFill>
            </a:endParaRPr>
          </a:p>
          <a:p>
            <a:pPr marL="623888" indent="-180975"/>
            <a:r>
              <a:rPr lang="es-MX" sz="1800" b="0" kern="0" dirty="0">
                <a:solidFill>
                  <a:schemeClr val="tx1"/>
                </a:solidFill>
              </a:rPr>
              <a:t>• Conocer los elementos de los que consta un análisis de puestos.</a:t>
            </a:r>
          </a:p>
          <a:p>
            <a:pPr marL="623888" indent="-180975"/>
            <a:endParaRPr lang="es-MX" sz="2000" b="0" kern="0" dirty="0">
              <a:solidFill>
                <a:schemeClr val="tx1"/>
              </a:solidFill>
            </a:endParaRPr>
          </a:p>
          <a:p>
            <a:pPr marL="623888" indent="-180975"/>
            <a:r>
              <a:rPr lang="es-MX" sz="1800" b="0" kern="0" dirty="0">
                <a:solidFill>
                  <a:schemeClr val="tx1"/>
                </a:solidFill>
              </a:rPr>
              <a:t>• Identificar las partes principales de una descripción de puestos.</a:t>
            </a:r>
          </a:p>
          <a:p>
            <a:pPr marL="623888" indent="-180975"/>
            <a:endParaRPr lang="es-MX" sz="2000" b="0" kern="0" dirty="0">
              <a:solidFill>
                <a:schemeClr val="tx1"/>
              </a:solidFill>
            </a:endParaRPr>
          </a:p>
          <a:p>
            <a:pPr marL="623888" indent="-180975"/>
            <a:r>
              <a:rPr lang="es-MX" sz="1800" b="0" kern="0" dirty="0">
                <a:solidFill>
                  <a:schemeClr val="tx1"/>
                </a:solidFill>
              </a:rPr>
              <a:t>• Comprender las diferentes formas de obtener información para la elaboración de los análisis y las descripciones de puestos.</a:t>
            </a:r>
          </a:p>
          <a:p>
            <a:pPr marL="623888" indent="-180975"/>
            <a:endParaRPr lang="es-MX" sz="1800" b="0" kern="0" dirty="0">
              <a:solidFill>
                <a:schemeClr val="tx1"/>
              </a:solidFill>
            </a:endParaRPr>
          </a:p>
          <a:p>
            <a:pPr marL="623888" indent="-180975"/>
            <a:r>
              <a:rPr lang="es-MX" sz="1800" b="0" kern="0" dirty="0">
                <a:solidFill>
                  <a:schemeClr val="tx1"/>
                </a:solidFill>
              </a:rPr>
              <a:t>• Seleccionar o diseñar y aplicar los modelos de análisis y descripción de puestos más adecuados para una organización en particular o para un fin   específico.</a:t>
            </a:r>
          </a:p>
        </p:txBody>
      </p:sp>
    </p:spTree>
    <p:extLst>
      <p:ext uri="{BB962C8B-B14F-4D97-AF65-F5344CB8AC3E}">
        <p14:creationId xmlns:p14="http://schemas.microsoft.com/office/powerpoint/2010/main" val="2739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39725" y="367600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s-MX" sz="4000" dirty="0">
                <a:solidFill>
                  <a:schemeClr val="tx2"/>
                </a:solidFill>
              </a:rPr>
              <a:t>Concepto de análisis de puestos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52048" y="1954400"/>
            <a:ext cx="7854949" cy="45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75" indent="-1588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79475" indent="-1651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243013" indent="-18415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sz="2000" b="0" kern="0" dirty="0">
                <a:solidFill>
                  <a:schemeClr val="tx1"/>
                </a:solidFill>
              </a:rPr>
              <a:t>El análisis de puestos es el proceso que permite conocer, estudiar y ordenar las actividades, obligaciones y responsabilidades que desarrolla y asume una persona en su puesto de trabajo, así como los requisitos indispensables para su desempeño eficaz y las condiciones de trabajo a las que se enfrentará.</a:t>
            </a:r>
          </a:p>
          <a:p>
            <a:pPr algn="just">
              <a:lnSpc>
                <a:spcPct val="150000"/>
              </a:lnSpc>
            </a:pPr>
            <a:endParaRPr lang="es-MX" sz="2000" b="0" kern="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20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09" y="218774"/>
            <a:ext cx="9433048" cy="1143000"/>
          </a:xfrm>
          <a:noFill/>
        </p:spPr>
        <p:txBody>
          <a:bodyPr/>
          <a:lstStyle/>
          <a:p>
            <a:r>
              <a:rPr lang="es-MX" sz="4000" dirty="0"/>
              <a:t>Concepto de descripción de puestos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8036" y="1357708"/>
            <a:ext cx="7890164" cy="408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75" indent="-1588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79475" indent="-1651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243013" indent="-18415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s-MX" sz="2000" b="0" kern="0" dirty="0">
                <a:solidFill>
                  <a:schemeClr val="tx1"/>
                </a:solidFill>
              </a:rPr>
              <a:t>La descripción de puestos es una explicación escrita de las actividades, responsabilidades, condiciones de trabajo y demás aspectos relevantes de un puesto específico.</a:t>
            </a:r>
          </a:p>
          <a:p>
            <a:pPr algn="just"/>
            <a:endParaRPr lang="es-MX" sz="2000" b="0" kern="0" dirty="0">
              <a:solidFill>
                <a:schemeClr val="tx1"/>
              </a:solidFill>
            </a:endParaRPr>
          </a:p>
          <a:p>
            <a:pPr algn="just"/>
            <a:endParaRPr lang="es-MX" sz="2000" b="0" kern="0" dirty="0">
              <a:solidFill>
                <a:schemeClr val="tx1"/>
              </a:solidFill>
            </a:endParaRPr>
          </a:p>
        </p:txBody>
      </p:sp>
      <p:pic>
        <p:nvPicPr>
          <p:cNvPr id="14" name="3 Imagen" descr="http://4.bp.blogspot.com/_VYvAn0jQXQ0/TNOywwiw-YI/AAAAAAAAAFQ/OezrQSU1AjI/s1600/gestion_de_recursos_humanos_en_las_pym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649" y="2822684"/>
            <a:ext cx="3145790" cy="29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5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86338" y="409629"/>
            <a:ext cx="9109075" cy="72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rgbClr val="ED6B06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s-MX" kern="0" dirty="0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129" y="153893"/>
            <a:ext cx="8338864" cy="1143000"/>
          </a:xfrm>
          <a:noFill/>
        </p:spPr>
        <p:txBody>
          <a:bodyPr/>
          <a:lstStyle/>
          <a:p>
            <a:pPr algn="ctr"/>
            <a:r>
              <a:rPr lang="es-MX" sz="4000" dirty="0"/>
              <a:t>Utilidad del análisis y la descripción de puestos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18147" y="1558984"/>
            <a:ext cx="77930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s-MX" sz="2000" dirty="0"/>
              <a:t>  Valuación de puestos.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Reclutamiento y selección.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Capacitación y desarrollo.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Valuación de puestos.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Relaciones laborales.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Seguridad e higiene.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Organización y métodos.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Auditoría de recursos humanos.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Auditoría contable y financiera.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Plan de vida y carrera profesional.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/>
              <a:t>  Procesos de reingeniería.</a:t>
            </a:r>
          </a:p>
        </p:txBody>
      </p:sp>
    </p:spTree>
    <p:extLst>
      <p:ext uri="{BB962C8B-B14F-4D97-AF65-F5344CB8AC3E}">
        <p14:creationId xmlns:p14="http://schemas.microsoft.com/office/powerpoint/2010/main" val="19872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8328"/>
            <a:ext cx="9109075" cy="1143000"/>
          </a:xfrm>
          <a:noFill/>
        </p:spPr>
        <p:txBody>
          <a:bodyPr/>
          <a:lstStyle/>
          <a:p>
            <a:r>
              <a:rPr lang="es-MX" sz="4000" dirty="0"/>
              <a:t>Proceso de diseño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61758" y="1046178"/>
            <a:ext cx="7444042" cy="523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800" dirty="0"/>
              <a:t>Identificación de la necesidad de diseñar un puesto nuevo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800" dirty="0"/>
              <a:t>¿Es real y válida la necesidad?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800" dirty="0"/>
              <a:t>¿Son reales las especificaciones del puesto?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800" dirty="0"/>
              <a:t>¿Se puede hablar de permanencia?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800" dirty="0"/>
              <a:t>¿Dónde debe ubicarse el puesto?</a:t>
            </a:r>
            <a:endParaRPr lang="es-MX" sz="1800" b="1" dirty="0"/>
          </a:p>
        </p:txBody>
      </p:sp>
    </p:spTree>
    <p:extLst>
      <p:ext uri="{BB962C8B-B14F-4D97-AF65-F5344CB8AC3E}">
        <p14:creationId xmlns:p14="http://schemas.microsoft.com/office/powerpoint/2010/main" val="7894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6565392" cy="40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829" y="244698"/>
            <a:ext cx="8285163" cy="1143000"/>
          </a:xfrm>
          <a:noFill/>
        </p:spPr>
        <p:txBody>
          <a:bodyPr/>
          <a:lstStyle/>
          <a:p>
            <a:r>
              <a:rPr lang="es-MX" sz="4000" dirty="0"/>
              <a:t>Cómo se escribe una descripción de puestos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41362" y="1818333"/>
            <a:ext cx="9109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El título del puesto</a:t>
            </a:r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endParaRPr lang="es-MX" sz="500" dirty="0"/>
          </a:p>
          <a:p>
            <a:pPr marL="458787" lvl="1" indent="-457200">
              <a:buFont typeface="+mj-lt"/>
              <a:buAutoNum type="arabicPeriod"/>
            </a:pPr>
            <a:endParaRPr lang="es-MX" sz="1600" dirty="0"/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Componentes del puesto</a:t>
            </a:r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endParaRPr lang="es-MX" sz="2000" dirty="0"/>
          </a:p>
          <a:p>
            <a:pPr marL="458787" lvl="1" indent="-457200">
              <a:buFont typeface="+mj-lt"/>
              <a:buAutoNum type="arabicPeriod"/>
            </a:pPr>
            <a:r>
              <a:rPr lang="es-MX" sz="2000" dirty="0"/>
              <a:t>Requerimientos del puesto</a:t>
            </a:r>
          </a:p>
        </p:txBody>
      </p:sp>
      <p:pic>
        <p:nvPicPr>
          <p:cNvPr id="23" name="3 Imagen" descr="http://t3.gstatic.com/images?q=tbn:ANd9GcQk4_7M5-HIaOdFojvCUF4qFVVvb08KAbYeAHnnlSWYbHltePl1-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401" y="2324100"/>
            <a:ext cx="3702627" cy="26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3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475</Words>
  <Application>Microsoft Office PowerPoint</Application>
  <PresentationFormat>Presentación en pantalla (4:3)</PresentationFormat>
  <Paragraphs>114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Lato Light</vt:lpstr>
      <vt:lpstr>Lato Medium</vt:lpstr>
      <vt:lpstr>Times New Roman</vt:lpstr>
      <vt:lpstr>Verdana</vt:lpstr>
      <vt:lpstr>Wingdings</vt:lpstr>
      <vt:lpstr>Pearson</vt:lpstr>
      <vt:lpstr>Administración de la compensación   Capítulo 2. Análisis y descripción de puestos</vt:lpstr>
      <vt:lpstr>Presentación de PowerPoint</vt:lpstr>
      <vt:lpstr>Presentación de PowerPoint</vt:lpstr>
      <vt:lpstr>Presentación de PowerPoint</vt:lpstr>
      <vt:lpstr>Presentación de PowerPoint</vt:lpstr>
      <vt:lpstr>Concepto de descripción de puestos</vt:lpstr>
      <vt:lpstr>Utilidad del análisis y la descripción de puestos</vt:lpstr>
      <vt:lpstr>Proceso de diseño</vt:lpstr>
      <vt:lpstr>Cómo se escribe una descripción de puestos</vt:lpstr>
      <vt:lpstr>Cómo se obtiene la información</vt:lpstr>
      <vt:lpstr>Presentación de PowerPoint</vt:lpstr>
      <vt:lpstr>Beneficios de la descripción de puestos</vt:lpstr>
      <vt:lpstr>Lineamientos generales para redactar una descripción de puestos</vt:lpstr>
      <vt:lpstr>El análisis de puestos en un mundo sin trabajo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245</cp:revision>
  <dcterms:created xsi:type="dcterms:W3CDTF">2015-06-15T13:50:26Z</dcterms:created>
  <dcterms:modified xsi:type="dcterms:W3CDTF">2018-03-20T17:25:06Z</dcterms:modified>
</cp:coreProperties>
</file>