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5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54" d="100"/>
          <a:sy n="54" d="100"/>
        </p:scale>
        <p:origin x="66" y="360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19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16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20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617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92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89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559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23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0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329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46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Capítulo</a:t>
            </a:r>
            <a:r>
              <a:rPr lang="en-GB" dirty="0"/>
              <a:t> 3. </a:t>
            </a:r>
            <a:r>
              <a:rPr lang="en-GB" dirty="0" err="1"/>
              <a:t>Valuación</a:t>
            </a:r>
            <a:r>
              <a:rPr lang="en-GB" dirty="0"/>
              <a:t> de </a:t>
            </a:r>
            <a:r>
              <a:rPr lang="en-GB" dirty="0" err="1"/>
              <a:t>puestos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354" y="331694"/>
            <a:ext cx="7763310" cy="1017488"/>
          </a:xfrm>
          <a:noFill/>
        </p:spPr>
        <p:txBody>
          <a:bodyPr/>
          <a:lstStyle/>
          <a:p>
            <a:pPr lvl="1"/>
            <a:r>
              <a:rPr lang="es-MX" sz="3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Modelo de grados predeterminados</a:t>
            </a:r>
            <a:br>
              <a:rPr lang="es-MX" sz="4000" dirty="0"/>
            </a:br>
            <a:br>
              <a:rPr lang="es-MX" sz="4000" dirty="0"/>
            </a:br>
            <a:r>
              <a:rPr lang="es-MX" sz="1800" dirty="0">
                <a:solidFill>
                  <a:schemeClr val="tx1"/>
                </a:solidFill>
              </a:rPr>
              <a:t>El modelo fue desarrollado por Westinghouse Electric</a:t>
            </a:r>
            <a:br>
              <a:rPr lang="es-MX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9" name="4 Imagen" descr="http://1.bp.blogspot.com/-CagvuzqbNvw/T9kI2yhmYSI/AAAAAAAAAA0/uIlH1K7MdQk/s640/competencia-empresari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656" y="2202872"/>
            <a:ext cx="5416980" cy="389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0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077200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305800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534400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Imagen 1" descr="Captura de pantalla 2017-06-16 a la(s) 16.3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704" y="6276256"/>
            <a:ext cx="1306191" cy="55798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5233" y="398637"/>
            <a:ext cx="8351567" cy="53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Resumen de los pasos a seguir:</a:t>
            </a:r>
          </a:p>
          <a:p>
            <a:endParaRPr lang="es-MX" sz="20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Desarrolle o seleccione el manual de grados predeterminados.</a:t>
            </a:r>
          </a:p>
          <a:p>
            <a:pPr marL="717550" indent="-358775">
              <a:buFont typeface="Verdana" pitchFamily="34" charset="0"/>
              <a:buAutoNum type="arabicPeriod"/>
            </a:pPr>
            <a:endParaRPr lang="es-MX" sz="16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Seleccione y designe a los miembros del comité valuador.</a:t>
            </a:r>
          </a:p>
          <a:p>
            <a:pPr marL="717550" indent="-358775">
              <a:buFont typeface="Verdana" pitchFamily="34" charset="0"/>
              <a:buAutoNum type="arabicPeriod"/>
            </a:pPr>
            <a:endParaRPr lang="es-MX" sz="16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Proporcione a los miembros del comité de valuación la documentación necesaria.</a:t>
            </a:r>
          </a:p>
          <a:p>
            <a:pPr marL="717550" indent="-358775">
              <a:buFont typeface="Verdana" pitchFamily="34" charset="0"/>
              <a:buAutoNum type="arabicPeriod"/>
            </a:pPr>
            <a:endParaRPr lang="es-MX" sz="16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Convoque a la reunión del comité valuador.</a:t>
            </a:r>
          </a:p>
          <a:p>
            <a:pPr marL="717550" indent="-358775">
              <a:buFont typeface="Verdana" pitchFamily="34" charset="0"/>
              <a:buAutoNum type="arabicPeriod"/>
            </a:pPr>
            <a:endParaRPr lang="es-MX" sz="16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Inicie la valuación de puestos.</a:t>
            </a:r>
          </a:p>
          <a:p>
            <a:pPr marL="717550" indent="-358775">
              <a:buFont typeface="Verdana" pitchFamily="34" charset="0"/>
              <a:buAutoNum type="arabicPeriod"/>
            </a:pPr>
            <a:endParaRPr lang="es-MX" sz="16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Muestre al grupo las valuaciones de cada integrante y sométalas a discusión.</a:t>
            </a:r>
          </a:p>
          <a:p>
            <a:pPr marL="717550" indent="-358775">
              <a:buFont typeface="Verdana" pitchFamily="34" charset="0"/>
              <a:buAutoNum type="arabicPeriod"/>
            </a:pPr>
            <a:endParaRPr lang="es-MX" sz="16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Elabore la lista definitiva de la valuación.</a:t>
            </a:r>
          </a:p>
          <a:p>
            <a:pPr marL="717550" indent="-358775">
              <a:buFont typeface="Verdana" pitchFamily="34" charset="0"/>
              <a:buAutoNum type="arabicPeriod"/>
            </a:pPr>
            <a:endParaRPr lang="es-MX" sz="1600" dirty="0"/>
          </a:p>
          <a:p>
            <a:pPr marL="717550" indent="-358775">
              <a:buFont typeface="Verdana" pitchFamily="34" charset="0"/>
              <a:buAutoNum type="arabicPeriod"/>
            </a:pPr>
            <a:r>
              <a:rPr lang="es-MX" sz="1600" dirty="0"/>
              <a:t>Informe a la empresa de los resultados obtenidos en el proceso de valuación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228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Imagen" descr="http://t3.gstatic.com/images?q=tbn:ANd9GcR9ADio0FnN2O-e_sji-Jre8nKbh8lMalPX7vvLez2pbwVFTbg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258" y="2030506"/>
            <a:ext cx="4560531" cy="39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37075" y="653656"/>
            <a:ext cx="7434895" cy="6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400" dirty="0"/>
              <a:t>Modelo de comparación de factores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41248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6596" y="631010"/>
            <a:ext cx="7970557" cy="503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Resumen de los pasos a seguir:</a:t>
            </a:r>
          </a:p>
          <a:p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Determine los factores.</a:t>
            </a:r>
          </a:p>
          <a:p>
            <a:pPr>
              <a:buFont typeface="Verdana" pitchFamily="34" charset="0"/>
              <a:buAutoNum type="arabicPeriod"/>
            </a:pPr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Seleccione y designe a los miembros del comité valuador.</a:t>
            </a:r>
          </a:p>
          <a:p>
            <a:pPr>
              <a:buFont typeface="Verdana" pitchFamily="34" charset="0"/>
              <a:buAutoNum type="arabicPeriod"/>
            </a:pPr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Proporcione la documentación necesaria a los miembros del comité de valuación.</a:t>
            </a:r>
          </a:p>
          <a:p>
            <a:pPr>
              <a:buFont typeface="Verdana" pitchFamily="34" charset="0"/>
              <a:buAutoNum type="arabicPeriod"/>
            </a:pPr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Convoque a una reunión del comité valuador.</a:t>
            </a:r>
          </a:p>
          <a:p>
            <a:pPr>
              <a:buFont typeface="Verdana" pitchFamily="34" charset="0"/>
              <a:buAutoNum type="arabicPeriod"/>
            </a:pPr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Inicie la valuación de puestos.</a:t>
            </a:r>
          </a:p>
          <a:p>
            <a:pPr>
              <a:buFont typeface="Verdana" pitchFamily="34" charset="0"/>
              <a:buAutoNum type="arabicPeriod"/>
            </a:pPr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Muestre al grupo las valuaciones de cada integrante y sométalas a discusión.</a:t>
            </a:r>
          </a:p>
          <a:p>
            <a:pPr>
              <a:buFont typeface="Verdana" pitchFamily="34" charset="0"/>
              <a:buAutoNum type="arabicPeriod"/>
            </a:pPr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Elabore la lista definitiva de las valuaciones.</a:t>
            </a:r>
          </a:p>
          <a:p>
            <a:pPr>
              <a:buFont typeface="Verdana" pitchFamily="34" charset="0"/>
              <a:buAutoNum type="arabicPeriod"/>
            </a:pPr>
            <a:endParaRPr lang="es-MX" sz="1600" dirty="0"/>
          </a:p>
          <a:p>
            <a:pPr>
              <a:buFont typeface="Verdana" pitchFamily="34" charset="0"/>
              <a:buAutoNum type="arabicPeriod"/>
            </a:pPr>
            <a:r>
              <a:rPr lang="es-MX" sz="1600" dirty="0"/>
              <a:t>Informe a la empresa de los resultados obtenidos en el proceso de valuación.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15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517765"/>
            <a:ext cx="9109075" cy="657448"/>
          </a:xfrm>
          <a:noFill/>
        </p:spPr>
        <p:txBody>
          <a:bodyPr/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GB" dirty="0"/>
              <a:t>OBJETIVOS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9679" y="989781"/>
            <a:ext cx="8510659" cy="503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 dirty="0"/>
          </a:p>
          <a:p>
            <a:pPr marL="0" indent="0">
              <a:buNone/>
            </a:pPr>
            <a:r>
              <a:rPr lang="es-MX" sz="1800" dirty="0"/>
              <a:t>Al terminar de estudiar este capítulo, usted será capaz de:</a:t>
            </a:r>
          </a:p>
          <a:p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Entender la importancia del análisis y la descripción de puestos de trabajo.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Entender los conceptos que intervienen en la valuación de puestos.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Presentar el proceso básico para la valuación de puestos que permite determinar los sueldos y salarios en una organización.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Conocer los cuatro modelos básicos de valuación de puestos.</a:t>
            </a:r>
          </a:p>
          <a:p>
            <a:pPr marL="179388" indent="-179388"/>
            <a:endParaRPr lang="es-MX" sz="1800" dirty="0"/>
          </a:p>
          <a:p>
            <a:pPr marL="179388" indent="-179388">
              <a:buNone/>
            </a:pPr>
            <a:r>
              <a:rPr lang="es-MX" sz="1800" dirty="0"/>
              <a:t>• Seleccionar y aplicar, en una organización en particular, el modelo de puestos más adecuado para un fin específico.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-335139" y="429580"/>
            <a:ext cx="8062912" cy="360040"/>
          </a:xfrm>
          <a:noFill/>
        </p:spPr>
        <p:txBody>
          <a:bodyPr/>
          <a:lstStyle/>
          <a:p>
            <a:pPr algn="ctr">
              <a:lnSpc>
                <a:spcPts val="1900"/>
              </a:lnSpc>
              <a:spcBef>
                <a:spcPts val="0"/>
              </a:spcBef>
            </a:pPr>
            <a:r>
              <a:rPr lang="es-MX" dirty="0"/>
              <a:t>Algunos conceptos sobre las medidas</a:t>
            </a:r>
            <a:endParaRPr lang="en-GB" dirty="0"/>
          </a:p>
        </p:txBody>
      </p:sp>
      <p:pic>
        <p:nvPicPr>
          <p:cNvPr id="12" name="3 Imagen" descr="http://pshychik.files.wordpress.com/2012/07/20070926klpmatari_10-ies-sc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073" y="1254696"/>
            <a:ext cx="52565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65094" y="537882"/>
            <a:ext cx="7848599" cy="1224136"/>
          </a:xfrm>
          <a:noFill/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dirty="0"/>
              <a:t>Algunas medidas utilizadas en la administración de recursos humanos</a:t>
            </a:r>
            <a:endParaRPr lang="en-GB" dirty="0"/>
          </a:p>
        </p:txBody>
      </p:sp>
      <p:pic>
        <p:nvPicPr>
          <p:cNvPr id="12" name="3 Imagen" descr="http://t2.gstatic.com/images?q=tbn:ANd9GcTh9SjrLwb90U1NRKbH9ckDtDjsct7HlM0b9j9MBA9t6BAVnLERE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377" y="2524690"/>
            <a:ext cx="5706035" cy="326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53" y="439494"/>
            <a:ext cx="9109075" cy="657448"/>
          </a:xfrm>
          <a:noFill/>
        </p:spPr>
        <p:txBody>
          <a:bodyPr/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s-MX" dirty="0"/>
              <a:t>Modelos de Valuación de Puestos</a:t>
            </a:r>
          </a:p>
        </p:txBody>
      </p:sp>
      <p:grpSp>
        <p:nvGrpSpPr>
          <p:cNvPr id="12" name="Group 15"/>
          <p:cNvGrpSpPr>
            <a:grpSpLocks noGrp="1"/>
          </p:cNvGrpSpPr>
          <p:nvPr/>
        </p:nvGrpSpPr>
        <p:grpSpPr bwMode="auto">
          <a:xfrm>
            <a:off x="148084" y="1574800"/>
            <a:ext cx="8386316" cy="4025896"/>
            <a:chOff x="432" y="1784"/>
            <a:chExt cx="4272" cy="186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3264" y="2304"/>
              <a:ext cx="1440" cy="672"/>
            </a:xfrm>
            <a:prstGeom prst="flowChartProcess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MX" sz="1800" b="1">
                  <a:latin typeface="Tahoma" pitchFamily="34" charset="0"/>
                </a:rPr>
                <a:t>Comparación de factores</a:t>
              </a: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1824" y="2304"/>
              <a:ext cx="1440" cy="672"/>
            </a:xfrm>
            <a:prstGeom prst="flowChartProcess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MX" sz="1800" b="1">
                  <a:latin typeface="Tahoma" pitchFamily="34" charset="0"/>
                </a:rPr>
                <a:t>Alineación</a:t>
              </a: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1824" y="2976"/>
              <a:ext cx="1440" cy="672"/>
            </a:xfrm>
            <a:prstGeom prst="flowChartProcess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MX" sz="1800" b="1" dirty="0">
                  <a:latin typeface="Tahoma" pitchFamily="34" charset="0"/>
                </a:rPr>
                <a:t>Grados Predeterminados</a:t>
              </a: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3264" y="2976"/>
              <a:ext cx="1440" cy="672"/>
            </a:xfrm>
            <a:prstGeom prst="flowChartProcess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MX" sz="1800" b="1">
                  <a:latin typeface="Tahoma" pitchFamily="34" charset="0"/>
                </a:rPr>
                <a:t>Puntos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920" y="1784"/>
              <a:ext cx="129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600" b="1">
                  <a:latin typeface="Tahoma" pitchFamily="34" charset="0"/>
                </a:rPr>
                <a:t>El puesto como un todo  (cualitativo)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312" y="1784"/>
              <a:ext cx="139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sz="1600" b="1">
                  <a:latin typeface="Tahoma" pitchFamily="34" charset="0"/>
                </a:rPr>
                <a:t>El puesto en partes o factores (cuantitativo)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32" y="2553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800" b="1">
                  <a:latin typeface="Tahoma" pitchFamily="34" charset="0"/>
                </a:rPr>
                <a:t>Puesto vs. Puesto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80" y="3168"/>
              <a:ext cx="1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MX" sz="1800" b="1">
                  <a:latin typeface="Tahoma" pitchFamily="34" charset="0"/>
                </a:rPr>
                <a:t>Puesto vs. Escala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79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58" y="208054"/>
            <a:ext cx="8995242" cy="943000"/>
          </a:xfrm>
          <a:noFill/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dirty="0"/>
              <a:t>Elementos necesarios para realizar una valuación de puestos</a:t>
            </a:r>
            <a:endParaRPr lang="en-GB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723886" y="1905000"/>
            <a:ext cx="8062912" cy="32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1800" dirty="0"/>
              <a:t>Aprobación de la alta dirección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18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1800" dirty="0"/>
              <a:t>Análisis y descripciones de puestos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18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1800" dirty="0"/>
              <a:t>Organigramas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18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1800" dirty="0"/>
              <a:t>Modelo de valuación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18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1800" dirty="0"/>
              <a:t>Comité de valuación</a:t>
            </a:r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endParaRPr lang="es-MX" sz="1800" dirty="0"/>
          </a:p>
          <a:p>
            <a:pPr marL="458787" lvl="1" indent="-457200">
              <a:buFont typeface="Arial" panose="020B0604020202020204" pitchFamily="34" charset="0"/>
              <a:buAutoNum type="alphaLcParenR"/>
            </a:pPr>
            <a:r>
              <a:rPr lang="es-MX" sz="1800" dirty="0"/>
              <a:t>Selección de puestos tipo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2740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264" y="369571"/>
            <a:ext cx="9109075" cy="657448"/>
          </a:xfrm>
          <a:noFill/>
        </p:spPr>
        <p:txBody>
          <a:bodyPr/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s-MX" dirty="0"/>
              <a:t>Modelo de Alineación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6474" y="985739"/>
            <a:ext cx="9109075" cy="503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MX" b="1" dirty="0"/>
              <a:t>El modelo se desarrolla por los ejércitos</a:t>
            </a:r>
          </a:p>
        </p:txBody>
      </p:sp>
      <p:pic>
        <p:nvPicPr>
          <p:cNvPr id="15" name="3 Imagen" descr="http://1.bp.blogspot.com/-T1KVledScuY/TZUmDaKVexI/AAAAAAAAHuY/lJmc3-NfptQ/s1600/ejercito-mexican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4659" y="2172209"/>
            <a:ext cx="5396662" cy="335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2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07516" y="245913"/>
            <a:ext cx="8403084" cy="499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Resumen de los pasos a seguir:</a:t>
            </a:r>
          </a:p>
          <a:p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1. Seleccione y designe a los miembros del comité valuador.</a:t>
            </a:r>
          </a:p>
          <a:p>
            <a:pPr marL="538163" indent="-269875">
              <a:buFont typeface="Arial" panose="020B0604020202020204" pitchFamily="34" charset="0"/>
              <a:buAutoNum type="arabicPeriod"/>
            </a:pPr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2. Proporcione un listado de los puestos a valorar, junto con sus descripciones.</a:t>
            </a:r>
          </a:p>
          <a:p>
            <a:pPr marL="538163" indent="-269875"/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3. Convoque a la reunión del comité valuador.</a:t>
            </a:r>
          </a:p>
          <a:p>
            <a:pPr marL="538163" indent="-269875"/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4. Inicie la valuación de puestos.</a:t>
            </a:r>
          </a:p>
          <a:p>
            <a:pPr marL="538163" indent="-269875"/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5. Muestre al comité las valuaciones de cada miembro y sométalas a discusión y en su caso a un ajuste.</a:t>
            </a:r>
          </a:p>
          <a:p>
            <a:pPr marL="538163" indent="-269875"/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6. Promedie las ordenaciones.</a:t>
            </a:r>
          </a:p>
          <a:p>
            <a:pPr marL="538163" indent="-269875"/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7. Realice los ajustes a la alineación.</a:t>
            </a:r>
          </a:p>
          <a:p>
            <a:pPr marL="538163" indent="-269875"/>
            <a:endParaRPr lang="es-MX" sz="1600" dirty="0"/>
          </a:p>
          <a:p>
            <a:pPr marL="538163" indent="-269875">
              <a:buNone/>
            </a:pPr>
            <a:r>
              <a:rPr lang="es-MX" sz="1600" dirty="0"/>
              <a:t>8. Informe a la empresa de los resultados obtenidos en el proceso de valuación.</a:t>
            </a:r>
          </a:p>
        </p:txBody>
      </p:sp>
    </p:spTree>
    <p:extLst>
      <p:ext uri="{BB962C8B-B14F-4D97-AF65-F5344CB8AC3E}">
        <p14:creationId xmlns:p14="http://schemas.microsoft.com/office/powerpoint/2010/main" val="36034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550</Words>
  <Application>Microsoft Office PowerPoint</Application>
  <PresentationFormat>Presentación en pantalla (4:3)</PresentationFormat>
  <Paragraphs>114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Lato Light</vt:lpstr>
      <vt:lpstr>Lato Medium</vt:lpstr>
      <vt:lpstr>Tahoma</vt:lpstr>
      <vt:lpstr>Times New Roman</vt:lpstr>
      <vt:lpstr>Verdana</vt:lpstr>
      <vt:lpstr>Pearson</vt:lpstr>
      <vt:lpstr>Administración de la compensación   Capítulo 3. Valuación de puestos</vt:lpstr>
      <vt:lpstr>Presentación de PowerPoint</vt:lpstr>
      <vt:lpstr>OBJETIVOS</vt:lpstr>
      <vt:lpstr>Algunos conceptos sobre las medidas</vt:lpstr>
      <vt:lpstr>Algunas medidas utilizadas en la administración de recursos humanos</vt:lpstr>
      <vt:lpstr>Modelos de Valuación de Puestos</vt:lpstr>
      <vt:lpstr>Elementos necesarios para realizar una valuación de puestos</vt:lpstr>
      <vt:lpstr>Modelo de Alineación </vt:lpstr>
      <vt:lpstr>Presentación de PowerPoint</vt:lpstr>
      <vt:lpstr>Modelo de grados predeterminados  El modelo fue desarrollado por Westinghouse Electric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247</cp:revision>
  <dcterms:created xsi:type="dcterms:W3CDTF">2015-06-15T13:50:26Z</dcterms:created>
  <dcterms:modified xsi:type="dcterms:W3CDTF">2018-03-20T17:37:15Z</dcterms:modified>
</cp:coreProperties>
</file>