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5" r:id="rId2"/>
    <p:sldId id="412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FFFFFF"/>
    <a:srgbClr val="038638"/>
    <a:srgbClr val="000000"/>
    <a:srgbClr val="007FA3"/>
    <a:srgbClr val="03873A"/>
    <a:srgbClr val="505759"/>
    <a:srgbClr val="504D49"/>
    <a:srgbClr val="BBBB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0" autoAdjust="0"/>
    <p:restoredTop sz="93184" autoAdjust="0"/>
  </p:normalViewPr>
  <p:slideViewPr>
    <p:cSldViewPr snapToGrid="0" showGuides="1">
      <p:cViewPr varScale="1">
        <p:scale>
          <a:sx n="69" d="100"/>
          <a:sy n="69" d="100"/>
        </p:scale>
        <p:origin x="990" y="60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80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8418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5117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7759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41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19760-77AC-4C85-B394-78B9D13B450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8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062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965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393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720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779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6276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127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Administración</a:t>
            </a:r>
            <a:r>
              <a:rPr lang="en-GB" dirty="0"/>
              <a:t> de la </a:t>
            </a:r>
            <a:r>
              <a:rPr lang="en-GB" dirty="0" err="1"/>
              <a:t>compensación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 err="1"/>
              <a:t>Capítulo</a:t>
            </a:r>
            <a:r>
              <a:rPr lang="en-GB" dirty="0"/>
              <a:t> 4. </a:t>
            </a:r>
            <a:r>
              <a:rPr lang="en-GB" dirty="0" err="1"/>
              <a:t>Modelos</a:t>
            </a:r>
            <a:r>
              <a:rPr lang="en-GB" dirty="0"/>
              <a:t> de </a:t>
            </a:r>
            <a:r>
              <a:rPr lang="en-GB" dirty="0" err="1"/>
              <a:t>puntos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376" y="6149009"/>
            <a:ext cx="8763217" cy="514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200" dirty="0"/>
              <a:t>La información contenida en esta presentación es confidencial y está legalmente protegida, es posible que usted no esté autorizado para usar, copiar o divulgar todo o parte de la información expuesta.</a:t>
            </a:r>
            <a:endParaRPr lang="en-US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21EA6F-C78A-4F86-8458-92409F7C2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" b="2222"/>
          <a:stretch/>
        </p:blipFill>
        <p:spPr>
          <a:xfrm>
            <a:off x="4442133" y="811694"/>
            <a:ext cx="4176233" cy="49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77241"/>
            <a:ext cx="8208962" cy="1593552"/>
          </a:xfrm>
          <a:noFill/>
        </p:spPr>
        <p:txBody>
          <a:bodyPr/>
          <a:lstStyle/>
          <a:p>
            <a:pPr algn="ctr"/>
            <a:r>
              <a:rPr lang="es-MX" dirty="0"/>
              <a:t>Ejercicios de valuación por medio del modelo de Puntos</a:t>
            </a:r>
            <a:br>
              <a:rPr lang="es-MX" dirty="0"/>
            </a:br>
            <a:endParaRPr lang="es-MX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31034" y="1347935"/>
            <a:ext cx="7681912" cy="44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7200" indent="-457200"/>
            <a:r>
              <a:rPr lang="es-MX" sz="2000" dirty="0"/>
              <a:t>Asignación por progresión aritmética.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2, 4, 8, 16, 32, 64, 128, …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7200" indent="-457200"/>
            <a:endParaRPr lang="es-MX" sz="2000" dirty="0"/>
          </a:p>
          <a:p>
            <a:pPr marL="457200" indent="-457200"/>
            <a:r>
              <a:rPr lang="es-MX" sz="2000" dirty="0"/>
              <a:t>Asignación por progresión geométrica.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0" indent="0">
              <a:buNone/>
            </a:pPr>
            <a:r>
              <a:rPr lang="es-MX" sz="2000" dirty="0" err="1"/>
              <a:t>T</a:t>
            </a:r>
            <a:r>
              <a:rPr lang="es-MX" sz="2000" i="1" baseline="-25000" dirty="0" err="1"/>
              <a:t>n</a:t>
            </a:r>
            <a:r>
              <a:rPr lang="es-MX" sz="2000" i="1" dirty="0"/>
              <a:t> =  ar </a:t>
            </a:r>
            <a:r>
              <a:rPr lang="es-MX" sz="2000" i="1" baseline="30000" dirty="0"/>
              <a:t>n-1</a:t>
            </a:r>
            <a:endParaRPr lang="es-MX" sz="2000" baseline="30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7200" indent="-457200"/>
            <a:r>
              <a:rPr lang="es-MX" sz="2000" dirty="0"/>
              <a:t>Asignación irregular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03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97555" y="186431"/>
            <a:ext cx="7651045" cy="6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s-MX" kern="0" dirty="0"/>
              <a:t>Explicación de una función lineal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676400" y="1156831"/>
            <a:ext cx="6172200" cy="494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75" indent="-1588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79475" indent="-1651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243013" indent="-18415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MX" kern="0">
                <a:solidFill>
                  <a:schemeClr val="tx1"/>
                </a:solidFill>
              </a:rPr>
              <a:t>Función Lineal</a:t>
            </a:r>
          </a:p>
          <a:p>
            <a:endParaRPr lang="es-MX" kern="0">
              <a:solidFill>
                <a:schemeClr val="tx1"/>
              </a:solidFill>
            </a:endParaRPr>
          </a:p>
          <a:p>
            <a:r>
              <a:rPr lang="es-MX" b="0" i="1" kern="0">
                <a:solidFill>
                  <a:schemeClr val="tx1"/>
                </a:solidFill>
              </a:rPr>
              <a:t>y = a + bx</a:t>
            </a:r>
          </a:p>
          <a:p>
            <a:endParaRPr lang="es-MX" b="0" i="1" kern="0">
              <a:solidFill>
                <a:schemeClr val="tx1"/>
              </a:solidFill>
            </a:endParaRPr>
          </a:p>
          <a:p>
            <a:r>
              <a:rPr lang="es-MX" b="0" i="1" kern="0">
                <a:solidFill>
                  <a:schemeClr val="tx1"/>
                </a:solidFill>
              </a:rPr>
              <a:t>Donde;</a:t>
            </a:r>
          </a:p>
          <a:p>
            <a:endParaRPr lang="es-MX" b="0" i="1" kern="0">
              <a:solidFill>
                <a:schemeClr val="tx1"/>
              </a:solidFill>
            </a:endParaRPr>
          </a:p>
          <a:p>
            <a:r>
              <a:rPr lang="es-MX" b="0" i="1" kern="0">
                <a:solidFill>
                  <a:schemeClr val="tx1"/>
                </a:solidFill>
              </a:rPr>
              <a:t>y = sueldo</a:t>
            </a:r>
          </a:p>
          <a:p>
            <a:endParaRPr lang="es-MX" b="0" i="1" kern="0">
              <a:solidFill>
                <a:schemeClr val="tx1"/>
              </a:solidFill>
            </a:endParaRPr>
          </a:p>
          <a:p>
            <a:r>
              <a:rPr lang="es-MX" b="0" i="1" kern="0">
                <a:solidFill>
                  <a:schemeClr val="tx1"/>
                </a:solidFill>
              </a:rPr>
              <a:t>a = ordenada al origen</a:t>
            </a:r>
          </a:p>
          <a:p>
            <a:endParaRPr lang="es-MX" b="0" i="1" kern="0">
              <a:solidFill>
                <a:schemeClr val="tx1"/>
              </a:solidFill>
            </a:endParaRPr>
          </a:p>
          <a:p>
            <a:r>
              <a:rPr lang="es-MX" b="0" i="1" kern="0">
                <a:solidFill>
                  <a:schemeClr val="tx1"/>
                </a:solidFill>
              </a:rPr>
              <a:t>b = pendiente de la recta</a:t>
            </a:r>
          </a:p>
          <a:p>
            <a:endParaRPr lang="es-MX" b="0" i="1" kern="0">
              <a:solidFill>
                <a:schemeClr val="tx1"/>
              </a:solidFill>
            </a:endParaRPr>
          </a:p>
          <a:p>
            <a:r>
              <a:rPr lang="es-MX" b="0" i="1" kern="0">
                <a:solidFill>
                  <a:schemeClr val="tx1"/>
                </a:solidFill>
              </a:rPr>
              <a:t>x = puntos</a:t>
            </a:r>
          </a:p>
          <a:p>
            <a:pPr algn="ctr"/>
            <a:endParaRPr lang="es-MX" kern="0">
              <a:solidFill>
                <a:schemeClr val="tx1"/>
              </a:solidFill>
            </a:endParaRPr>
          </a:p>
          <a:p>
            <a:pPr algn="ctr"/>
            <a:endParaRPr lang="en-GB" kern="0">
              <a:solidFill>
                <a:schemeClr val="tx1"/>
              </a:solidFill>
            </a:endParaRPr>
          </a:p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8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4283"/>
            <a:ext cx="9109075" cy="657448"/>
          </a:xfrm>
          <a:noFill/>
        </p:spPr>
        <p:txBody>
          <a:bodyPr/>
          <a:lstStyle/>
          <a:p>
            <a:pPr algn="ctr"/>
            <a:r>
              <a:rPr lang="es-MX" dirty="0"/>
              <a:t>Aplicación del Modelo FORELA</a:t>
            </a:r>
          </a:p>
        </p:txBody>
      </p:sp>
      <p:graphicFrame>
        <p:nvGraphicFramePr>
          <p:cNvPr id="1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09123"/>
              </p:ext>
            </p:extLst>
          </p:nvPr>
        </p:nvGraphicFramePr>
        <p:xfrm>
          <a:off x="882892" y="1905000"/>
          <a:ext cx="7575308" cy="344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464"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r>
                        <a:rPr lang="es-MX" sz="2800" dirty="0"/>
                        <a:t>Factores Comunes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  <a:p>
                      <a:r>
                        <a:rPr lang="es-MX" sz="2800" dirty="0"/>
                        <a:t>Factores Específicos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881">
                <a:tc>
                  <a:txBody>
                    <a:bodyPr/>
                    <a:lstStyle/>
                    <a:p>
                      <a:endParaRPr lang="es-MX" sz="3200" dirty="0"/>
                    </a:p>
                    <a:p>
                      <a:r>
                        <a:rPr lang="es-MX" sz="3200" dirty="0"/>
                        <a:t>Habilidad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 dirty="0"/>
                    </a:p>
                    <a:p>
                      <a:r>
                        <a:rPr lang="es-MX" sz="3200" dirty="0"/>
                        <a:t>Esfuerzo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8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MX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MX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 dirty="0"/>
                    </a:p>
                    <a:p>
                      <a:r>
                        <a:rPr lang="es-MX" sz="3200" dirty="0"/>
                        <a:t>Condiciones de Trabajo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0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212"/>
            <a:ext cx="4493840" cy="479756"/>
          </a:xfrm>
          <a:noFill/>
          <a:ln/>
        </p:spPr>
        <p:txBody>
          <a:bodyPr/>
          <a:lstStyle/>
          <a:p>
            <a:r>
              <a:rPr lang="es-ES" dirty="0"/>
              <a:t>Puesto</a:t>
            </a:r>
          </a:p>
        </p:txBody>
      </p:sp>
      <p:graphicFrame>
        <p:nvGraphicFramePr>
          <p:cNvPr id="1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58665"/>
              </p:ext>
            </p:extLst>
          </p:nvPr>
        </p:nvGraphicFramePr>
        <p:xfrm>
          <a:off x="263237" y="843353"/>
          <a:ext cx="8568952" cy="5212080"/>
        </p:xfrm>
        <a:graphic>
          <a:graphicData uri="http://schemas.openxmlformats.org/drawingml/2006/table">
            <a:tbl>
              <a:tblPr/>
              <a:tblGrid>
                <a:gridCol w="433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Puesto: Supervisor de producción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 factor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Habilidad 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Nivel de preparación: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Experiencia: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Toma de decisiones: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Puntos: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Porcentaje: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Responsabilidad en valores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Volumen de valores: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Rango de afectación: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Puntos: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Responsabilidad en relación con otros 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Límite u opción de la relación: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Tipo de relación: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Puntos: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Responsabilidad en supervisión a subordinados  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Número de subordinados: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Tipo de supervisión: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Puntos: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Suma de puntos: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Porcentaje: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Factor esfuerzo mental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Actividad intelectual: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Complejidad: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Puntos: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Porcentaje: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Condiciones de trabajo</a:t>
                      </a:r>
                      <a:r>
                        <a:rPr kumimoji="0" 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Riesgo de accidente: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Ambiente: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Puntos: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Porcentaje: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Gran total de Pts.: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3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38015" y="235855"/>
            <a:ext cx="6862439" cy="657448"/>
          </a:xfrm>
          <a:noFill/>
        </p:spPr>
        <p:txBody>
          <a:bodyPr/>
          <a:lstStyle/>
          <a:p>
            <a:r>
              <a:rPr lang="es-MX" dirty="0"/>
              <a:t>Metales ABC, S.A. de C.V.</a:t>
            </a:r>
            <a:endParaRPr lang="en-GB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01636" y="967384"/>
            <a:ext cx="7904163" cy="53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Resuelva el caso.</a:t>
            </a:r>
          </a:p>
        </p:txBody>
      </p:sp>
      <p:pic>
        <p:nvPicPr>
          <p:cNvPr id="14" name="3 Imagen" descr="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668" y="2047172"/>
            <a:ext cx="5616624" cy="41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129748"/>
            <a:ext cx="7315200" cy="48937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Distinguido Profesor:</a:t>
            </a:r>
            <a:endParaRPr lang="en-US" altLang="en-US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066800" y="2241978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Esta presentación fue elaborada para auxiliarle en su labor docente, usted puede utilizarla libremente y nos gustaría escuchar su opinión sírvase indicarnos cómo podemos ayudarle.</a:t>
            </a:r>
          </a:p>
          <a:p>
            <a:pPr algn="r"/>
            <a:endParaRPr lang="es-MX" sz="2000" dirty="0"/>
          </a:p>
          <a:p>
            <a:pPr algn="r"/>
            <a:r>
              <a:rPr lang="es-MX" sz="2000" dirty="0"/>
              <a:t>Ricardo Varela</a:t>
            </a:r>
          </a:p>
          <a:p>
            <a:pPr algn="r"/>
            <a:r>
              <a:rPr lang="es-MX" sz="2000" dirty="0"/>
              <a:t>Autor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899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413" y="227123"/>
            <a:ext cx="7396795" cy="657448"/>
          </a:xfrm>
          <a:noFill/>
        </p:spPr>
        <p:txBody>
          <a:bodyPr/>
          <a:lstStyle/>
          <a:p>
            <a:r>
              <a:rPr lang="en-GB" dirty="0" err="1"/>
              <a:t>Objetivos</a:t>
            </a:r>
            <a:endParaRPr lang="en-GB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4453" y="1129977"/>
            <a:ext cx="8028492" cy="52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800" dirty="0"/>
          </a:p>
          <a:p>
            <a:pPr marL="179388" indent="-179388"/>
            <a:r>
              <a:rPr lang="es-MX" sz="1800" dirty="0"/>
              <a:t>Al terminar de estudiar este capítulo, usted será capaz de:</a:t>
            </a:r>
          </a:p>
          <a:p>
            <a:pPr marL="179388" indent="-179388"/>
            <a:endParaRPr lang="es-MX" sz="1800" dirty="0"/>
          </a:p>
          <a:p>
            <a:pPr marL="179388" indent="-179388">
              <a:buNone/>
            </a:pPr>
            <a:r>
              <a:rPr lang="es-MX" sz="1800" dirty="0"/>
              <a:t>• Entender los factores que mide la valuación de puestos usando el modelo de puntos.</a:t>
            </a:r>
          </a:p>
          <a:p>
            <a:pPr marL="179388" indent="-179388"/>
            <a:endParaRPr lang="es-MX" sz="1800" dirty="0"/>
          </a:p>
          <a:p>
            <a:pPr marL="179388" indent="-179388">
              <a:buNone/>
            </a:pPr>
            <a:r>
              <a:rPr lang="es-MX" sz="1800" dirty="0"/>
              <a:t>• Presentar el proceso básico para la valuación de puestos con el modelo de puntos.</a:t>
            </a:r>
          </a:p>
          <a:p>
            <a:pPr marL="179388" indent="-179388"/>
            <a:endParaRPr lang="es-MX" sz="1800" dirty="0"/>
          </a:p>
          <a:p>
            <a:pPr marL="179388" indent="-179388">
              <a:buNone/>
            </a:pPr>
            <a:r>
              <a:rPr lang="es-MX" sz="1800" dirty="0"/>
              <a:t>• Seleccionar los factores de un modelo de puntos para aplicarlo de acuerdo con necesidades específicas.</a:t>
            </a:r>
          </a:p>
          <a:p>
            <a:pPr marL="179388" indent="-179388"/>
            <a:endParaRPr lang="es-MX" sz="1800" dirty="0"/>
          </a:p>
          <a:p>
            <a:pPr marL="179388" indent="-179388">
              <a:buNone/>
            </a:pPr>
            <a:r>
              <a:rPr lang="es-MX" sz="1800" dirty="0"/>
              <a:t>• Conocer las formas de diseñar o adaptar un modelo de puntos para  una organización en particular.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913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6" y="227123"/>
            <a:ext cx="9109075" cy="657448"/>
          </a:xfrm>
          <a:noFill/>
        </p:spPr>
        <p:txBody>
          <a:bodyPr/>
          <a:lstStyle/>
          <a:p>
            <a:r>
              <a:rPr lang="es-MX" dirty="0"/>
              <a:t>Modelo de puntos </a:t>
            </a:r>
            <a:endParaRPr lang="en-GB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4308" y="884571"/>
            <a:ext cx="8859692" cy="52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Desarrollado por </a:t>
            </a:r>
            <a:r>
              <a:rPr lang="es-MX" sz="1800" i="1" dirty="0" err="1"/>
              <a:t>National</a:t>
            </a:r>
            <a:r>
              <a:rPr lang="es-MX" sz="1800" i="1" dirty="0"/>
              <a:t> Electric Manufactures y </a:t>
            </a:r>
            <a:r>
              <a:rPr lang="es-MX" sz="1800" i="1" dirty="0" err="1"/>
              <a:t>National</a:t>
            </a:r>
            <a:r>
              <a:rPr lang="es-MX" sz="1800" i="1" dirty="0"/>
              <a:t> Metal </a:t>
            </a:r>
            <a:r>
              <a:rPr lang="es-MX" sz="1800" i="1" dirty="0" err="1"/>
              <a:t>Trades</a:t>
            </a:r>
            <a:r>
              <a:rPr lang="es-MX" sz="1800" i="1" dirty="0"/>
              <a:t> </a:t>
            </a:r>
            <a:r>
              <a:rPr lang="es-MX" sz="1800" i="1" dirty="0" err="1"/>
              <a:t>Association</a:t>
            </a:r>
            <a:endParaRPr lang="en-GB" sz="1800" dirty="0"/>
          </a:p>
        </p:txBody>
      </p:sp>
      <p:pic>
        <p:nvPicPr>
          <p:cNvPr id="14" name="3 Imagen" descr="compen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5782" y="1542019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71" y="259570"/>
            <a:ext cx="8801620" cy="945480"/>
          </a:xfrm>
          <a:noFill/>
        </p:spPr>
        <p:txBody>
          <a:bodyPr/>
          <a:lstStyle/>
          <a:p>
            <a:r>
              <a:rPr lang="es-MX" sz="3200" dirty="0"/>
              <a:t>¿Cómo diseñar o adaptar un modelo de puntos? </a:t>
            </a:r>
            <a:endParaRPr lang="en-GB" sz="3200" dirty="0"/>
          </a:p>
        </p:txBody>
      </p:sp>
      <p:pic>
        <p:nvPicPr>
          <p:cNvPr id="12" name="3 Imagen" descr="talento_vaca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7185" y="1353599"/>
            <a:ext cx="4804814" cy="47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8292" y="369476"/>
            <a:ext cx="8087507" cy="657448"/>
          </a:xfrm>
          <a:noFill/>
        </p:spPr>
        <p:txBody>
          <a:bodyPr/>
          <a:lstStyle/>
          <a:p>
            <a:r>
              <a:rPr lang="es-ES" sz="4000" dirty="0"/>
              <a:t>¿Cómo se seleccionan los factores?</a:t>
            </a:r>
            <a:br>
              <a:rPr lang="en-GB" sz="4000" dirty="0">
                <a:solidFill>
                  <a:schemeClr val="tx1"/>
                </a:solidFill>
              </a:rPr>
            </a:br>
            <a:endParaRPr lang="en-GB" sz="4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01190" y="1127323"/>
            <a:ext cx="9109075" cy="52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Objetividad.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Discriminación.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16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Totalidad.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Mínimos y máximos.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Amplitud y suficiencia escalar.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2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sz="2000" dirty="0"/>
              <a:t>Diferenciación</a:t>
            </a:r>
            <a:r>
              <a:rPr lang="en-US" sz="2000" dirty="0"/>
              <a:t>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2607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4306"/>
            <a:ext cx="8062912" cy="657448"/>
          </a:xfrm>
          <a:noFill/>
        </p:spPr>
        <p:txBody>
          <a:bodyPr/>
          <a:lstStyle/>
          <a:p>
            <a:r>
              <a:rPr lang="es-ES" sz="3600" dirty="0"/>
              <a:t>Resumen de los pasos a seguir:</a:t>
            </a:r>
            <a:endParaRPr lang="en-GB" sz="36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24779" y="1097846"/>
            <a:ext cx="8195434" cy="52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  <a:p>
            <a:pPr marL="0" indent="0">
              <a:buNone/>
            </a:pPr>
            <a:r>
              <a:rPr lang="es-ES" sz="2000" dirty="0"/>
              <a:t>a) Procedimiento para la selección de factores.</a:t>
            </a:r>
          </a:p>
          <a:p>
            <a:endParaRPr lang="es-ES" sz="2000" dirty="0"/>
          </a:p>
          <a:p>
            <a:pPr marL="0" indent="0">
              <a:buNone/>
            </a:pPr>
            <a:r>
              <a:rPr lang="es-ES" sz="2000" dirty="0"/>
              <a:t>b) Establecimiento de grados de complejidad.</a:t>
            </a:r>
          </a:p>
          <a:p>
            <a:endParaRPr lang="es-ES" sz="2000" dirty="0"/>
          </a:p>
          <a:p>
            <a:pPr marL="0" indent="0">
              <a:buNone/>
            </a:pPr>
            <a:r>
              <a:rPr lang="es-ES" sz="2000" dirty="0"/>
              <a:t>c) Definición de factores y sus grados.</a:t>
            </a:r>
          </a:p>
          <a:p>
            <a:endParaRPr lang="es-ES" sz="2000" dirty="0"/>
          </a:p>
          <a:p>
            <a:pPr marL="0" indent="0">
              <a:buNone/>
            </a:pPr>
            <a:r>
              <a:rPr lang="es-ES" sz="2000" dirty="0"/>
              <a:t>d) Ponderación de los factores.</a:t>
            </a:r>
          </a:p>
          <a:p>
            <a:endParaRPr lang="es-ES" sz="2000" dirty="0"/>
          </a:p>
          <a:p>
            <a:pPr marL="0" indent="0">
              <a:buNone/>
            </a:pPr>
            <a:r>
              <a:rPr lang="es-ES" sz="2000" dirty="0"/>
              <a:t>e) Reglas prácticas para la ponderación de factores.</a:t>
            </a:r>
          </a:p>
          <a:p>
            <a:endParaRPr lang="es-ES" sz="2000" dirty="0"/>
          </a:p>
          <a:p>
            <a:pPr marL="0" indent="0">
              <a:buNone/>
            </a:pPr>
            <a:r>
              <a:rPr lang="es-ES" sz="2000" dirty="0"/>
              <a:t>f ) Asignación de puntos a los factores.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941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7872" y="237206"/>
            <a:ext cx="8610601" cy="801464"/>
          </a:xfrm>
          <a:noFill/>
        </p:spPr>
        <p:txBody>
          <a:bodyPr/>
          <a:lstStyle/>
          <a:p>
            <a:r>
              <a:rPr lang="es-MX" sz="3200" dirty="0"/>
              <a:t>Ejemplo de factores con límites y promedios</a:t>
            </a:r>
          </a:p>
        </p:txBody>
      </p:sp>
      <p:graphicFrame>
        <p:nvGraphicFramePr>
          <p:cNvPr id="1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66576"/>
              </p:ext>
            </p:extLst>
          </p:nvPr>
        </p:nvGraphicFramePr>
        <p:xfrm>
          <a:off x="1476762" y="1038670"/>
          <a:ext cx="6981438" cy="475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50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Límites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Promedio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s-MX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Habilidad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a 65% 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/>
                    </a:p>
                    <a:p>
                      <a:pPr algn="ctr"/>
                      <a:r>
                        <a:rPr lang="es-MX" sz="1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Esfuerzo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a 21%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s-MX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Responsabilidad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a 30%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s-MX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Condiciones de trabajo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a 12%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5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6749" y="227715"/>
            <a:ext cx="8987251" cy="1089496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3200" dirty="0"/>
              <a:t>Reglas prácticas para la ponderación de factores</a:t>
            </a:r>
            <a:endParaRPr lang="en-GB" sz="32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17193" y="1274033"/>
            <a:ext cx="8155746" cy="45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s-MX" sz="2000" dirty="0"/>
              <a:t>1. Defina el alcance de la valuación.</a:t>
            </a:r>
          </a:p>
          <a:p>
            <a:endParaRPr lang="es-MX" sz="2000" dirty="0"/>
          </a:p>
          <a:p>
            <a:r>
              <a:rPr lang="es-MX" sz="2000" dirty="0"/>
              <a:t>2. Revise las descripciones de los puestos para resolver cualquier problema antes de empezar a  valuar.</a:t>
            </a:r>
          </a:p>
          <a:p>
            <a:endParaRPr lang="es-MX" sz="2000" dirty="0"/>
          </a:p>
          <a:p>
            <a:r>
              <a:rPr lang="es-MX" sz="2000" dirty="0"/>
              <a:t>3. No es recomendable emplear o crear ponderaciones completamente nuevas y sin la experiencia de uso.</a:t>
            </a:r>
          </a:p>
          <a:p>
            <a:endParaRPr lang="es-MX" sz="2000" dirty="0"/>
          </a:p>
          <a:p>
            <a:r>
              <a:rPr lang="es-MX" sz="2000" dirty="0"/>
              <a:t>4. Parta de lo genérico a lo específico. </a:t>
            </a:r>
          </a:p>
          <a:p>
            <a:endParaRPr lang="es-MX" sz="2000" dirty="0"/>
          </a:p>
          <a:p>
            <a:r>
              <a:rPr lang="es-MX" sz="2000" dirty="0"/>
              <a:t>5. Es recomendable hacer la ponderación con números enteros.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350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</TotalTime>
  <Words>590</Words>
  <Application>Microsoft Office PowerPoint</Application>
  <PresentationFormat>Presentación en pantalla (4:3)</PresentationFormat>
  <Paragraphs>179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Lato Light</vt:lpstr>
      <vt:lpstr>Lato Medium</vt:lpstr>
      <vt:lpstr>Tahoma</vt:lpstr>
      <vt:lpstr>Times New Roman</vt:lpstr>
      <vt:lpstr>Verdana</vt:lpstr>
      <vt:lpstr>Pearson</vt:lpstr>
      <vt:lpstr>Administración de la compensación   Capítulo 4. Modelos de puntos</vt:lpstr>
      <vt:lpstr>Presentación de PowerPoint</vt:lpstr>
      <vt:lpstr>Objetivos</vt:lpstr>
      <vt:lpstr>Modelo de puntos </vt:lpstr>
      <vt:lpstr>¿Cómo diseñar o adaptar un modelo de puntos? </vt:lpstr>
      <vt:lpstr>¿Cómo se seleccionan los factores? </vt:lpstr>
      <vt:lpstr>Resumen de los pasos a seguir:</vt:lpstr>
      <vt:lpstr>Ejemplo de factores con límites y promedios</vt:lpstr>
      <vt:lpstr>Reglas prácticas para la ponderación de factores</vt:lpstr>
      <vt:lpstr>Ejercicios de valuación por medio del modelo de Puntos </vt:lpstr>
      <vt:lpstr>Presentación de PowerPoint</vt:lpstr>
      <vt:lpstr>Aplicación del Modelo FORELA</vt:lpstr>
      <vt:lpstr>Puesto</vt:lpstr>
      <vt:lpstr>Metales ABC, S.A. de C.V.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Cruz, Karol</cp:lastModifiedBy>
  <cp:revision>251</cp:revision>
  <dcterms:created xsi:type="dcterms:W3CDTF">2015-06-15T13:50:26Z</dcterms:created>
  <dcterms:modified xsi:type="dcterms:W3CDTF">2018-03-20T18:53:16Z</dcterms:modified>
</cp:coreProperties>
</file>