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>
        <p:scale>
          <a:sx n="80" d="100"/>
          <a:sy n="80" d="100"/>
        </p:scale>
        <p:origin x="498" y="606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58E5B-94CD-4448-9324-E79B0BFC963E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C301972-3710-4B95-A5CA-3F996A7633B5}">
      <dgm:prSet phldrT="[Texto]"/>
      <dgm:spPr/>
      <dgm:t>
        <a:bodyPr/>
        <a:lstStyle/>
        <a:p>
          <a:r>
            <a:rPr lang="es-MX" noProof="0"/>
            <a:t>COMPENSACIÓN</a:t>
          </a:r>
        </a:p>
      </dgm:t>
    </dgm:pt>
    <dgm:pt modelId="{3066AC2C-D138-49CE-B460-C333F54B9622}" type="parTrans" cxnId="{368C4A1B-9A19-40D9-B28D-52D3FF6FF92C}">
      <dgm:prSet/>
      <dgm:spPr/>
      <dgm:t>
        <a:bodyPr/>
        <a:lstStyle/>
        <a:p>
          <a:endParaRPr lang="en-US"/>
        </a:p>
      </dgm:t>
    </dgm:pt>
    <dgm:pt modelId="{D66E516D-40DC-4B69-87E8-C9CC60A51E50}" type="sibTrans" cxnId="{368C4A1B-9A19-40D9-B28D-52D3FF6FF92C}">
      <dgm:prSet/>
      <dgm:spPr/>
      <dgm:t>
        <a:bodyPr/>
        <a:lstStyle/>
        <a:p>
          <a:endParaRPr lang="en-US"/>
        </a:p>
      </dgm:t>
    </dgm:pt>
    <dgm:pt modelId="{B6E01759-842A-4D54-AA0B-7D240B01B2D8}">
      <dgm:prSet phldrT="[Texto]"/>
      <dgm:spPr/>
      <dgm:t>
        <a:bodyPr/>
        <a:lstStyle/>
        <a:p>
          <a:r>
            <a:rPr lang="es-MX" noProof="0" dirty="0"/>
            <a:t>Administración de sueldos y salarios</a:t>
          </a:r>
        </a:p>
        <a:p>
          <a:endParaRPr lang="es-MX" noProof="0" dirty="0"/>
        </a:p>
      </dgm:t>
    </dgm:pt>
    <dgm:pt modelId="{3B5D1AEF-2DC3-4BA4-B18F-513B83039F31}" type="parTrans" cxnId="{41101560-332A-4CAF-AF88-698EB73B970F}">
      <dgm:prSet/>
      <dgm:spPr/>
      <dgm:t>
        <a:bodyPr/>
        <a:lstStyle/>
        <a:p>
          <a:endParaRPr lang="en-US"/>
        </a:p>
      </dgm:t>
    </dgm:pt>
    <dgm:pt modelId="{F3946652-1FFF-4B06-818B-622404CD1CFC}" type="sibTrans" cxnId="{41101560-332A-4CAF-AF88-698EB73B970F}">
      <dgm:prSet/>
      <dgm:spPr/>
      <dgm:t>
        <a:bodyPr/>
        <a:lstStyle/>
        <a:p>
          <a:endParaRPr lang="en-US"/>
        </a:p>
      </dgm:t>
    </dgm:pt>
    <dgm:pt modelId="{D97857C1-26A2-463B-8109-25847E85548F}">
      <dgm:prSet phldrT="[Texto]"/>
      <dgm:spPr/>
      <dgm:t>
        <a:bodyPr/>
        <a:lstStyle/>
        <a:p>
          <a:r>
            <a:rPr lang="es-MX" noProof="0" dirty="0"/>
            <a:t>Prestaciones, incentivos y pagos variables</a:t>
          </a:r>
        </a:p>
      </dgm:t>
    </dgm:pt>
    <dgm:pt modelId="{0B51CA15-3BFF-4405-A6F2-E4E34061F2BC}" type="parTrans" cxnId="{51B0A79A-16F9-4FC7-89C1-98D66ED404AF}">
      <dgm:prSet/>
      <dgm:spPr/>
      <dgm:t>
        <a:bodyPr/>
        <a:lstStyle/>
        <a:p>
          <a:endParaRPr lang="en-US"/>
        </a:p>
      </dgm:t>
    </dgm:pt>
    <dgm:pt modelId="{ECF2B50D-3F57-4FDF-9337-A7A3097F1BCE}" type="sibTrans" cxnId="{51B0A79A-16F9-4FC7-89C1-98D66ED404AF}">
      <dgm:prSet/>
      <dgm:spPr/>
      <dgm:t>
        <a:bodyPr/>
        <a:lstStyle/>
        <a:p>
          <a:endParaRPr lang="en-US"/>
        </a:p>
      </dgm:t>
    </dgm:pt>
    <dgm:pt modelId="{7E5D1320-34A8-4251-80E3-4AFB436E08BF}">
      <dgm:prSet phldrT="[Texto]"/>
      <dgm:spPr/>
      <dgm:t>
        <a:bodyPr/>
        <a:lstStyle/>
        <a:p>
          <a:r>
            <a:rPr lang="es-MX" noProof="0" dirty="0"/>
            <a:t>Mecanismos de pago y servicios al personal</a:t>
          </a:r>
        </a:p>
      </dgm:t>
    </dgm:pt>
    <dgm:pt modelId="{963D1982-BAAF-49C1-9802-6E785E3435F0}" type="parTrans" cxnId="{2529C075-A678-47F0-A53C-638A7306F7A5}">
      <dgm:prSet/>
      <dgm:spPr/>
      <dgm:t>
        <a:bodyPr/>
        <a:lstStyle/>
        <a:p>
          <a:endParaRPr lang="en-US"/>
        </a:p>
      </dgm:t>
    </dgm:pt>
    <dgm:pt modelId="{9BF29693-FCC2-42B2-9E32-73DE3F62E0D1}" type="sibTrans" cxnId="{2529C075-A678-47F0-A53C-638A7306F7A5}">
      <dgm:prSet/>
      <dgm:spPr/>
      <dgm:t>
        <a:bodyPr/>
        <a:lstStyle/>
        <a:p>
          <a:endParaRPr lang="en-US"/>
        </a:p>
      </dgm:t>
    </dgm:pt>
    <dgm:pt modelId="{56133B41-1E33-4FCB-A2BB-C19C3A78A12F}" type="pres">
      <dgm:prSet presAssocID="{C4058E5B-94CD-4448-9324-E79B0BFC96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C071F2-0B22-4300-92AB-4B4CCEF8A1D8}" type="pres">
      <dgm:prSet presAssocID="{2C301972-3710-4B95-A5CA-3F996A7633B5}" presName="hierRoot1" presStyleCnt="0">
        <dgm:presLayoutVars>
          <dgm:hierBranch val="init"/>
        </dgm:presLayoutVars>
      </dgm:prSet>
      <dgm:spPr/>
    </dgm:pt>
    <dgm:pt modelId="{CFC06F9E-212F-4FD5-A4CA-DAB58CD6929A}" type="pres">
      <dgm:prSet presAssocID="{2C301972-3710-4B95-A5CA-3F996A7633B5}" presName="rootComposite1" presStyleCnt="0"/>
      <dgm:spPr/>
    </dgm:pt>
    <dgm:pt modelId="{6EF3E985-8AB0-458C-BF18-E79E8D4B7BB4}" type="pres">
      <dgm:prSet presAssocID="{2C301972-3710-4B95-A5CA-3F996A7633B5}" presName="rootText1" presStyleLbl="node0" presStyleIdx="0" presStyleCnt="1">
        <dgm:presLayoutVars>
          <dgm:chPref val="3"/>
        </dgm:presLayoutVars>
      </dgm:prSet>
      <dgm:spPr/>
    </dgm:pt>
    <dgm:pt modelId="{585B46FF-F25F-47C6-85E8-EAC29AB42B9E}" type="pres">
      <dgm:prSet presAssocID="{2C301972-3710-4B95-A5CA-3F996A7633B5}" presName="rootConnector1" presStyleLbl="node1" presStyleIdx="0" presStyleCnt="0"/>
      <dgm:spPr/>
    </dgm:pt>
    <dgm:pt modelId="{E817B8B3-9DF2-4BAC-B3E9-98AB5F7B2B80}" type="pres">
      <dgm:prSet presAssocID="{2C301972-3710-4B95-A5CA-3F996A7633B5}" presName="hierChild2" presStyleCnt="0"/>
      <dgm:spPr/>
    </dgm:pt>
    <dgm:pt modelId="{6C8886DB-CF28-4BD1-B41E-091BA466FFA8}" type="pres">
      <dgm:prSet presAssocID="{3B5D1AEF-2DC3-4BA4-B18F-513B83039F31}" presName="Name37" presStyleLbl="parChTrans1D2" presStyleIdx="0" presStyleCnt="3"/>
      <dgm:spPr/>
    </dgm:pt>
    <dgm:pt modelId="{AD624F07-BF1D-4CAF-827A-8054B8EEBC3C}" type="pres">
      <dgm:prSet presAssocID="{B6E01759-842A-4D54-AA0B-7D240B01B2D8}" presName="hierRoot2" presStyleCnt="0">
        <dgm:presLayoutVars>
          <dgm:hierBranch val="init"/>
        </dgm:presLayoutVars>
      </dgm:prSet>
      <dgm:spPr/>
    </dgm:pt>
    <dgm:pt modelId="{3CC11E30-2D9E-4619-BE98-FDDA0E403E36}" type="pres">
      <dgm:prSet presAssocID="{B6E01759-842A-4D54-AA0B-7D240B01B2D8}" presName="rootComposite" presStyleCnt="0"/>
      <dgm:spPr/>
    </dgm:pt>
    <dgm:pt modelId="{403AACCB-F3F8-4AA9-9A1A-0705E8E00BC1}" type="pres">
      <dgm:prSet presAssocID="{B6E01759-842A-4D54-AA0B-7D240B01B2D8}" presName="rootText" presStyleLbl="node2" presStyleIdx="0" presStyleCnt="3">
        <dgm:presLayoutVars>
          <dgm:chPref val="3"/>
        </dgm:presLayoutVars>
      </dgm:prSet>
      <dgm:spPr/>
    </dgm:pt>
    <dgm:pt modelId="{D6F52A06-8FFF-4242-8F32-7345CFBBF620}" type="pres">
      <dgm:prSet presAssocID="{B6E01759-842A-4D54-AA0B-7D240B01B2D8}" presName="rootConnector" presStyleLbl="node2" presStyleIdx="0" presStyleCnt="3"/>
      <dgm:spPr/>
    </dgm:pt>
    <dgm:pt modelId="{1C241DDF-CC98-4DAD-AECE-2D984C91E262}" type="pres">
      <dgm:prSet presAssocID="{B6E01759-842A-4D54-AA0B-7D240B01B2D8}" presName="hierChild4" presStyleCnt="0"/>
      <dgm:spPr/>
    </dgm:pt>
    <dgm:pt modelId="{8AB9878F-2C71-46AA-B878-4404DC046E38}" type="pres">
      <dgm:prSet presAssocID="{B6E01759-842A-4D54-AA0B-7D240B01B2D8}" presName="hierChild5" presStyleCnt="0"/>
      <dgm:spPr/>
    </dgm:pt>
    <dgm:pt modelId="{0CD127A9-C16E-4058-ACEC-64B1135706BA}" type="pres">
      <dgm:prSet presAssocID="{0B51CA15-3BFF-4405-A6F2-E4E34061F2BC}" presName="Name37" presStyleLbl="parChTrans1D2" presStyleIdx="1" presStyleCnt="3"/>
      <dgm:spPr/>
    </dgm:pt>
    <dgm:pt modelId="{6143C224-1748-4479-BD16-42F33E5099D9}" type="pres">
      <dgm:prSet presAssocID="{D97857C1-26A2-463B-8109-25847E85548F}" presName="hierRoot2" presStyleCnt="0">
        <dgm:presLayoutVars>
          <dgm:hierBranch val="init"/>
        </dgm:presLayoutVars>
      </dgm:prSet>
      <dgm:spPr/>
    </dgm:pt>
    <dgm:pt modelId="{10E1DEDC-98BB-4297-A2E1-3D22AA787BE6}" type="pres">
      <dgm:prSet presAssocID="{D97857C1-26A2-463B-8109-25847E85548F}" presName="rootComposite" presStyleCnt="0"/>
      <dgm:spPr/>
    </dgm:pt>
    <dgm:pt modelId="{70E35684-F2E2-4CE8-9A11-EE97CE3B0578}" type="pres">
      <dgm:prSet presAssocID="{D97857C1-26A2-463B-8109-25847E85548F}" presName="rootText" presStyleLbl="node2" presStyleIdx="1" presStyleCnt="3">
        <dgm:presLayoutVars>
          <dgm:chPref val="3"/>
        </dgm:presLayoutVars>
      </dgm:prSet>
      <dgm:spPr/>
    </dgm:pt>
    <dgm:pt modelId="{5C4EF141-3FBB-4AE0-B4DF-20738EF2B561}" type="pres">
      <dgm:prSet presAssocID="{D97857C1-26A2-463B-8109-25847E85548F}" presName="rootConnector" presStyleLbl="node2" presStyleIdx="1" presStyleCnt="3"/>
      <dgm:spPr/>
    </dgm:pt>
    <dgm:pt modelId="{1F71AB27-BCFC-499B-BDFE-C39DD8391D7C}" type="pres">
      <dgm:prSet presAssocID="{D97857C1-26A2-463B-8109-25847E85548F}" presName="hierChild4" presStyleCnt="0"/>
      <dgm:spPr/>
    </dgm:pt>
    <dgm:pt modelId="{B42A3B22-046A-4DF5-980C-09184C4E1ED9}" type="pres">
      <dgm:prSet presAssocID="{D97857C1-26A2-463B-8109-25847E85548F}" presName="hierChild5" presStyleCnt="0"/>
      <dgm:spPr/>
    </dgm:pt>
    <dgm:pt modelId="{7ED3EDCC-ADAE-430F-9345-B59AD71BC844}" type="pres">
      <dgm:prSet presAssocID="{963D1982-BAAF-49C1-9802-6E785E3435F0}" presName="Name37" presStyleLbl="parChTrans1D2" presStyleIdx="2" presStyleCnt="3"/>
      <dgm:spPr/>
    </dgm:pt>
    <dgm:pt modelId="{067A78A1-AF11-451A-92B3-6832CE0C98C1}" type="pres">
      <dgm:prSet presAssocID="{7E5D1320-34A8-4251-80E3-4AFB436E08BF}" presName="hierRoot2" presStyleCnt="0">
        <dgm:presLayoutVars>
          <dgm:hierBranch val="init"/>
        </dgm:presLayoutVars>
      </dgm:prSet>
      <dgm:spPr/>
    </dgm:pt>
    <dgm:pt modelId="{E3CF2D5D-DF19-4921-84A4-E722DAB8A52E}" type="pres">
      <dgm:prSet presAssocID="{7E5D1320-34A8-4251-80E3-4AFB436E08BF}" presName="rootComposite" presStyleCnt="0"/>
      <dgm:spPr/>
    </dgm:pt>
    <dgm:pt modelId="{FDDA5FB9-BF57-40DE-A2F2-8B1C25E3731C}" type="pres">
      <dgm:prSet presAssocID="{7E5D1320-34A8-4251-80E3-4AFB436E08BF}" presName="rootText" presStyleLbl="node2" presStyleIdx="2" presStyleCnt="3">
        <dgm:presLayoutVars>
          <dgm:chPref val="3"/>
        </dgm:presLayoutVars>
      </dgm:prSet>
      <dgm:spPr/>
    </dgm:pt>
    <dgm:pt modelId="{684A8191-63F9-46AD-BD60-120C6F9B7AAA}" type="pres">
      <dgm:prSet presAssocID="{7E5D1320-34A8-4251-80E3-4AFB436E08BF}" presName="rootConnector" presStyleLbl="node2" presStyleIdx="2" presStyleCnt="3"/>
      <dgm:spPr/>
    </dgm:pt>
    <dgm:pt modelId="{5C639F24-6F84-4853-B6FD-3E754973939A}" type="pres">
      <dgm:prSet presAssocID="{7E5D1320-34A8-4251-80E3-4AFB436E08BF}" presName="hierChild4" presStyleCnt="0"/>
      <dgm:spPr/>
    </dgm:pt>
    <dgm:pt modelId="{3AACAF02-3AB7-40C8-94D7-6BD524101497}" type="pres">
      <dgm:prSet presAssocID="{7E5D1320-34A8-4251-80E3-4AFB436E08BF}" presName="hierChild5" presStyleCnt="0"/>
      <dgm:spPr/>
    </dgm:pt>
    <dgm:pt modelId="{116C27C5-17AC-4C0A-B0B2-A18EB9FA22FA}" type="pres">
      <dgm:prSet presAssocID="{2C301972-3710-4B95-A5CA-3F996A7633B5}" presName="hierChild3" presStyleCnt="0"/>
      <dgm:spPr/>
    </dgm:pt>
  </dgm:ptLst>
  <dgm:cxnLst>
    <dgm:cxn modelId="{368C4A1B-9A19-40D9-B28D-52D3FF6FF92C}" srcId="{C4058E5B-94CD-4448-9324-E79B0BFC963E}" destId="{2C301972-3710-4B95-A5CA-3F996A7633B5}" srcOrd="0" destOrd="0" parTransId="{3066AC2C-D138-49CE-B460-C333F54B9622}" sibTransId="{D66E516D-40DC-4B69-87E8-C9CC60A51E50}"/>
    <dgm:cxn modelId="{09F2CA25-7C51-4D4E-BEC3-7A05235F84ED}" type="presOf" srcId="{963D1982-BAAF-49C1-9802-6E785E3435F0}" destId="{7ED3EDCC-ADAE-430F-9345-B59AD71BC844}" srcOrd="0" destOrd="0" presId="urn:microsoft.com/office/officeart/2005/8/layout/orgChart1"/>
    <dgm:cxn modelId="{41101560-332A-4CAF-AF88-698EB73B970F}" srcId="{2C301972-3710-4B95-A5CA-3F996A7633B5}" destId="{B6E01759-842A-4D54-AA0B-7D240B01B2D8}" srcOrd="0" destOrd="0" parTransId="{3B5D1AEF-2DC3-4BA4-B18F-513B83039F31}" sibTransId="{F3946652-1FFF-4B06-818B-622404CD1CFC}"/>
    <dgm:cxn modelId="{B6531147-84F8-4438-958A-74E331B6B488}" type="presOf" srcId="{3B5D1AEF-2DC3-4BA4-B18F-513B83039F31}" destId="{6C8886DB-CF28-4BD1-B41E-091BA466FFA8}" srcOrd="0" destOrd="0" presId="urn:microsoft.com/office/officeart/2005/8/layout/orgChart1"/>
    <dgm:cxn modelId="{8E84184F-2993-41D0-ABD3-FD4B7BE751DF}" type="presOf" srcId="{7E5D1320-34A8-4251-80E3-4AFB436E08BF}" destId="{684A8191-63F9-46AD-BD60-120C6F9B7AAA}" srcOrd="1" destOrd="0" presId="urn:microsoft.com/office/officeart/2005/8/layout/orgChart1"/>
    <dgm:cxn modelId="{2529C075-A678-47F0-A53C-638A7306F7A5}" srcId="{2C301972-3710-4B95-A5CA-3F996A7633B5}" destId="{7E5D1320-34A8-4251-80E3-4AFB436E08BF}" srcOrd="2" destOrd="0" parTransId="{963D1982-BAAF-49C1-9802-6E785E3435F0}" sibTransId="{9BF29693-FCC2-42B2-9E32-73DE3F62E0D1}"/>
    <dgm:cxn modelId="{F5A2928C-AEBD-42F8-A791-0BA14B858E07}" type="presOf" srcId="{D97857C1-26A2-463B-8109-25847E85548F}" destId="{5C4EF141-3FBB-4AE0-B4DF-20738EF2B561}" srcOrd="1" destOrd="0" presId="urn:microsoft.com/office/officeart/2005/8/layout/orgChart1"/>
    <dgm:cxn modelId="{8F63718F-0A3D-41F6-966B-4DD553752A58}" type="presOf" srcId="{C4058E5B-94CD-4448-9324-E79B0BFC963E}" destId="{56133B41-1E33-4FCB-A2BB-C19C3A78A12F}" srcOrd="0" destOrd="0" presId="urn:microsoft.com/office/officeart/2005/8/layout/orgChart1"/>
    <dgm:cxn modelId="{51B0A79A-16F9-4FC7-89C1-98D66ED404AF}" srcId="{2C301972-3710-4B95-A5CA-3F996A7633B5}" destId="{D97857C1-26A2-463B-8109-25847E85548F}" srcOrd="1" destOrd="0" parTransId="{0B51CA15-3BFF-4405-A6F2-E4E34061F2BC}" sibTransId="{ECF2B50D-3F57-4FDF-9337-A7A3097F1BCE}"/>
    <dgm:cxn modelId="{36FF99A8-D85D-4AD1-9B54-351D4EE59DA3}" type="presOf" srcId="{7E5D1320-34A8-4251-80E3-4AFB436E08BF}" destId="{FDDA5FB9-BF57-40DE-A2F2-8B1C25E3731C}" srcOrd="0" destOrd="0" presId="urn:microsoft.com/office/officeart/2005/8/layout/orgChart1"/>
    <dgm:cxn modelId="{5BDDC8AB-4D2C-4C6F-813B-1FBC99B1F100}" type="presOf" srcId="{0B51CA15-3BFF-4405-A6F2-E4E34061F2BC}" destId="{0CD127A9-C16E-4058-ACEC-64B1135706BA}" srcOrd="0" destOrd="0" presId="urn:microsoft.com/office/officeart/2005/8/layout/orgChart1"/>
    <dgm:cxn modelId="{61D154C8-9616-4926-A3DE-C04C63A8850C}" type="presOf" srcId="{B6E01759-842A-4D54-AA0B-7D240B01B2D8}" destId="{D6F52A06-8FFF-4242-8F32-7345CFBBF620}" srcOrd="1" destOrd="0" presId="urn:microsoft.com/office/officeart/2005/8/layout/orgChart1"/>
    <dgm:cxn modelId="{05F955D1-14B0-4FC9-B9A8-38804E543DB6}" type="presOf" srcId="{B6E01759-842A-4D54-AA0B-7D240B01B2D8}" destId="{403AACCB-F3F8-4AA9-9A1A-0705E8E00BC1}" srcOrd="0" destOrd="0" presId="urn:microsoft.com/office/officeart/2005/8/layout/orgChart1"/>
    <dgm:cxn modelId="{C0030CDB-1792-4585-A20F-610D9B4246AA}" type="presOf" srcId="{2C301972-3710-4B95-A5CA-3F996A7633B5}" destId="{6EF3E985-8AB0-458C-BF18-E79E8D4B7BB4}" srcOrd="0" destOrd="0" presId="urn:microsoft.com/office/officeart/2005/8/layout/orgChart1"/>
    <dgm:cxn modelId="{163D1BFB-7CAF-4F97-87A9-46D228426BF0}" type="presOf" srcId="{D97857C1-26A2-463B-8109-25847E85548F}" destId="{70E35684-F2E2-4CE8-9A11-EE97CE3B0578}" srcOrd="0" destOrd="0" presId="urn:microsoft.com/office/officeart/2005/8/layout/orgChart1"/>
    <dgm:cxn modelId="{20D165FE-0F75-4FA6-8399-58DC27E8B239}" type="presOf" srcId="{2C301972-3710-4B95-A5CA-3F996A7633B5}" destId="{585B46FF-F25F-47C6-85E8-EAC29AB42B9E}" srcOrd="1" destOrd="0" presId="urn:microsoft.com/office/officeart/2005/8/layout/orgChart1"/>
    <dgm:cxn modelId="{A1474DFE-C6F2-4752-AD77-9F8D51237856}" type="presParOf" srcId="{56133B41-1E33-4FCB-A2BB-C19C3A78A12F}" destId="{CAC071F2-0B22-4300-92AB-4B4CCEF8A1D8}" srcOrd="0" destOrd="0" presId="urn:microsoft.com/office/officeart/2005/8/layout/orgChart1"/>
    <dgm:cxn modelId="{DF74118B-11E9-41C1-B039-BF140BABDCF5}" type="presParOf" srcId="{CAC071F2-0B22-4300-92AB-4B4CCEF8A1D8}" destId="{CFC06F9E-212F-4FD5-A4CA-DAB58CD6929A}" srcOrd="0" destOrd="0" presId="urn:microsoft.com/office/officeart/2005/8/layout/orgChart1"/>
    <dgm:cxn modelId="{09C25A4B-4151-47BB-AF5D-E13BD6ADB098}" type="presParOf" srcId="{CFC06F9E-212F-4FD5-A4CA-DAB58CD6929A}" destId="{6EF3E985-8AB0-458C-BF18-E79E8D4B7BB4}" srcOrd="0" destOrd="0" presId="urn:microsoft.com/office/officeart/2005/8/layout/orgChart1"/>
    <dgm:cxn modelId="{D02D6D3F-110E-490A-9328-0E87C30D4DB1}" type="presParOf" srcId="{CFC06F9E-212F-4FD5-A4CA-DAB58CD6929A}" destId="{585B46FF-F25F-47C6-85E8-EAC29AB42B9E}" srcOrd="1" destOrd="0" presId="urn:microsoft.com/office/officeart/2005/8/layout/orgChart1"/>
    <dgm:cxn modelId="{C3BDA4ED-9E2F-43B3-BC1E-8923B453482A}" type="presParOf" srcId="{CAC071F2-0B22-4300-92AB-4B4CCEF8A1D8}" destId="{E817B8B3-9DF2-4BAC-B3E9-98AB5F7B2B80}" srcOrd="1" destOrd="0" presId="urn:microsoft.com/office/officeart/2005/8/layout/orgChart1"/>
    <dgm:cxn modelId="{256CAEB7-49F5-452E-B765-0C6A29189E54}" type="presParOf" srcId="{E817B8B3-9DF2-4BAC-B3E9-98AB5F7B2B80}" destId="{6C8886DB-CF28-4BD1-B41E-091BA466FFA8}" srcOrd="0" destOrd="0" presId="urn:microsoft.com/office/officeart/2005/8/layout/orgChart1"/>
    <dgm:cxn modelId="{EF75FA57-819E-45DE-A994-7407C0948AAA}" type="presParOf" srcId="{E817B8B3-9DF2-4BAC-B3E9-98AB5F7B2B80}" destId="{AD624F07-BF1D-4CAF-827A-8054B8EEBC3C}" srcOrd="1" destOrd="0" presId="urn:microsoft.com/office/officeart/2005/8/layout/orgChart1"/>
    <dgm:cxn modelId="{8FFD7846-D862-4F7B-9CC5-47CAF677CA3C}" type="presParOf" srcId="{AD624F07-BF1D-4CAF-827A-8054B8EEBC3C}" destId="{3CC11E30-2D9E-4619-BE98-FDDA0E403E36}" srcOrd="0" destOrd="0" presId="urn:microsoft.com/office/officeart/2005/8/layout/orgChart1"/>
    <dgm:cxn modelId="{90652C1C-AC2F-4D4D-8198-BE357D11D81C}" type="presParOf" srcId="{3CC11E30-2D9E-4619-BE98-FDDA0E403E36}" destId="{403AACCB-F3F8-4AA9-9A1A-0705E8E00BC1}" srcOrd="0" destOrd="0" presId="urn:microsoft.com/office/officeart/2005/8/layout/orgChart1"/>
    <dgm:cxn modelId="{4B073B80-CF33-4EC5-8706-370B3840B186}" type="presParOf" srcId="{3CC11E30-2D9E-4619-BE98-FDDA0E403E36}" destId="{D6F52A06-8FFF-4242-8F32-7345CFBBF620}" srcOrd="1" destOrd="0" presId="urn:microsoft.com/office/officeart/2005/8/layout/orgChart1"/>
    <dgm:cxn modelId="{6F59C58B-6590-403A-A29A-C5A439580DE0}" type="presParOf" srcId="{AD624F07-BF1D-4CAF-827A-8054B8EEBC3C}" destId="{1C241DDF-CC98-4DAD-AECE-2D984C91E262}" srcOrd="1" destOrd="0" presId="urn:microsoft.com/office/officeart/2005/8/layout/orgChart1"/>
    <dgm:cxn modelId="{2347BFD7-1531-45DC-A471-90DDB61B3D5E}" type="presParOf" srcId="{AD624F07-BF1D-4CAF-827A-8054B8EEBC3C}" destId="{8AB9878F-2C71-46AA-B878-4404DC046E38}" srcOrd="2" destOrd="0" presId="urn:microsoft.com/office/officeart/2005/8/layout/orgChart1"/>
    <dgm:cxn modelId="{C0613310-8DEC-4041-9F2B-363654A2D2EF}" type="presParOf" srcId="{E817B8B3-9DF2-4BAC-B3E9-98AB5F7B2B80}" destId="{0CD127A9-C16E-4058-ACEC-64B1135706BA}" srcOrd="2" destOrd="0" presId="urn:microsoft.com/office/officeart/2005/8/layout/orgChart1"/>
    <dgm:cxn modelId="{6A88E6FE-3717-4799-A1F2-800717FCABDC}" type="presParOf" srcId="{E817B8B3-9DF2-4BAC-B3E9-98AB5F7B2B80}" destId="{6143C224-1748-4479-BD16-42F33E5099D9}" srcOrd="3" destOrd="0" presId="urn:microsoft.com/office/officeart/2005/8/layout/orgChart1"/>
    <dgm:cxn modelId="{96893820-DBC5-4D82-B193-21F26BB572D6}" type="presParOf" srcId="{6143C224-1748-4479-BD16-42F33E5099D9}" destId="{10E1DEDC-98BB-4297-A2E1-3D22AA787BE6}" srcOrd="0" destOrd="0" presId="urn:microsoft.com/office/officeart/2005/8/layout/orgChart1"/>
    <dgm:cxn modelId="{9F05E61B-11C7-493E-B033-7F34CC15E216}" type="presParOf" srcId="{10E1DEDC-98BB-4297-A2E1-3D22AA787BE6}" destId="{70E35684-F2E2-4CE8-9A11-EE97CE3B0578}" srcOrd="0" destOrd="0" presId="urn:microsoft.com/office/officeart/2005/8/layout/orgChart1"/>
    <dgm:cxn modelId="{0B79F656-826A-48CB-A877-BF7EFC4A447E}" type="presParOf" srcId="{10E1DEDC-98BB-4297-A2E1-3D22AA787BE6}" destId="{5C4EF141-3FBB-4AE0-B4DF-20738EF2B561}" srcOrd="1" destOrd="0" presId="urn:microsoft.com/office/officeart/2005/8/layout/orgChart1"/>
    <dgm:cxn modelId="{71CD99FD-4C58-43D2-B1DC-0CFD8ECCC64B}" type="presParOf" srcId="{6143C224-1748-4479-BD16-42F33E5099D9}" destId="{1F71AB27-BCFC-499B-BDFE-C39DD8391D7C}" srcOrd="1" destOrd="0" presId="urn:microsoft.com/office/officeart/2005/8/layout/orgChart1"/>
    <dgm:cxn modelId="{1198D828-AEAF-4F93-8A94-71A2302015E2}" type="presParOf" srcId="{6143C224-1748-4479-BD16-42F33E5099D9}" destId="{B42A3B22-046A-4DF5-980C-09184C4E1ED9}" srcOrd="2" destOrd="0" presId="urn:microsoft.com/office/officeart/2005/8/layout/orgChart1"/>
    <dgm:cxn modelId="{B74D07AD-6464-42DE-8A9F-20E895060C68}" type="presParOf" srcId="{E817B8B3-9DF2-4BAC-B3E9-98AB5F7B2B80}" destId="{7ED3EDCC-ADAE-430F-9345-B59AD71BC844}" srcOrd="4" destOrd="0" presId="urn:microsoft.com/office/officeart/2005/8/layout/orgChart1"/>
    <dgm:cxn modelId="{966C69F4-B7D9-4C1E-9305-82B3009AF13D}" type="presParOf" srcId="{E817B8B3-9DF2-4BAC-B3E9-98AB5F7B2B80}" destId="{067A78A1-AF11-451A-92B3-6832CE0C98C1}" srcOrd="5" destOrd="0" presId="urn:microsoft.com/office/officeart/2005/8/layout/orgChart1"/>
    <dgm:cxn modelId="{7E5329CF-D4B8-4D59-B62A-10A945585556}" type="presParOf" srcId="{067A78A1-AF11-451A-92B3-6832CE0C98C1}" destId="{E3CF2D5D-DF19-4921-84A4-E722DAB8A52E}" srcOrd="0" destOrd="0" presId="urn:microsoft.com/office/officeart/2005/8/layout/orgChart1"/>
    <dgm:cxn modelId="{F0E005C2-5CFD-4527-B34C-8411EB794798}" type="presParOf" srcId="{E3CF2D5D-DF19-4921-84A4-E722DAB8A52E}" destId="{FDDA5FB9-BF57-40DE-A2F2-8B1C25E3731C}" srcOrd="0" destOrd="0" presId="urn:microsoft.com/office/officeart/2005/8/layout/orgChart1"/>
    <dgm:cxn modelId="{2AF11D9D-31DA-4C45-AE31-4965DE41DA07}" type="presParOf" srcId="{E3CF2D5D-DF19-4921-84A4-E722DAB8A52E}" destId="{684A8191-63F9-46AD-BD60-120C6F9B7AAA}" srcOrd="1" destOrd="0" presId="urn:microsoft.com/office/officeart/2005/8/layout/orgChart1"/>
    <dgm:cxn modelId="{C4F1F337-112F-4B09-864C-53781DF96CB0}" type="presParOf" srcId="{067A78A1-AF11-451A-92B3-6832CE0C98C1}" destId="{5C639F24-6F84-4853-B6FD-3E754973939A}" srcOrd="1" destOrd="0" presId="urn:microsoft.com/office/officeart/2005/8/layout/orgChart1"/>
    <dgm:cxn modelId="{1F41B51A-C70A-4603-B7DA-C195A6F0574D}" type="presParOf" srcId="{067A78A1-AF11-451A-92B3-6832CE0C98C1}" destId="{3AACAF02-3AB7-40C8-94D7-6BD524101497}" srcOrd="2" destOrd="0" presId="urn:microsoft.com/office/officeart/2005/8/layout/orgChart1"/>
    <dgm:cxn modelId="{7D465E05-8C3B-4371-869E-46F47DA9D2FF}" type="presParOf" srcId="{CAC071F2-0B22-4300-92AB-4B4CCEF8A1D8}" destId="{116C27C5-17AC-4C0A-B0B2-A18EB9FA2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3EDCC-ADAE-430F-9345-B59AD71BC844}">
      <dsp:nvSpPr>
        <dsp:cNvPr id="0" name=""/>
        <dsp:cNvSpPr/>
      </dsp:nvSpPr>
      <dsp:spPr>
        <a:xfrm>
          <a:off x="3924436" y="2119865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127A9-C16E-4058-ACEC-64B1135706BA}">
      <dsp:nvSpPr>
        <dsp:cNvPr id="0" name=""/>
        <dsp:cNvSpPr/>
      </dsp:nvSpPr>
      <dsp:spPr>
        <a:xfrm>
          <a:off x="3878716" y="2119865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886DB-CF28-4BD1-B41E-091BA466FFA8}">
      <dsp:nvSpPr>
        <dsp:cNvPr id="0" name=""/>
        <dsp:cNvSpPr/>
      </dsp:nvSpPr>
      <dsp:spPr>
        <a:xfrm>
          <a:off x="1147868" y="2119865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3E985-8AB0-458C-BF18-E79E8D4B7BB4}">
      <dsp:nvSpPr>
        <dsp:cNvPr id="0" name=""/>
        <dsp:cNvSpPr/>
      </dsp:nvSpPr>
      <dsp:spPr>
        <a:xfrm>
          <a:off x="2777094" y="972523"/>
          <a:ext cx="2294683" cy="11473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/>
            <a:t>COMPENSACIÓN</a:t>
          </a:r>
        </a:p>
      </dsp:txBody>
      <dsp:txXfrm>
        <a:off x="2777094" y="972523"/>
        <a:ext cx="2294683" cy="1147341"/>
      </dsp:txXfrm>
    </dsp:sp>
    <dsp:sp modelId="{403AACCB-F3F8-4AA9-9A1A-0705E8E00BC1}">
      <dsp:nvSpPr>
        <dsp:cNvPr id="0" name=""/>
        <dsp:cNvSpPr/>
      </dsp:nvSpPr>
      <dsp:spPr>
        <a:xfrm>
          <a:off x="526" y="2601748"/>
          <a:ext cx="2294683" cy="11473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Administración de sueldos y salarios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kern="1200" noProof="0" dirty="0"/>
        </a:p>
      </dsp:txBody>
      <dsp:txXfrm>
        <a:off x="526" y="2601748"/>
        <a:ext cx="2294683" cy="1147341"/>
      </dsp:txXfrm>
    </dsp:sp>
    <dsp:sp modelId="{70E35684-F2E2-4CE8-9A11-EE97CE3B0578}">
      <dsp:nvSpPr>
        <dsp:cNvPr id="0" name=""/>
        <dsp:cNvSpPr/>
      </dsp:nvSpPr>
      <dsp:spPr>
        <a:xfrm>
          <a:off x="2777094" y="2601748"/>
          <a:ext cx="2294683" cy="11473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Prestaciones, incentivos y pagos variables</a:t>
          </a:r>
        </a:p>
      </dsp:txBody>
      <dsp:txXfrm>
        <a:off x="2777094" y="2601748"/>
        <a:ext cx="2294683" cy="1147341"/>
      </dsp:txXfrm>
    </dsp:sp>
    <dsp:sp modelId="{FDDA5FB9-BF57-40DE-A2F2-8B1C25E3731C}">
      <dsp:nvSpPr>
        <dsp:cNvPr id="0" name=""/>
        <dsp:cNvSpPr/>
      </dsp:nvSpPr>
      <dsp:spPr>
        <a:xfrm>
          <a:off x="5553661" y="2601748"/>
          <a:ext cx="2294683" cy="11473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Mecanismos de pago y servicios al personal</a:t>
          </a:r>
        </a:p>
      </dsp:txBody>
      <dsp:txXfrm>
        <a:off x="5553661" y="2601748"/>
        <a:ext cx="2294683" cy="114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36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501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638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7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923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594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145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20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477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29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9888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75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33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545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54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3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75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02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32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75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02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6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5. </a:t>
            </a:r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9109075" cy="585440"/>
          </a:xfrm>
          <a:noFill/>
        </p:spPr>
        <p:txBody>
          <a:bodyPr/>
          <a:lstStyle/>
          <a:p>
            <a:r>
              <a:rPr lang="es-ES" dirty="0"/>
              <a:t>Selección de la mejor curva</a:t>
            </a:r>
            <a:endParaRPr lang="es-MX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9036" y="1308433"/>
            <a:ext cx="8596312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Coeficiente de correlación </a:t>
            </a:r>
          </a:p>
          <a:p>
            <a:pPr lvl="1"/>
            <a:endParaRPr lang="es-MX" sz="1050" dirty="0"/>
          </a:p>
          <a:p>
            <a:pPr marL="0" indent="0" algn="just">
              <a:buNone/>
            </a:pPr>
            <a:r>
              <a:rPr lang="es-ES" sz="2000" dirty="0"/>
              <a:t>Si la relación de puntos (</a:t>
            </a:r>
            <a:r>
              <a:rPr lang="es-ES" sz="2000" i="1" dirty="0"/>
              <a:t>x) es proporcional y creciente en forma positiva, con respecto a </a:t>
            </a:r>
            <a:r>
              <a:rPr lang="es-ES" sz="2000" dirty="0"/>
              <a:t>sueldos (</a:t>
            </a:r>
            <a:r>
              <a:rPr lang="es-ES" sz="2000" i="1" dirty="0"/>
              <a:t>y), entonces el mejor ajuste lo ofrece la curva que más se acerque a 1.00; en caso contrario, </a:t>
            </a:r>
            <a:r>
              <a:rPr lang="es-ES" sz="2000" dirty="0"/>
              <a:t>es decir, si los puntos decrecen con respecto a los sueldos, entonces la curva con un ajuste más cercano a –1.00 será la mejor.</a:t>
            </a:r>
            <a:endParaRPr lang="es-MX" sz="2000" dirty="0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22386"/>
              </p:ext>
            </p:extLst>
          </p:nvPr>
        </p:nvGraphicFramePr>
        <p:xfrm>
          <a:off x="1988386" y="3960896"/>
          <a:ext cx="49720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cuación" r:id="rId4" imgW="1841400" imgH="520560" progId="Equation.3">
                  <p:embed/>
                </p:oleObj>
              </mc:Choice>
              <mc:Fallback>
                <p:oleObj name="Ecuación" r:id="rId4" imgW="1841400" imgH="520560" progId="Equation.3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86" y="3960896"/>
                        <a:ext cx="4972050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1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2" name="Imagen 1" descr="Captura de pantalla 2017-06-16 a la(s) 16.3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" y="6210094"/>
            <a:ext cx="1382391" cy="590536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395289"/>
            <a:ext cx="9109075" cy="657448"/>
          </a:xfrm>
          <a:noFill/>
        </p:spPr>
        <p:txBody>
          <a:bodyPr/>
          <a:lstStyle/>
          <a:p>
            <a:r>
              <a:rPr lang="es-MX" dirty="0"/>
              <a:t>El mercado de trabajo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9" y="1052737"/>
            <a:ext cx="8520112" cy="499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Las encuestas de sueldos, salarios y prestaciones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Determinación del alcance y los objetivos de una encuesta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El problema del interés creado</a:t>
            </a:r>
          </a:p>
          <a:p>
            <a:pPr marL="457200" lvl="1" indent="-457200">
              <a:buNone/>
            </a:pPr>
            <a:endParaRPr lang="es-MX" sz="2000" dirty="0"/>
          </a:p>
          <a:p>
            <a:pPr marL="457200" lvl="1" indent="-457200">
              <a:buNone/>
            </a:pPr>
            <a:endParaRPr lang="es-MX" sz="2000" dirty="0"/>
          </a:p>
          <a:p>
            <a:pPr marL="457200" lvl="1" indent="-457200">
              <a:buNone/>
            </a:pPr>
            <a:r>
              <a:rPr lang="es-MX" sz="2000" dirty="0"/>
              <a:t>Tipos de encuestas</a:t>
            </a:r>
          </a:p>
          <a:p>
            <a:pPr lvl="1"/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Encuestas de puestos representativos.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Encuestas de un ramo o giro.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Encuestas regionales.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Encuestas con propósitos especiales.</a:t>
            </a:r>
          </a:p>
        </p:txBody>
      </p:sp>
    </p:spTree>
    <p:extLst>
      <p:ext uri="{BB962C8B-B14F-4D97-AF65-F5344CB8AC3E}">
        <p14:creationId xmlns:p14="http://schemas.microsoft.com/office/powerpoint/2010/main" val="36919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395288"/>
            <a:ext cx="8139112" cy="585480"/>
          </a:xfrm>
          <a:noFill/>
        </p:spPr>
        <p:txBody>
          <a:bodyPr/>
          <a:lstStyle/>
          <a:p>
            <a:r>
              <a:rPr lang="es-MX" dirty="0"/>
              <a:t>El diseño de una encuesta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68718" y="1248078"/>
            <a:ext cx="6996111" cy="46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Determinación de los objetivos del estudio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Determinación del tamaño de la muestra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Elección de los puestos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Elaboración del cuestionario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Prueba piloto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Levantamiento de la información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Tabulación e interpretación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7276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683" y="285623"/>
            <a:ext cx="9109075" cy="657448"/>
          </a:xfrm>
          <a:noFill/>
        </p:spPr>
        <p:txBody>
          <a:bodyPr/>
          <a:lstStyle/>
          <a:p>
            <a:r>
              <a:rPr lang="es-MX" dirty="0"/>
              <a:t>Ejemplo de los resultados de una encuesta</a:t>
            </a:r>
            <a:br>
              <a:rPr lang="es-MX" dirty="0"/>
            </a:br>
            <a:br>
              <a:rPr lang="es-MX" dirty="0"/>
            </a:br>
            <a:r>
              <a:rPr lang="es-MX" dirty="0"/>
              <a:t>Puesto: Coordinador de personal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16829"/>
              </p:ext>
            </p:extLst>
          </p:nvPr>
        </p:nvGraphicFramePr>
        <p:xfrm>
          <a:off x="464804" y="1905000"/>
          <a:ext cx="8221996" cy="33814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kern="0" noProof="0" dirty="0"/>
                        <a:t>SUS DATOS</a:t>
                      </a:r>
                      <a:endParaRPr lang="es-MX" sz="1600" b="1" kern="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noProof="0" dirty="0"/>
                        <a:t>25%</a:t>
                      </a:r>
                      <a:endParaRPr lang="es-MX" sz="16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noProof="0" dirty="0"/>
                        <a:t>MEDIA</a:t>
                      </a:r>
                      <a:endParaRPr lang="es-MX" sz="16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noProof="0" dirty="0"/>
                        <a:t>MEDIANA</a:t>
                      </a:r>
                      <a:endParaRPr lang="es-MX" sz="16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noProof="0" dirty="0"/>
                        <a:t>75%</a:t>
                      </a:r>
                      <a:endParaRPr lang="es-MX" sz="1600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 dirty="0"/>
                        <a:t>SUELDO BASE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 dirty="0"/>
                        <a:t>(mensual)</a:t>
                      </a:r>
                      <a:endParaRPr lang="es-MX" sz="1400" kern="1200" noProof="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noProof="0" dirty="0"/>
                        <a:t>$18,000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kern="1200" noProof="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noProof="0" dirty="0"/>
                        <a:t>$13,250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kern="1200" noProof="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$18,393</a:t>
                      </a:r>
                      <a:endParaRPr lang="es-MX" sz="1400" kern="1200" noProof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$17,250</a:t>
                      </a:r>
                      <a:endParaRPr lang="es-MX" sz="1400" kern="1200" noProof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 dirty="0"/>
                        <a:t>$24,250</a:t>
                      </a:r>
                      <a:endParaRPr lang="es-MX" sz="1400" kern="1200" noProof="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kern="1200" noProof="0"/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COMPENSACIÓN TOTAL GRAVABLE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(anual)</a:t>
                      </a:r>
                      <a:endParaRPr lang="es-MX" sz="1400" kern="1200" noProof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noProof="0" dirty="0"/>
                        <a:t>$272,000</a:t>
                      </a:r>
                      <a:endParaRPr lang="es-MX" sz="14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noProof="0" dirty="0"/>
                        <a:t>$189,906</a:t>
                      </a:r>
                      <a:endParaRPr lang="es-MX" sz="14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noProof="0" dirty="0"/>
                        <a:t>$264,218</a:t>
                      </a:r>
                      <a:endParaRPr lang="es-MX" sz="14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noProof="0" dirty="0"/>
                        <a:t>$258,350</a:t>
                      </a:r>
                      <a:endParaRPr lang="es-MX" sz="14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noProof="0" dirty="0"/>
                        <a:t>$365,575</a:t>
                      </a:r>
                      <a:endParaRPr lang="es-MX" sz="14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 noProof="0"/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COMPENSACIÓN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NETA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noProof="0"/>
                        <a:t>(anual)</a:t>
                      </a:r>
                      <a:endParaRPr lang="es-MX" sz="1400" kern="1200" noProof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$223,040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$161,420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$221,493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$217,014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$303,427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11" name="Picture 2" descr="Puntos%20VS%20suel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607" y="1597130"/>
            <a:ext cx="5058360" cy="45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8548" y="296056"/>
            <a:ext cx="7848601" cy="10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s-MX" sz="3400" dirty="0">
                <a:solidFill>
                  <a:schemeClr val="tx2"/>
                </a:solidFill>
              </a:rPr>
              <a:t>Comportamiento del mercado de sueldos.</a:t>
            </a:r>
          </a:p>
        </p:txBody>
      </p:sp>
    </p:spTree>
    <p:extLst>
      <p:ext uri="{BB962C8B-B14F-4D97-AF65-F5344CB8AC3E}">
        <p14:creationId xmlns:p14="http://schemas.microsoft.com/office/powerpoint/2010/main" val="32375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2" name="Imagen 1" descr="Captura de pantalla 2017-06-16 a la(s) 16.3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4" y="6144399"/>
            <a:ext cx="1248206" cy="533214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395288"/>
            <a:ext cx="7887988" cy="657448"/>
          </a:xfrm>
          <a:noFill/>
        </p:spPr>
        <p:txBody>
          <a:bodyPr/>
          <a:lstStyle/>
          <a:p>
            <a:pPr algn="ctr"/>
            <a:r>
              <a:rPr lang="es-MX" dirty="0"/>
              <a:t>Costo de vida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1052737"/>
            <a:ext cx="910907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Determinación del costo de vida</a:t>
            </a:r>
            <a:endParaRPr lang="en-GB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48358"/>
              </p:ext>
            </p:extLst>
          </p:nvPr>
        </p:nvGraphicFramePr>
        <p:xfrm>
          <a:off x="823697" y="2020743"/>
          <a:ext cx="7459579" cy="3659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411"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Estrato Socio Económico</a:t>
                      </a:r>
                      <a:endParaRPr lang="es-MX" sz="2000" spc="-1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Nivel Organizacional</a:t>
                      </a:r>
                      <a:endParaRPr lang="es-MX" sz="2000" spc="-1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Valor del Puesto en Puntos</a:t>
                      </a:r>
                      <a:endParaRPr lang="es-MX" sz="2000" spc="-1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21">
                <a:tc>
                  <a:txBody>
                    <a:bodyPr/>
                    <a:lstStyle/>
                    <a:p>
                      <a:r>
                        <a:rPr lang="es-MX" sz="1800" dirty="0"/>
                        <a:t>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Directores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Más de 4000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21">
                <a:tc>
                  <a:txBody>
                    <a:bodyPr/>
                    <a:lstStyle/>
                    <a:p>
                      <a:r>
                        <a:rPr lang="es-MX" sz="1800" dirty="0"/>
                        <a:t>Media – 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Gerentes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De 3,000 a 3,999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21">
                <a:tc>
                  <a:txBody>
                    <a:bodyPr/>
                    <a:lstStyle/>
                    <a:p>
                      <a:r>
                        <a:rPr lang="es-MX" sz="1800" dirty="0"/>
                        <a:t>Media –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Jefes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De 2,000 a 2,999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21">
                <a:tc>
                  <a:txBody>
                    <a:bodyPr/>
                    <a:lstStyle/>
                    <a:p>
                      <a:r>
                        <a:rPr lang="es-MX" sz="1800" dirty="0"/>
                        <a:t>Media – Baja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Supervisores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De 1,000</a:t>
                      </a:r>
                      <a:r>
                        <a:rPr lang="es-MX" sz="1800" baseline="0" dirty="0"/>
                        <a:t> a 1,999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21">
                <a:tc>
                  <a:txBody>
                    <a:bodyPr/>
                    <a:lstStyle/>
                    <a:p>
                      <a:r>
                        <a:rPr lang="es-MX" sz="1800" dirty="0"/>
                        <a:t>Baja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Obreros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De 0 a 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132346"/>
            <a:ext cx="8291512" cy="920389"/>
          </a:xfrm>
          <a:noFill/>
        </p:spPr>
        <p:txBody>
          <a:bodyPr/>
          <a:lstStyle/>
          <a:p>
            <a:pPr algn="ctr"/>
            <a:r>
              <a:rPr lang="es-MX" dirty="0"/>
              <a:t>Ejemplo de un Análisis de costo de vida</a:t>
            </a:r>
            <a:br>
              <a:rPr lang="es-MX" dirty="0"/>
            </a:br>
            <a:r>
              <a:rPr lang="es-MX" dirty="0"/>
              <a:t>Nivel Socio Económico Alto</a:t>
            </a:r>
          </a:p>
        </p:txBody>
      </p:sp>
      <p:graphicFrame>
        <p:nvGraphicFramePr>
          <p:cNvPr id="1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90711"/>
              </p:ext>
            </p:extLst>
          </p:nvPr>
        </p:nvGraphicFramePr>
        <p:xfrm>
          <a:off x="1684421" y="1323407"/>
          <a:ext cx="6296526" cy="5046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991">
                <a:tc>
                  <a:txBody>
                    <a:bodyPr/>
                    <a:lstStyle/>
                    <a:p>
                      <a:pPr marL="180340" lv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spc="-10" dirty="0"/>
                        <a:t>Concepto</a:t>
                      </a:r>
                      <a:endParaRPr lang="es-MX" sz="1400" spc="-10" dirty="0"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340" lv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spc="-10" dirty="0"/>
                        <a:t>Costo Total</a:t>
                      </a:r>
                      <a:endParaRPr lang="es-MX" sz="1400" spc="-1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I. Alimentación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04190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15,050.00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II. Habitación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84505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18,950.00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III. Educación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8155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20,530.00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IV. Diversión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8155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18,630.00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V. Mantenimiento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04190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5,400.00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VI. Salud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04190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8,050.00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VII. Vestido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8155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14,000.00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VIII. Transporte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04190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6,540.00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IX. Energía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8155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5,160.00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X. Ahorro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04190" algn="ctr" ea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10,500.00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378">
                <a:tc>
                  <a:txBody>
                    <a:bodyPr/>
                    <a:lstStyle/>
                    <a:p>
                      <a:pPr marL="180340" lv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400" kern="1200" spc="-10" dirty="0"/>
                        <a:t>Total</a:t>
                      </a:r>
                      <a:endParaRPr lang="es-MX" sz="1400" b="1" kern="1200" spc="-1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3865" algn="ctr" eaLnBrk="0" hangingPunct="0">
                        <a:lnSpc>
                          <a:spcPct val="107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122,810.00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2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10" y="245798"/>
            <a:ext cx="8342312" cy="1089496"/>
          </a:xfrm>
          <a:noFill/>
        </p:spPr>
        <p:txBody>
          <a:bodyPr/>
          <a:lstStyle/>
          <a:p>
            <a:pPr algn="ctr"/>
            <a:r>
              <a:rPr lang="es-MX" dirty="0"/>
              <a:t>Comparativo de equidad interna, mercado y costo de vida</a:t>
            </a:r>
          </a:p>
        </p:txBody>
      </p:sp>
      <p:pic>
        <p:nvPicPr>
          <p:cNvPr id="12" name="Picture 2" descr="Intg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698" y="1717702"/>
            <a:ext cx="5503777" cy="463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3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395288"/>
            <a:ext cx="7315201" cy="657448"/>
          </a:xfrm>
          <a:noFill/>
        </p:spPr>
        <p:txBody>
          <a:bodyPr/>
          <a:lstStyle/>
          <a:p>
            <a:r>
              <a:rPr lang="es-MX" dirty="0"/>
              <a:t>Resumen de la matriz de consecuencias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65157"/>
              </p:ext>
            </p:extLst>
          </p:nvPr>
        </p:nvGraphicFramePr>
        <p:xfrm>
          <a:off x="914399" y="1509936"/>
          <a:ext cx="7010400" cy="4281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609">
                <a:tc>
                  <a:txBody>
                    <a:bodyPr/>
                    <a:lstStyle/>
                    <a:p>
                      <a:pPr marL="18034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Concepto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$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%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Equidad Interna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24865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20,463.75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9455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  2.8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Primer </a:t>
                      </a:r>
                      <a:r>
                        <a:rPr lang="es-MX" sz="2000" spc="-10" dirty="0" err="1"/>
                        <a:t>Cuartil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18515" algn="ctr" eaLnBrk="0" hangingPunct="0">
                        <a:lnSpc>
                          <a:spcPct val="107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17,030.00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9455" algn="ctr" eaLnBrk="0" hangingPunct="0">
                        <a:lnSpc>
                          <a:spcPct val="107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 2.4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Media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24865" algn="ctr" eaLnBrk="0" hangingPunct="0">
                        <a:lnSpc>
                          <a:spcPct val="107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92,280.00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9455" algn="ctr" eaLnBrk="0" hangingPunct="0">
                        <a:lnSpc>
                          <a:spcPct val="107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12.8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Mediana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42010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87,430.00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9455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12.1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Tercer </a:t>
                      </a:r>
                      <a:r>
                        <a:rPr lang="es-MX" sz="2000" spc="-10" dirty="0" err="1"/>
                        <a:t>Cuartil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42010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165,130.00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90245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22.9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marL="18034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2000" spc="-10" dirty="0"/>
                        <a:t>Costo de Vida</a:t>
                      </a:r>
                      <a:endParaRPr lang="es-MX" sz="20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42010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23,136.00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9455" algn="ctr" eaLnBrk="0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3.2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9109075" cy="657448"/>
          </a:xfrm>
          <a:noFill/>
        </p:spPr>
        <p:txBody>
          <a:bodyPr/>
          <a:lstStyle/>
          <a:p>
            <a:r>
              <a:rPr lang="es-MX" dirty="0"/>
              <a:t>Ejemplo de un tabulador rígido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87253"/>
              </p:ext>
            </p:extLst>
          </p:nvPr>
        </p:nvGraphicFramePr>
        <p:xfrm>
          <a:off x="691353" y="1257477"/>
          <a:ext cx="7766847" cy="48425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729"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Puestos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Puntos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Sueldo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849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Mozo, Mensajero, Ayudante General, etc.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10 a 50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$5,500.00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849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Carpintero, Soldador, Herrero, Plomero, etc.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51 a 100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$8,950.00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258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Auxiliar Contable, Recepcionista, Operador de Grúa, etc.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101 a 150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$10,450.00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849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Secretaria, Asistente de Costos, etc.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600" spc="-10" dirty="0"/>
                        <a:t>151 a 200</a:t>
                      </a:r>
                      <a:endParaRPr lang="es-MX" sz="16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$15,950.00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3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395288"/>
            <a:ext cx="8395224" cy="640491"/>
          </a:xfrm>
          <a:noFill/>
        </p:spPr>
        <p:txBody>
          <a:bodyPr/>
          <a:lstStyle/>
          <a:p>
            <a:r>
              <a:rPr lang="es-MX" dirty="0"/>
              <a:t>Ejemplo de un tabulador flexible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72880"/>
              </p:ext>
            </p:extLst>
          </p:nvPr>
        </p:nvGraphicFramePr>
        <p:xfrm>
          <a:off x="395289" y="1070206"/>
          <a:ext cx="8494715" cy="50207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Nivel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Rango de Puntos</a:t>
                      </a: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Sueldo Mensual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/>
                        <a:t> 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/>
                        <a:t>%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 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Mínimo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Medio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Máximo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Apertura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err="1"/>
                        <a:t>Creci</a:t>
                      </a:r>
                      <a:r>
                        <a:rPr lang="es-MX" sz="1600" dirty="0"/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miento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pc="-15"/>
                        <a:t>1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0-30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5,712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6,996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8,568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1.50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/>
                        <a:t>1.12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pc="-15"/>
                        <a:t>2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31-60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6,397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7,836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9,596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1.50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MX" sz="1600" kern="1200" dirty="0"/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/>
                        <a:t>1.12 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pc="-15"/>
                        <a:t>3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/>
                        <a:t>61-90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7,165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8,776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10,748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1.50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/>
                        <a:t>1.12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pc="-15"/>
                        <a:t>4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/>
                        <a:t>91-120</a:t>
                      </a:r>
                      <a:endParaRPr lang="es-MX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8,026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9,829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12,038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/>
                        <a:t>1.50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kern="1200" dirty="0"/>
                        <a:t>1.12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90" y="502582"/>
            <a:ext cx="8721333" cy="620644"/>
          </a:xfrm>
          <a:noFill/>
        </p:spPr>
        <p:txBody>
          <a:bodyPr/>
          <a:lstStyle/>
          <a:p>
            <a:pPr algn="ctr"/>
            <a:r>
              <a:rPr lang="es-MX" dirty="0"/>
              <a:t>Para establecer una política de pago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51000"/>
              </p:ext>
            </p:extLst>
          </p:nvPr>
        </p:nvGraphicFramePr>
        <p:xfrm>
          <a:off x="228600" y="1334960"/>
          <a:ext cx="8686800" cy="47292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Concepto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Alto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Bajo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Costo de la mano de obra en relación a sus ingresos.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Más del 50%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Menor al 10%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Horas de entrenamiento de nuevos empleados.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Más de 100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Menor a 8 horas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Número de días para seleccionar y contratar nuevos empleados.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Más de 20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Menor a 5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Tecnología empleada en los procesos.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Muy alta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Baja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Rotación de personal deseable.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/>
                        <a:t>Baja</a:t>
                      </a:r>
                      <a:endParaRPr lang="es-MX" sz="1800" spc="-1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Alta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601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Valores de la empresa respecto del personal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Muy altos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342900" algn="l"/>
                        </a:tabLst>
                      </a:pPr>
                      <a:r>
                        <a:rPr lang="es-MX" sz="1800" spc="-10" dirty="0"/>
                        <a:t>Bajos</a:t>
                      </a:r>
                      <a:endParaRPr lang="es-MX" sz="1800" spc="-1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64" y="293011"/>
            <a:ext cx="9109075" cy="1089496"/>
          </a:xfrm>
          <a:noFill/>
        </p:spPr>
        <p:txBody>
          <a:bodyPr/>
          <a:lstStyle/>
          <a:p>
            <a:r>
              <a:rPr lang="es-MX" dirty="0"/>
              <a:t>Finalidades de la evaluación del desempeño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916" y="1018915"/>
            <a:ext cx="8185484" cy="40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Servir como herramienta de dirección de personal, orientando  armónicamente las actividades de cada empleado, cada grupo y en general de toda la organización.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es-MX" sz="2000" dirty="0"/>
              <a:t>2. Orientar a cada empleado para que mejore constantemente su desempeño.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es-MX" sz="2000" dirty="0"/>
              <a:t>3. Detectar a empleados que puedan desarrollarse o ser transferidos.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es-MX" sz="2000" dirty="0"/>
              <a:t>4. Reconocer los resultados alcanzados por cada empleado y por el grupo del que forma parte.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es-MX" sz="2000" dirty="0"/>
              <a:t>5. Sustentar la administración individual de sueldos.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es-MX" sz="2000" dirty="0"/>
              <a:t>6. Identificar necesidades de capacitación de los empleados.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62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6" y="66564"/>
            <a:ext cx="9109075" cy="1089496"/>
          </a:xfrm>
          <a:noFill/>
        </p:spPr>
        <p:txBody>
          <a:bodyPr/>
          <a:lstStyle/>
          <a:p>
            <a:pPr algn="ctr"/>
            <a:r>
              <a:rPr lang="es-MX" dirty="0"/>
              <a:t>Definición de la estrategia de aumentos de sueldos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9" y="1628800"/>
            <a:ext cx="8748712" cy="46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b="1" dirty="0"/>
          </a:p>
          <a:p>
            <a:pPr lvl="1"/>
            <a:r>
              <a:rPr lang="es-MX" b="1" dirty="0"/>
              <a:t>Individuales</a:t>
            </a:r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r>
              <a:rPr lang="es-MX" b="1" dirty="0"/>
              <a:t>Generales</a:t>
            </a:r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endParaRPr lang="en-GB" b="1" dirty="0"/>
          </a:p>
        </p:txBody>
      </p:sp>
      <p:pic>
        <p:nvPicPr>
          <p:cNvPr id="14" name="3 Imagen" descr="un trabaj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080" y="1659297"/>
            <a:ext cx="2410326" cy="180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4 Imagen" descr="Vari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706" y="3697196"/>
            <a:ext cx="3359073" cy="22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1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58" y="342014"/>
            <a:ext cx="9109075" cy="567896"/>
          </a:xfrm>
          <a:noFill/>
        </p:spPr>
        <p:txBody>
          <a:bodyPr/>
          <a:lstStyle/>
          <a:p>
            <a:r>
              <a:rPr lang="es-MX" dirty="0"/>
              <a:t>Determinación de la matriz de aumentos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14605"/>
              </p:ext>
            </p:extLst>
          </p:nvPr>
        </p:nvGraphicFramePr>
        <p:xfrm>
          <a:off x="817090" y="1680414"/>
          <a:ext cx="7641110" cy="3677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233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/>
                        <a:t>Calificación</a:t>
                      </a:r>
                      <a:r>
                        <a:rPr lang="es-MX" sz="1600" kern="1200" baseline="0" dirty="0"/>
                        <a:t> del</a:t>
                      </a:r>
                    </a:p>
                    <a:p>
                      <a:pPr algn="ctr"/>
                      <a:r>
                        <a:rPr lang="es-MX" sz="1600" kern="1200" baseline="0" dirty="0"/>
                        <a:t>desempeño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/>
                        <a:t>Abajo del</a:t>
                      </a:r>
                    </a:p>
                    <a:p>
                      <a:pPr algn="ctr"/>
                      <a:r>
                        <a:rPr lang="es-MX" sz="1600" kern="1200" baseline="0" dirty="0"/>
                        <a:t>mínimo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/>
                        <a:t>Entre el mínimo</a:t>
                      </a:r>
                    </a:p>
                    <a:p>
                      <a:pPr algn="ctr"/>
                      <a:r>
                        <a:rPr lang="es-MX" sz="1600" kern="1200" baseline="0" dirty="0"/>
                        <a:t>y el medio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/>
                        <a:t>Entre el medio</a:t>
                      </a:r>
                    </a:p>
                    <a:p>
                      <a:pPr algn="ctr"/>
                      <a:r>
                        <a:rPr lang="es-MX" sz="1600" kern="1200" baseline="0" dirty="0"/>
                        <a:t>y el máximo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/>
                        <a:t>Arriba del</a:t>
                      </a:r>
                    </a:p>
                    <a:p>
                      <a:pPr algn="ctr"/>
                      <a:r>
                        <a:rPr lang="es-MX" sz="1600" kern="1200" baseline="0" dirty="0"/>
                        <a:t>máximo</a:t>
                      </a:r>
                      <a:endParaRPr lang="es-MX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r>
                        <a:rPr lang="es-MX" sz="1600" kern="1200" baseline="0" dirty="0"/>
                        <a:t>Excelente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17$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r>
                        <a:rPr lang="es-MX" sz="1600" kern="1200" baseline="0" dirty="0"/>
                        <a:t>Arriba del promedio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r>
                        <a:rPr lang="es-MX" sz="1600" kern="1200" baseline="0" dirty="0"/>
                        <a:t>Promedio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r>
                        <a:rPr lang="es-MX" sz="1600" dirty="0"/>
                        <a:t>Abajo del promedio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r>
                        <a:rPr lang="es-MX" sz="1600" dirty="0"/>
                        <a:t>Deficiente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406"/>
            <a:ext cx="9109075" cy="657448"/>
          </a:xfrm>
          <a:noFill/>
        </p:spPr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1121009"/>
            <a:ext cx="8792441" cy="45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    Al terminar de estudiar este capítulo, usted será capaz de:</a:t>
            </a:r>
          </a:p>
          <a:p>
            <a:endParaRPr lang="es-MX" sz="1800" dirty="0"/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Entender los conceptos que forman parte del proceso de compensación.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Presentar el proceso básico para la determinación de la compensación en una organización.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Determinar la curva de equidad interna.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Interpretar y analizar las tendencias del mercado de trabajo.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Determinar la curva del costo de la vida.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Elaborar una estructura salarial.</a:t>
            </a:r>
          </a:p>
          <a:p>
            <a:pPr marL="179388" indent="-179388">
              <a:lnSpc>
                <a:spcPct val="150000"/>
              </a:lnSpc>
              <a:buNone/>
            </a:pPr>
            <a:r>
              <a:rPr lang="es-MX" sz="1800" dirty="0"/>
              <a:t>• Conocer las etapas para el diseño y la definición de los niveles de compensación</a:t>
            </a:r>
            <a:r>
              <a:rPr lang="es-ES" sz="1800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167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graphicFrame>
        <p:nvGraphicFramePr>
          <p:cNvPr id="14" name="5 Diagrama"/>
          <p:cNvGraphicFramePr/>
          <p:nvPr>
            <p:extLst>
              <p:ext uri="{D42A27DB-BD31-4B8C-83A1-F6EECF244321}">
                <p14:modId xmlns:p14="http://schemas.microsoft.com/office/powerpoint/2010/main" val="4124045169"/>
              </p:ext>
            </p:extLst>
          </p:nvPr>
        </p:nvGraphicFramePr>
        <p:xfrm>
          <a:off x="761728" y="1298186"/>
          <a:ext cx="7848872" cy="472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93991" y="191474"/>
            <a:ext cx="8604448" cy="12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s-MX" sz="3400" dirty="0">
                <a:solidFill>
                  <a:schemeClr val="tx2"/>
                </a:solidFill>
              </a:rPr>
              <a:t>El enfoque administrativo de la compensación</a:t>
            </a:r>
          </a:p>
        </p:txBody>
      </p:sp>
    </p:spTree>
    <p:extLst>
      <p:ext uri="{BB962C8B-B14F-4D97-AF65-F5344CB8AC3E}">
        <p14:creationId xmlns:p14="http://schemas.microsoft.com/office/powerpoint/2010/main" val="36307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9" y="282104"/>
            <a:ext cx="9109075" cy="1089496"/>
          </a:xfrm>
          <a:noFill/>
        </p:spPr>
        <p:txBody>
          <a:bodyPr/>
          <a:lstStyle/>
          <a:p>
            <a:pPr algn="ctr"/>
            <a:r>
              <a:rPr lang="es-ES" dirty="0"/>
              <a:t>Administración de sueldos y salarios</a:t>
            </a:r>
            <a:endParaRPr lang="es-MX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9495" y="1491916"/>
            <a:ext cx="8062912" cy="451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Selección de un modelo de valuación de puestos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s-MX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Análisis y descripción de los puestos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s-MX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Formación y capacitación de un comité de valuación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s-MX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Valuación de puestos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s-MX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Elaboración de la estructura salarial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s-MX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s-MX" sz="2000" dirty="0"/>
              <a:t>Elaboración de guías de aumentos con base en la evaluación del desempeño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5010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6569" y="149173"/>
            <a:ext cx="8622632" cy="801464"/>
          </a:xfrm>
          <a:noFill/>
        </p:spPr>
        <p:txBody>
          <a:bodyPr/>
          <a:lstStyle/>
          <a:p>
            <a:pPr algn="ctr"/>
            <a:r>
              <a:rPr lang="es-ES" dirty="0"/>
              <a:t>Metodología para el diseño de una estructura salarial.</a:t>
            </a:r>
            <a:endParaRPr lang="es-MX" dirty="0"/>
          </a:p>
        </p:txBody>
      </p:sp>
      <p:pic>
        <p:nvPicPr>
          <p:cNvPr id="12" name="Picture 2" descr="graficos%20cap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684" y="1400255"/>
            <a:ext cx="4248473" cy="51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6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0679" y="1916397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8464" y="151329"/>
            <a:ext cx="89393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Equidad Interna</a:t>
            </a:r>
          </a:p>
          <a:p>
            <a:pPr>
              <a:defRPr/>
            </a:pPr>
            <a:endParaRPr lang="es-MX" dirty="0">
              <a:solidFill>
                <a:srgbClr val="0066CC"/>
              </a:solidFill>
            </a:endParaRPr>
          </a:p>
          <a:p>
            <a:pPr>
              <a:defRPr/>
            </a:pPr>
            <a:r>
              <a:rPr lang="es-MX" sz="2000" dirty="0"/>
              <a:t>Proceso de asignar un valor económico a los puntos, grados o niveles asignados a los puestos, con base en la realidad interna.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36576" y="4149080"/>
            <a:ext cx="1676741" cy="400110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+mj-lt"/>
              </a:rPr>
              <a:t>Funciones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44888" y="2823319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y = a + </a:t>
            </a:r>
            <a:r>
              <a:rPr lang="es-MX" sz="2400" b="1" dirty="0" err="1">
                <a:latin typeface="+mj-lt"/>
              </a:rPr>
              <a:t>bx</a:t>
            </a:r>
            <a:r>
              <a:rPr lang="es-MX" sz="2400" b="1" dirty="0">
                <a:latin typeface="+mj-lt"/>
              </a:rPr>
              <a:t>          lineal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16424" y="4119463"/>
            <a:ext cx="5385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y = a + </a:t>
            </a:r>
            <a:r>
              <a:rPr lang="es-MX" sz="2400" b="1" dirty="0" err="1">
                <a:latin typeface="+mj-lt"/>
              </a:rPr>
              <a:t>b</a:t>
            </a:r>
            <a:r>
              <a:rPr lang="es-MX" sz="2400" b="1" baseline="30000" dirty="0" err="1">
                <a:latin typeface="+mj-lt"/>
              </a:rPr>
              <a:t>x</a:t>
            </a:r>
            <a:r>
              <a:rPr lang="es-MX" sz="2400" b="1" dirty="0">
                <a:latin typeface="+mj-lt"/>
              </a:rPr>
              <a:t>	        potencial 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00872" y="5271591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y = a + </a:t>
            </a:r>
            <a:r>
              <a:rPr lang="es-MX" sz="2400" b="1" dirty="0" err="1">
                <a:latin typeface="+mj-lt"/>
              </a:rPr>
              <a:t>x</a:t>
            </a:r>
            <a:r>
              <a:rPr lang="es-MX" sz="2400" b="1" baseline="30000" dirty="0" err="1">
                <a:latin typeface="+mj-lt"/>
              </a:rPr>
              <a:t>b</a:t>
            </a:r>
            <a:r>
              <a:rPr lang="es-MX" sz="2400" b="1" baseline="30000" dirty="0">
                <a:latin typeface="+mj-lt"/>
              </a:rPr>
              <a:t> </a:t>
            </a:r>
            <a:r>
              <a:rPr lang="es-MX" sz="2400" b="1" dirty="0">
                <a:latin typeface="+mj-lt"/>
              </a:rPr>
              <a:t>	       exponencial</a:t>
            </a:r>
            <a:r>
              <a:rPr lang="es-MX" b="1" dirty="0">
                <a:latin typeface="Tahoma" pitchFamily="34" charset="0"/>
              </a:rPr>
              <a:t> </a:t>
            </a:r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>
            <a:off x="3152800" y="2564904"/>
            <a:ext cx="504055" cy="3573016"/>
          </a:xfrm>
          <a:prstGeom prst="leftBrace">
            <a:avLst>
              <a:gd name="adj1" fmla="val 24242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4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9109075" cy="657448"/>
          </a:xfrm>
          <a:noFill/>
        </p:spPr>
        <p:txBody>
          <a:bodyPr/>
          <a:lstStyle/>
          <a:p>
            <a:r>
              <a:rPr lang="es-MX" dirty="0"/>
              <a:t>Equidad interna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1052737"/>
            <a:ext cx="910907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MX" sz="2000" dirty="0"/>
              <a:t>La equidad interna como una medición</a:t>
            </a:r>
          </a:p>
          <a:p>
            <a:pPr lvl="1"/>
            <a:r>
              <a:rPr lang="es-MX" sz="2000" dirty="0"/>
              <a:t>Ecuaciones: </a:t>
            </a:r>
            <a:r>
              <a:rPr lang="es-MX" b="1" dirty="0"/>
              <a:t>		</a:t>
            </a:r>
            <a:r>
              <a:rPr lang="es-MX" i="1" dirty="0"/>
              <a:t>y = a + </a:t>
            </a:r>
            <a:r>
              <a:rPr lang="es-MX" i="1" dirty="0" err="1"/>
              <a:t>bx</a:t>
            </a:r>
            <a:endParaRPr lang="es-MX" i="1" dirty="0"/>
          </a:p>
          <a:p>
            <a:pPr lvl="1"/>
            <a:endParaRPr lang="es-MX" b="1" i="1" dirty="0"/>
          </a:p>
          <a:p>
            <a:pPr lvl="1"/>
            <a:endParaRPr lang="es-MX" b="1" dirty="0"/>
          </a:p>
        </p:txBody>
      </p:sp>
      <p:pic>
        <p:nvPicPr>
          <p:cNvPr id="14" name="Picture 2" descr="Equidad%20Inter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187" y="2659462"/>
            <a:ext cx="4779013" cy="31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1199"/>
              </p:ext>
            </p:extLst>
          </p:nvPr>
        </p:nvGraphicFramePr>
        <p:xfrm>
          <a:off x="488859" y="3513212"/>
          <a:ext cx="3118139" cy="74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cuación" r:id="rId5" imgW="2222500" imgH="533400" progId="Equation.3">
                  <p:embed/>
                </p:oleObj>
              </mc:Choice>
              <mc:Fallback>
                <p:oleObj name="Ecuación" r:id="rId5" imgW="2222500" imgH="53340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859" y="3513212"/>
                        <a:ext cx="3118139" cy="749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5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009" y="287003"/>
            <a:ext cx="8229601" cy="1233512"/>
          </a:xfrm>
          <a:noFill/>
        </p:spPr>
        <p:txBody>
          <a:bodyPr/>
          <a:lstStyle/>
          <a:p>
            <a:pPr algn="ctr"/>
            <a:r>
              <a:rPr lang="es-ES" dirty="0"/>
              <a:t>Diferentes comportamientos de la curva de equidad interna</a:t>
            </a:r>
            <a:endParaRPr lang="es-MX" dirty="0"/>
          </a:p>
        </p:txBody>
      </p:sp>
      <p:pic>
        <p:nvPicPr>
          <p:cNvPr id="14" name="Picture 3" descr="graficos%20capIV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400" y="1869251"/>
            <a:ext cx="5680818" cy="41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4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1089</Words>
  <Application>Microsoft Office PowerPoint</Application>
  <PresentationFormat>Presentación en pantalla (4:3)</PresentationFormat>
  <Paragraphs>341</Paragraphs>
  <Slides>25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Lato Light</vt:lpstr>
      <vt:lpstr>Lato Medium</vt:lpstr>
      <vt:lpstr>Tahoma</vt:lpstr>
      <vt:lpstr>Times New Roman</vt:lpstr>
      <vt:lpstr>Pearson</vt:lpstr>
      <vt:lpstr>Ecuación</vt:lpstr>
      <vt:lpstr>Administración de la compensación   Capítulo 5. Administración de la compensación</vt:lpstr>
      <vt:lpstr>Presentación de PowerPoint</vt:lpstr>
      <vt:lpstr>Objetivos</vt:lpstr>
      <vt:lpstr>Presentación de PowerPoint</vt:lpstr>
      <vt:lpstr>Administración de sueldos y salarios</vt:lpstr>
      <vt:lpstr>Metodología para el diseño de una estructura salarial.</vt:lpstr>
      <vt:lpstr>Presentación de PowerPoint</vt:lpstr>
      <vt:lpstr>Equidad interna</vt:lpstr>
      <vt:lpstr>Diferentes comportamientos de la curva de equidad interna</vt:lpstr>
      <vt:lpstr>Selección de la mejor curva</vt:lpstr>
      <vt:lpstr>El mercado de trabajo</vt:lpstr>
      <vt:lpstr>El diseño de una encuesta</vt:lpstr>
      <vt:lpstr>Ejemplo de los resultados de una encuesta  Puesto: Coordinador de personal</vt:lpstr>
      <vt:lpstr>Presentación de PowerPoint</vt:lpstr>
      <vt:lpstr>Costo de vida</vt:lpstr>
      <vt:lpstr>Ejemplo de un Análisis de costo de vida Nivel Socio Económico Alto</vt:lpstr>
      <vt:lpstr>Comparativo de equidad interna, mercado y costo de vida</vt:lpstr>
      <vt:lpstr>Resumen de la matriz de consecuencias </vt:lpstr>
      <vt:lpstr>Ejemplo de un tabulador rígido</vt:lpstr>
      <vt:lpstr>Ejemplo de un tabulador flexible</vt:lpstr>
      <vt:lpstr>Para establecer una política de pago</vt:lpstr>
      <vt:lpstr>Finalidades de la evaluación del desempeño</vt:lpstr>
      <vt:lpstr>Definición de la estrategia de aumentos de sueldos</vt:lpstr>
      <vt:lpstr>Determinación de la matriz de aumentos 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254</cp:revision>
  <dcterms:created xsi:type="dcterms:W3CDTF">2015-06-15T13:50:26Z</dcterms:created>
  <dcterms:modified xsi:type="dcterms:W3CDTF">2018-03-21T13:45:06Z</dcterms:modified>
</cp:coreProperties>
</file>