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5" r:id="rId2"/>
    <p:sldId id="412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FFFFFF"/>
    <a:srgbClr val="038638"/>
    <a:srgbClr val="000000"/>
    <a:srgbClr val="007FA3"/>
    <a:srgbClr val="03873A"/>
    <a:srgbClr val="505759"/>
    <a:srgbClr val="504D49"/>
    <a:srgbClr val="BBBB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0" autoAdjust="0"/>
    <p:restoredTop sz="93184" autoAdjust="0"/>
  </p:normalViewPr>
  <p:slideViewPr>
    <p:cSldViewPr snapToGrid="0" showGuides="1">
      <p:cViewPr varScale="1">
        <p:scale>
          <a:sx n="69" d="100"/>
          <a:sy n="69" d="100"/>
        </p:scale>
        <p:origin x="990" y="60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1808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236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19760-77AC-4C85-B394-78B9D13B450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8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437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440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0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2914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56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817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Administración</a:t>
            </a:r>
            <a:r>
              <a:rPr lang="en-GB" dirty="0"/>
              <a:t> de la </a:t>
            </a:r>
            <a:r>
              <a:rPr lang="en-GB" dirty="0" err="1"/>
              <a:t>compensación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3200" dirty="0" err="1"/>
              <a:t>Capítulo</a:t>
            </a:r>
            <a:r>
              <a:rPr lang="en-GB" sz="3200" dirty="0"/>
              <a:t> 7. Las </a:t>
            </a:r>
            <a:r>
              <a:rPr lang="en-GB" sz="3200" dirty="0" err="1"/>
              <a:t>nuevas</a:t>
            </a:r>
            <a:r>
              <a:rPr lang="en-GB" sz="3200" dirty="0"/>
              <a:t> </a:t>
            </a:r>
            <a:r>
              <a:rPr lang="en-GB" sz="3200" dirty="0" err="1"/>
              <a:t>tendencias</a:t>
            </a:r>
            <a:r>
              <a:rPr lang="en-GB" sz="3200" dirty="0"/>
              <a:t> en la </a:t>
            </a:r>
            <a:r>
              <a:rPr lang="en-GB" sz="3200" dirty="0" err="1"/>
              <a:t>compensación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376" y="6149009"/>
            <a:ext cx="8763217" cy="514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200" dirty="0"/>
              <a:t>La información contenida en esta presentación es confidencial y está legalmente protegida, es posible que usted no esté autorizado para usar, copiar o divulgar todo o parte de la información expuesta.</a:t>
            </a:r>
            <a:endParaRPr lang="en-US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21EA6F-C78A-4F86-8458-92409F7C2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" b="2222"/>
          <a:stretch/>
        </p:blipFill>
        <p:spPr>
          <a:xfrm>
            <a:off x="4442133" y="811694"/>
            <a:ext cx="4176233" cy="49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306" y="360288"/>
            <a:ext cx="9109075" cy="657448"/>
          </a:xfrm>
          <a:noFill/>
        </p:spPr>
        <p:txBody>
          <a:bodyPr/>
          <a:lstStyle/>
          <a:p>
            <a:r>
              <a:rPr lang="es-MX" sz="3200" dirty="0"/>
              <a:t>El pago nuevo </a:t>
            </a:r>
            <a:br>
              <a:rPr lang="es-MX" sz="3200" dirty="0"/>
            </a:br>
            <a:endParaRPr lang="en-GB" sz="32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39693" y="1905000"/>
            <a:ext cx="8204902" cy="36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>
              <a:buFont typeface="Arial" panose="020B0604020202020204" pitchFamily="34" charset="0"/>
              <a:buAutoNum type="arabicPeriod"/>
            </a:pPr>
            <a:r>
              <a:rPr lang="es-MX" sz="2400" dirty="0"/>
              <a:t>Mayor énfasis en recompensar a los individuos por sus aptitudes, conocimientos y competencias;</a:t>
            </a:r>
          </a:p>
          <a:p>
            <a:pPr marL="442913" indent="-442913">
              <a:buFont typeface="Arial" panose="020B0604020202020204" pitchFamily="34" charset="0"/>
              <a:buAutoNum type="arabicPeriod"/>
            </a:pPr>
            <a:endParaRPr lang="es-MX" sz="2400" dirty="0"/>
          </a:p>
          <a:p>
            <a:pPr marL="442913" indent="-442913">
              <a:buNone/>
            </a:pPr>
            <a:r>
              <a:rPr lang="es-MX" sz="2400" dirty="0"/>
              <a:t>2. Más énfasis en el pago variable, con base en el desempeño y por medio de acciones; </a:t>
            </a:r>
          </a:p>
          <a:p>
            <a:pPr marL="442913" indent="-442913">
              <a:buNone/>
            </a:pPr>
            <a:endParaRPr lang="es-MX" sz="2400" dirty="0"/>
          </a:p>
          <a:p>
            <a:pPr marL="442913" indent="-442913">
              <a:buNone/>
            </a:pPr>
            <a:r>
              <a:rPr lang="es-MX" sz="2400" dirty="0"/>
              <a:t>3. Más énfasis en dar a elegir a los individuos, las recompensas por recibir.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99076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42234"/>
            <a:ext cx="7543800" cy="1017488"/>
          </a:xfrm>
          <a:noFill/>
        </p:spPr>
        <p:txBody>
          <a:bodyPr/>
          <a:lstStyle/>
          <a:p>
            <a:pPr algn="ctr"/>
            <a:r>
              <a:rPr lang="es-MX" sz="2800" dirty="0"/>
              <a:t>El uso de la computadora como herramienta de simplificación del proceso </a:t>
            </a:r>
            <a:br>
              <a:rPr lang="es-MX" sz="3200" dirty="0"/>
            </a:br>
            <a:endParaRPr lang="en-GB" sz="3200" dirty="0"/>
          </a:p>
        </p:txBody>
      </p:sp>
      <p:pic>
        <p:nvPicPr>
          <p:cNvPr id="12" name="Picture 2" descr="http://www.audienciaelectronica.net/wp-content/uploads/2010/05/Computadora-Bajo-Consu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2442" y="1618795"/>
            <a:ext cx="4641304" cy="4172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7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129748"/>
            <a:ext cx="7315200" cy="48937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Distinguido Profesor:</a:t>
            </a:r>
            <a:endParaRPr lang="en-US" altLang="en-US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066800" y="2241978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Esta presentación fue elaborada para auxiliarle en su labor docente, usted puede utilizarla libremente y nos gustaría escuchar su opinión sírvase indicarnos cómo podemos ayudarle.</a:t>
            </a:r>
          </a:p>
          <a:p>
            <a:pPr algn="r"/>
            <a:endParaRPr lang="es-MX" sz="2000" dirty="0"/>
          </a:p>
          <a:p>
            <a:pPr algn="r"/>
            <a:r>
              <a:rPr lang="es-MX" sz="2000" dirty="0"/>
              <a:t>Ricardo Varela</a:t>
            </a:r>
          </a:p>
          <a:p>
            <a:pPr algn="r"/>
            <a:r>
              <a:rPr lang="es-MX" sz="2000" dirty="0"/>
              <a:t>Autor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899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pic>
        <p:nvPicPr>
          <p:cNvPr id="2" name="Imagen 1" descr="Captura de pantalla 2017-06-16 a la(s) 16.3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" y="6051179"/>
            <a:ext cx="1763391" cy="75329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395288"/>
            <a:ext cx="6234112" cy="585440"/>
          </a:xfrm>
          <a:noFill/>
        </p:spPr>
        <p:txBody>
          <a:bodyPr/>
          <a:lstStyle/>
          <a:p>
            <a:r>
              <a:rPr lang="es-MX" dirty="0"/>
              <a:t>Objetivos</a:t>
            </a:r>
            <a:endParaRPr lang="en-GB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1543" y="1290998"/>
            <a:ext cx="8388493" cy="40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Al terminar de estudiar este capítulo, usted será capaz de:</a:t>
            </a:r>
          </a:p>
          <a:p>
            <a:endParaRPr lang="es-MX" sz="1800" dirty="0"/>
          </a:p>
          <a:p>
            <a:pPr marL="442913" indent="-179388">
              <a:buNone/>
            </a:pPr>
            <a:r>
              <a:rPr lang="es-MX" sz="1800" dirty="0"/>
              <a:t>• Conocer las nuevas tendencias para la fijación del pago a los trabajadores.</a:t>
            </a:r>
          </a:p>
          <a:p>
            <a:pPr marL="442913" indent="-179388"/>
            <a:endParaRPr lang="es-MX" sz="1800" dirty="0"/>
          </a:p>
          <a:p>
            <a:pPr marL="442913" indent="-179388">
              <a:buNone/>
            </a:pPr>
            <a:r>
              <a:rPr lang="es-MX" sz="1800" dirty="0"/>
              <a:t>• Explicar las partes de un modelo de compensación variable.</a:t>
            </a:r>
          </a:p>
          <a:p>
            <a:pPr marL="442913" indent="-179388"/>
            <a:endParaRPr lang="es-MX" sz="1800" dirty="0"/>
          </a:p>
          <a:p>
            <a:pPr marL="442913" indent="-179388">
              <a:buNone/>
            </a:pPr>
            <a:r>
              <a:rPr lang="es-MX" sz="1800" dirty="0"/>
              <a:t>• Desarrollar un plan de compensación variable.</a:t>
            </a:r>
          </a:p>
          <a:p>
            <a:pPr marL="442913" indent="-179388"/>
            <a:endParaRPr lang="es-MX" sz="1800" dirty="0"/>
          </a:p>
          <a:p>
            <a:pPr marL="442913" indent="-179388">
              <a:buNone/>
            </a:pPr>
            <a:r>
              <a:rPr lang="es-MX" sz="1800" dirty="0"/>
              <a:t>• Explicar el pago con base en las competencias.</a:t>
            </a:r>
          </a:p>
          <a:p>
            <a:pPr marL="442913" indent="-179388"/>
            <a:endParaRPr lang="es-MX" sz="1800" dirty="0"/>
          </a:p>
          <a:p>
            <a:pPr marL="442913" indent="-179388">
              <a:buNone/>
            </a:pPr>
            <a:r>
              <a:rPr lang="es-MX" sz="1800" dirty="0"/>
              <a:t>• Conocer las características de las bandas de pago.</a:t>
            </a:r>
          </a:p>
          <a:p>
            <a:pPr marL="442913" indent="-179388"/>
            <a:endParaRPr lang="es-MX" sz="1800" dirty="0"/>
          </a:p>
          <a:p>
            <a:pPr marL="442913" indent="-179388">
              <a:buNone/>
            </a:pPr>
            <a:r>
              <a:rPr lang="es-MX" sz="1800" dirty="0"/>
              <a:t>• Utilizar la computadora para realizar programas de administración de la compensación.</a:t>
            </a:r>
            <a:endParaRPr lang="es-MX" sz="1800" b="1" dirty="0"/>
          </a:p>
        </p:txBody>
      </p:sp>
    </p:spTree>
    <p:extLst>
      <p:ext uri="{BB962C8B-B14F-4D97-AF65-F5344CB8AC3E}">
        <p14:creationId xmlns:p14="http://schemas.microsoft.com/office/powerpoint/2010/main" val="31913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310041"/>
            <a:ext cx="7681912" cy="873472"/>
          </a:xfrm>
          <a:noFill/>
        </p:spPr>
        <p:txBody>
          <a:bodyPr/>
          <a:lstStyle/>
          <a:p>
            <a:pPr algn="ctr"/>
            <a:r>
              <a:rPr lang="es-MX" sz="3200" dirty="0"/>
              <a:t>Principios del modelo de compensación variable </a:t>
            </a:r>
            <a:br>
              <a:rPr lang="es-MX" sz="3200" dirty="0"/>
            </a:br>
            <a:endParaRPr lang="en-GB" sz="3200" dirty="0"/>
          </a:p>
        </p:txBody>
      </p:sp>
      <p:pic>
        <p:nvPicPr>
          <p:cNvPr id="12" name="Picture 6" descr="http://www.corporacionelite.org/imagenes/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292" y="1715166"/>
            <a:ext cx="4981842" cy="4664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9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0850" y="216350"/>
            <a:ext cx="6309878" cy="657448"/>
          </a:xfrm>
          <a:noFill/>
        </p:spPr>
        <p:txBody>
          <a:bodyPr/>
          <a:lstStyle/>
          <a:p>
            <a:pPr algn="ctr"/>
            <a:r>
              <a:rPr lang="es-MX" sz="3200" dirty="0"/>
              <a:t>Principios y conceptos del modelo</a:t>
            </a:r>
            <a:br>
              <a:rPr lang="es-MX" dirty="0"/>
            </a:br>
            <a:endParaRPr lang="en-GB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28688" y="1279670"/>
            <a:ext cx="7529512" cy="473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2000" dirty="0"/>
              <a:t>Objetivo</a:t>
            </a:r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2000" dirty="0"/>
              <a:t>Participativo</a:t>
            </a:r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2000" dirty="0" err="1"/>
              <a:t>Autoaplicable</a:t>
            </a: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2000" dirty="0"/>
              <a:t>Flexible</a:t>
            </a:r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2000" dirty="0"/>
              <a:t>Fácil de administrar</a:t>
            </a:r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2000" dirty="0"/>
              <a:t>Comunicable</a:t>
            </a:r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20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2000" dirty="0"/>
              <a:t>Autofinanciable </a:t>
            </a:r>
          </a:p>
        </p:txBody>
      </p:sp>
      <p:pic>
        <p:nvPicPr>
          <p:cNvPr id="21" name="Picture 12" descr="http://www.zapopan.gob.mx/ceproe/wp-content/uploads/2010/09/Financiamient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4982" y="3848100"/>
            <a:ext cx="2314834" cy="173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4" descr="http://www.photo-dictionary.com/photofiles/list/2224/2907flexible.jpg"/>
          <p:cNvPicPr>
            <a:picLocks noChangeAspect="1" noChangeArrowheads="1"/>
          </p:cNvPicPr>
          <p:nvPr/>
        </p:nvPicPr>
        <p:blipFill rotWithShape="1">
          <a:blip r:embed="rId4" cstate="print"/>
          <a:srcRect l="21896" t="4331" r="10004"/>
          <a:stretch/>
        </p:blipFill>
        <p:spPr bwMode="auto">
          <a:xfrm>
            <a:off x="4613564" y="1499127"/>
            <a:ext cx="1997117" cy="186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8677" y="262716"/>
            <a:ext cx="9109075" cy="504056"/>
          </a:xfrm>
          <a:noFill/>
        </p:spPr>
        <p:txBody>
          <a:bodyPr/>
          <a:lstStyle/>
          <a:p>
            <a:r>
              <a:rPr lang="es-MX" dirty="0"/>
              <a:t>Desarrollo del modelo</a:t>
            </a:r>
            <a:endParaRPr lang="en-GB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683327" y="1046018"/>
            <a:ext cx="6490855" cy="305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Aceptación del modelo</a:t>
            </a:r>
          </a:p>
          <a:p>
            <a:pPr marL="458787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Definición de los equipos de trabajo</a:t>
            </a:r>
          </a:p>
          <a:p>
            <a:pPr marL="458787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Definición de las áreas de medición</a:t>
            </a:r>
          </a:p>
          <a:p>
            <a:pPr marL="458787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Definición del modelo</a:t>
            </a:r>
          </a:p>
          <a:p>
            <a:pPr marL="458787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Reconocimiento de las diferencias personales</a:t>
            </a:r>
          </a:p>
          <a:p>
            <a:pPr marL="458787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Control estadístico</a:t>
            </a:r>
          </a:p>
          <a:p>
            <a:pPr marL="458787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Medición y fuentes de información</a:t>
            </a:r>
          </a:p>
          <a:p>
            <a:pPr marL="458787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Establecimiento de las políticas de pago</a:t>
            </a:r>
          </a:p>
          <a:p>
            <a:pPr marL="458787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Evaluación y seguimiento</a:t>
            </a:r>
          </a:p>
          <a:p>
            <a:pPr marL="458787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s-MX" sz="2000" dirty="0"/>
              <a:t>Inicio del plan</a:t>
            </a:r>
          </a:p>
        </p:txBody>
      </p:sp>
    </p:spTree>
    <p:extLst>
      <p:ext uri="{BB962C8B-B14F-4D97-AF65-F5344CB8AC3E}">
        <p14:creationId xmlns:p14="http://schemas.microsoft.com/office/powerpoint/2010/main" val="20733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43" y="279875"/>
            <a:ext cx="7252422" cy="657448"/>
          </a:xfrm>
          <a:noFill/>
        </p:spPr>
        <p:txBody>
          <a:bodyPr/>
          <a:lstStyle/>
          <a:p>
            <a:r>
              <a:rPr lang="es-MX" sz="3200" dirty="0"/>
              <a:t>Pago con base en las competencias</a:t>
            </a:r>
            <a:br>
              <a:rPr lang="es-MX" sz="3200" dirty="0"/>
            </a:br>
            <a:endParaRPr lang="en-GB" sz="3200" dirty="0"/>
          </a:p>
        </p:txBody>
      </p:sp>
      <p:pic>
        <p:nvPicPr>
          <p:cNvPr id="12" name="Picture 2" descr="http://1.bp.blogspot.com/_rA5gQI4magc/TJMv5urjTHI/AAAAAAAAByE/jzYnzdsKdcc/s1600/modelo_competencias_exploradoc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92877"/>
            <a:ext cx="4946104" cy="4698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3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43" y="297880"/>
            <a:ext cx="9109075" cy="657448"/>
          </a:xfrm>
          <a:noFill/>
        </p:spPr>
        <p:txBody>
          <a:bodyPr/>
          <a:lstStyle/>
          <a:p>
            <a:r>
              <a:rPr lang="es-MX" sz="3600" dirty="0"/>
              <a:t>Bandas de pago </a:t>
            </a:r>
            <a:br>
              <a:rPr lang="es-MX" sz="3600" dirty="0"/>
            </a:br>
            <a:endParaRPr lang="en-GB" sz="3600" dirty="0"/>
          </a:p>
        </p:txBody>
      </p:sp>
      <p:pic>
        <p:nvPicPr>
          <p:cNvPr id="12" name="Picture 2" descr="http://www.urbanizadoravazquezguerra.com/MyImages/carreteras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680" y="1323110"/>
            <a:ext cx="5283199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2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09006" y="234743"/>
            <a:ext cx="7549194" cy="10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s-MX" sz="3200" kern="0" dirty="0"/>
              <a:t>Nueva concepción del proceso de valuación de puestos </a:t>
            </a:r>
            <a:br>
              <a:rPr lang="es-MX" sz="3200" kern="0" dirty="0"/>
            </a:br>
            <a:endParaRPr lang="en-GB" sz="3200" kern="0" dirty="0"/>
          </a:p>
        </p:txBody>
      </p:sp>
      <p:pic>
        <p:nvPicPr>
          <p:cNvPr id="12" name="Picture 2" descr="http://www.gestiopolis.com/organizacion-talento-2/evaluacion-competencias-contexto-ciclos-calidad-educativa-de-colombia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06114"/>
            <a:ext cx="5259750" cy="4389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11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309</Words>
  <Application>Microsoft Office PowerPoint</Application>
  <PresentationFormat>Presentación en pantalla (4:3)</PresentationFormat>
  <Paragraphs>71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Lato Light</vt:lpstr>
      <vt:lpstr>Lato Medium</vt:lpstr>
      <vt:lpstr>Times New Roman</vt:lpstr>
      <vt:lpstr>Pearson</vt:lpstr>
      <vt:lpstr>Administración de la compensación   Capítulo 7. Las nuevas tendencias en la compensación</vt:lpstr>
      <vt:lpstr>Presentación de PowerPoint</vt:lpstr>
      <vt:lpstr>Objetivos</vt:lpstr>
      <vt:lpstr>Principios del modelo de compensación variable  </vt:lpstr>
      <vt:lpstr>Principios y conceptos del modelo </vt:lpstr>
      <vt:lpstr>Desarrollo del modelo</vt:lpstr>
      <vt:lpstr>Pago con base en las competencias </vt:lpstr>
      <vt:lpstr>Bandas de pago  </vt:lpstr>
      <vt:lpstr>Presentación de PowerPoint</vt:lpstr>
      <vt:lpstr>El pago nuevo  </vt:lpstr>
      <vt:lpstr>El uso de la computadora como herramienta de simplificación del proceso  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Cruz, Karol</cp:lastModifiedBy>
  <cp:revision>258</cp:revision>
  <dcterms:created xsi:type="dcterms:W3CDTF">2015-06-15T13:50:26Z</dcterms:created>
  <dcterms:modified xsi:type="dcterms:W3CDTF">2018-03-21T14:39:36Z</dcterms:modified>
</cp:coreProperties>
</file>