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5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2" r:id="rId11"/>
    <p:sldId id="424" r:id="rId12"/>
    <p:sldId id="426" r:id="rId13"/>
    <p:sldId id="428" r:id="rId14"/>
    <p:sldId id="429" r:id="rId15"/>
    <p:sldId id="430" r:id="rId16"/>
    <p:sldId id="431" r:id="rId17"/>
    <p:sldId id="432" r:id="rId18"/>
    <p:sldId id="2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>
          <p15:clr>
            <a:srgbClr val="A4A3A4"/>
          </p15:clr>
        </p15:guide>
        <p15:guide id="4" orient="horz" pos="2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70"/>
    <a:srgbClr val="FFFFFF"/>
    <a:srgbClr val="038638"/>
    <a:srgbClr val="000000"/>
    <a:srgbClr val="007FA3"/>
    <a:srgbClr val="03873A"/>
    <a:srgbClr val="505759"/>
    <a:srgbClr val="504D49"/>
    <a:srgbClr val="BBBBBB"/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50" autoAdjust="0"/>
    <p:restoredTop sz="93184" autoAdjust="0"/>
  </p:normalViewPr>
  <p:slideViewPr>
    <p:cSldViewPr snapToGrid="0" showGuides="1">
      <p:cViewPr varScale="1">
        <p:scale>
          <a:sx n="69" d="100"/>
          <a:sy n="69" d="100"/>
        </p:scale>
        <p:origin x="990" y="60"/>
      </p:cViewPr>
      <p:guideLst>
        <p:guide orient="horz"/>
        <p:guide pos="5759"/>
        <p:guide/>
        <p:guide orient="horz" pos="2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452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154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429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85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34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47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6570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38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19760-77AC-4C85-B394-78B9D13B450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48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6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97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53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487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09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1541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13902-84DF-42FE-A6E8-A9EC4DA2909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899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/>
          <a:lstStyle>
            <a:lvl1pPr algn="ctr">
              <a:defRPr sz="110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1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rgbClr val="FFFFFF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bg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bg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GB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bg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rgbClr val="BBBBBB"/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dirty="0"/>
              <a:t>Space for logo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rgbClr val="03873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rgbClr val="FFFFFF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762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3"/>
          </p:nvPr>
        </p:nvSpPr>
        <p:spPr>
          <a:xfrm>
            <a:off x="3419475" y="255008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rgbClr val="03873A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162675" y="2549525"/>
            <a:ext cx="2362200" cy="1149910"/>
          </a:xfrm>
        </p:spPr>
        <p:txBody>
          <a:bodyPr anchor="ctr"/>
          <a:lstStyle>
            <a:lvl1pPr algn="ctr">
              <a:lnSpc>
                <a:spcPct val="100000"/>
              </a:lnSpc>
              <a:defRPr sz="73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bg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rgbClr val="03873A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rgbClr val="03873A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bg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/>
              <a:t>Insert photographic image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bg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7" r:id="rId3"/>
    <p:sldLayoutId id="2147483667" r:id="rId4"/>
    <p:sldLayoutId id="2147483718" r:id="rId5"/>
    <p:sldLayoutId id="2147483719" r:id="rId6"/>
    <p:sldLayoutId id="2147483720" r:id="rId7"/>
    <p:sldLayoutId id="2147483721" r:id="rId8"/>
    <p:sldLayoutId id="2147483728" r:id="rId9"/>
    <p:sldLayoutId id="2147483723" r:id="rId10"/>
    <p:sldLayoutId id="2147483676" r:id="rId11"/>
    <p:sldLayoutId id="2147483691" r:id="rId12"/>
    <p:sldLayoutId id="2147483729" r:id="rId13"/>
    <p:sldLayoutId id="2147483730" r:id="rId14"/>
    <p:sldLayoutId id="2147483726" r:id="rId15"/>
    <p:sldLayoutId id="2147483731" r:id="rId16"/>
    <p:sldLayoutId id="2147483732" r:id="rId17"/>
    <p:sldLayoutId id="2147483682" r:id="rId18"/>
    <p:sldLayoutId id="2147483695" r:id="rId19"/>
    <p:sldLayoutId id="2147483698" r:id="rId20"/>
    <p:sldLayoutId id="2147483694" r:id="rId21"/>
    <p:sldLayoutId id="2147483654" r:id="rId22"/>
    <p:sldLayoutId id="2147483727" r:id="rId23"/>
    <p:sldLayoutId id="2147483733" r:id="rId24"/>
    <p:sldLayoutId id="2147483663" r:id="rId25"/>
    <p:sldLayoutId id="2147483734" r:id="rId26"/>
    <p:sldLayoutId id="2147483735" r:id="rId27"/>
  </p:sldLayoutIdLst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tx1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Administración</a:t>
            </a:r>
            <a:r>
              <a:rPr lang="en-GB" dirty="0"/>
              <a:t> de la </a:t>
            </a:r>
            <a:r>
              <a:rPr lang="en-GB" dirty="0" err="1"/>
              <a:t>compensación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 err="1"/>
              <a:t>Capítulo</a:t>
            </a:r>
            <a:r>
              <a:rPr lang="en-GB" dirty="0"/>
              <a:t> 6. </a:t>
            </a:r>
            <a:r>
              <a:rPr lang="en-GB" dirty="0" err="1"/>
              <a:t>Prestaciones</a:t>
            </a:r>
            <a:r>
              <a:rPr lang="en-GB" dirty="0"/>
              <a:t> y </a:t>
            </a:r>
            <a:r>
              <a:rPr lang="en-GB" dirty="0" err="1"/>
              <a:t>beneficios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376" y="6149009"/>
            <a:ext cx="8763217" cy="51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200" dirty="0"/>
              <a:t>La información contenida en esta presentación es confidencial y está legalmente protegida, es posible que usted no esté autorizado para usar, copiar o divulgar todo o parte de la información expuesta.</a:t>
            </a:r>
            <a:endParaRPr lang="en-US" sz="1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621EA6F-C78A-4F86-8458-92409F7C2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3" b="2222"/>
          <a:stretch/>
        </p:blipFill>
        <p:spPr>
          <a:xfrm>
            <a:off x="4442133" y="811694"/>
            <a:ext cx="4176233" cy="49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2186" y="986319"/>
            <a:ext cx="5465445" cy="460054"/>
          </a:xfrm>
          <a:noFill/>
        </p:spPr>
        <p:txBody>
          <a:bodyPr/>
          <a:lstStyle/>
          <a:p>
            <a:r>
              <a:rPr lang="es-MX" dirty="0"/>
              <a:t>Aguinaldo</a:t>
            </a:r>
          </a:p>
        </p:txBody>
      </p:sp>
      <p:pic>
        <p:nvPicPr>
          <p:cNvPr id="11" name="3 Imagen" descr="aguinaldo.jpg"/>
          <p:cNvPicPr>
            <a:picLocks noChangeAspect="1"/>
          </p:cNvPicPr>
          <p:nvPr/>
        </p:nvPicPr>
        <p:blipFill rotWithShape="1">
          <a:blip r:embed="rId3" cstate="print"/>
          <a:srcRect l="9459" t="2006" r="3298" b="16502"/>
          <a:stretch/>
        </p:blipFill>
        <p:spPr>
          <a:xfrm>
            <a:off x="4191000" y="394985"/>
            <a:ext cx="4191000" cy="198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3 Imagen" descr="Vacaciones.jpg">
            <a:extLst>
              <a:ext uri="{FF2B5EF4-FFF2-40B4-BE49-F238E27FC236}">
                <a16:creationId xmlns:a16="http://schemas.microsoft.com/office/drawing/2014/main" id="{997ADABD-63E8-4FFB-9941-A99E2A5D7B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4009" y="2791692"/>
            <a:ext cx="2763981" cy="276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2F2E58D-5BEE-490D-B0EE-1E700B4CD6BD}"/>
              </a:ext>
            </a:extLst>
          </p:cNvPr>
          <p:cNvSpPr txBox="1">
            <a:spLocks noChangeArrowheads="1"/>
          </p:cNvSpPr>
          <p:nvPr/>
        </p:nvSpPr>
        <p:spPr>
          <a:xfrm>
            <a:off x="4191000" y="3601037"/>
            <a:ext cx="4772891" cy="137752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Vacaciones y pago de prima vacacional</a:t>
            </a:r>
            <a:b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MX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500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84537" y="1253275"/>
            <a:ext cx="7590536" cy="543927"/>
          </a:xfrm>
          <a:noFill/>
        </p:spPr>
        <p:txBody>
          <a:bodyPr/>
          <a:lstStyle/>
          <a:p>
            <a:r>
              <a:rPr lang="es-MX" dirty="0"/>
              <a:t>Días festivos</a:t>
            </a:r>
          </a:p>
        </p:txBody>
      </p:sp>
      <p:pic>
        <p:nvPicPr>
          <p:cNvPr id="11" name="3 Imagen" descr="dias festiv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5470" y="347275"/>
            <a:ext cx="3540330" cy="235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4718C26-401B-4E7F-9FBE-1312F307660E}"/>
              </a:ext>
            </a:extLst>
          </p:cNvPr>
          <p:cNvSpPr txBox="1">
            <a:spLocks noChangeArrowheads="1"/>
          </p:cNvSpPr>
          <p:nvPr/>
        </p:nvSpPr>
        <p:spPr>
          <a:xfrm>
            <a:off x="5295900" y="3960409"/>
            <a:ext cx="2074718" cy="5735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Vivienda</a:t>
            </a:r>
          </a:p>
        </p:txBody>
      </p:sp>
      <p:pic>
        <p:nvPicPr>
          <p:cNvPr id="13" name="3 Imagen" descr="vivienda.jpg">
            <a:extLst>
              <a:ext uri="{FF2B5EF4-FFF2-40B4-BE49-F238E27FC236}">
                <a16:creationId xmlns:a16="http://schemas.microsoft.com/office/drawing/2014/main" id="{6CD24D33-F879-4314-A817-AEF6233D3D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7855" y="2987606"/>
            <a:ext cx="3227615" cy="254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44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27351" y="1510900"/>
            <a:ext cx="3927330" cy="657448"/>
          </a:xfrm>
          <a:noFill/>
        </p:spPr>
        <p:txBody>
          <a:bodyPr/>
          <a:lstStyle/>
          <a:p>
            <a:r>
              <a:rPr lang="es-MX" dirty="0"/>
              <a:t>Seguridad social</a:t>
            </a:r>
          </a:p>
        </p:txBody>
      </p:sp>
      <p:pic>
        <p:nvPicPr>
          <p:cNvPr id="11" name="3 Imagen" descr="seguridad so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6636" y="395288"/>
            <a:ext cx="3851564" cy="2888673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50DA647-DBFF-476C-A00F-84AD9E34B3A1}"/>
              </a:ext>
            </a:extLst>
          </p:cNvPr>
          <p:cNvSpPr txBox="1">
            <a:spLocks noChangeArrowheads="1"/>
          </p:cNvSpPr>
          <p:nvPr/>
        </p:nvSpPr>
        <p:spPr>
          <a:xfrm>
            <a:off x="4554681" y="4533098"/>
            <a:ext cx="4145973" cy="52115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Pensión por incapacidad</a:t>
            </a:r>
          </a:p>
        </p:txBody>
      </p:sp>
      <p:pic>
        <p:nvPicPr>
          <p:cNvPr id="13" name="3 Imagen" descr="http://t1.gstatic.com/images?q=tbn:ANd9GcTdATUZ9-VTROzZJa67eTi3w_4hPXnc4bxsYennilpRrq6zdzla">
            <a:extLst>
              <a:ext uri="{FF2B5EF4-FFF2-40B4-BE49-F238E27FC236}">
                <a16:creationId xmlns:a16="http://schemas.microsoft.com/office/drawing/2014/main" id="{471A0BA1-330E-4F27-9690-F88E6006F6B2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637" y="3463636"/>
            <a:ext cx="3387434" cy="2327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91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143" y="323428"/>
            <a:ext cx="8408377" cy="1005689"/>
          </a:xfrm>
          <a:noFill/>
        </p:spPr>
        <p:txBody>
          <a:bodyPr/>
          <a:lstStyle/>
          <a:p>
            <a:r>
              <a:rPr lang="es-MX" dirty="0"/>
              <a:t>Otras prestaciones o beneficios marginales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427" y="1579057"/>
            <a:ext cx="8408377" cy="4367351"/>
          </a:xfrm>
        </p:spPr>
        <p:txBody>
          <a:bodyPr/>
          <a:lstStyle/>
          <a:p>
            <a:pPr lvl="1"/>
            <a:r>
              <a:rPr lang="es-MX" sz="2000" dirty="0"/>
              <a:t>Servicios al personal</a:t>
            </a:r>
          </a:p>
          <a:p>
            <a:pPr lvl="1"/>
            <a:endParaRPr lang="es-MX" sz="2000" dirty="0"/>
          </a:p>
          <a:p>
            <a:pPr lvl="1"/>
            <a:endParaRPr lang="es-MX" sz="2000" dirty="0"/>
          </a:p>
          <a:p>
            <a:pPr lvl="1"/>
            <a:r>
              <a:rPr lang="es-MX" sz="2000" dirty="0"/>
              <a:t>Guarderías infantiles</a:t>
            </a:r>
          </a:p>
          <a:p>
            <a:pPr lvl="1"/>
            <a:endParaRPr lang="es-MX" sz="2000" dirty="0"/>
          </a:p>
          <a:p>
            <a:pPr lvl="1"/>
            <a:endParaRPr lang="es-MX" sz="2000" dirty="0"/>
          </a:p>
          <a:p>
            <a:pPr lvl="1"/>
            <a:r>
              <a:rPr lang="es-MX" sz="2000" dirty="0"/>
              <a:t>Cajas de ahorro</a:t>
            </a:r>
          </a:p>
          <a:p>
            <a:pPr lvl="1"/>
            <a:endParaRPr lang="es-MX" sz="2000" dirty="0"/>
          </a:p>
          <a:p>
            <a:pPr lvl="1"/>
            <a:endParaRPr lang="es-MX" sz="2000" dirty="0"/>
          </a:p>
          <a:p>
            <a:pPr lvl="1"/>
            <a:r>
              <a:rPr lang="es-MX" sz="2000" dirty="0"/>
              <a:t>Servicio médico y de enfermería</a:t>
            </a:r>
          </a:p>
          <a:p>
            <a:pPr lvl="1"/>
            <a:endParaRPr lang="es-MX" sz="2000" dirty="0"/>
          </a:p>
          <a:p>
            <a:pPr lvl="1"/>
            <a:endParaRPr lang="es-MX" sz="2000" dirty="0"/>
          </a:p>
          <a:p>
            <a:pPr lvl="1"/>
            <a:r>
              <a:rPr lang="es-MX" sz="2000" dirty="0"/>
              <a:t>Asesorías</a:t>
            </a:r>
          </a:p>
          <a:p>
            <a:pPr lvl="1" algn="ctr"/>
            <a:endParaRPr lang="es-MX" sz="2000" dirty="0"/>
          </a:p>
        </p:txBody>
      </p:sp>
      <p:pic>
        <p:nvPicPr>
          <p:cNvPr id="8" name="7 Imagen" descr="http://www.equipoenacciontgz.mex.tl/imagesnew2/0/0/0/1/0/3/6/4/2/6/Entrega%20pie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31" y="1786875"/>
            <a:ext cx="3718414" cy="310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4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22647" y="297873"/>
            <a:ext cx="7782262" cy="539081"/>
          </a:xfrm>
          <a:noFill/>
        </p:spPr>
        <p:txBody>
          <a:bodyPr/>
          <a:lstStyle/>
          <a:p>
            <a:r>
              <a:rPr lang="es-MX" dirty="0"/>
              <a:t>Sistemas de pensión por jubilación</a:t>
            </a:r>
          </a:p>
        </p:txBody>
      </p:sp>
      <p:pic>
        <p:nvPicPr>
          <p:cNvPr id="11" name="3 Imagen" descr="http://noticiasdeabajo.files.wordpress.com/2010/03/pensiones7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2593" y="1437501"/>
            <a:ext cx="3926194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48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34458" y="355599"/>
            <a:ext cx="4168269" cy="65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0" charset="-128"/>
                <a:cs typeface="ＭＳ Ｐゴシック" pitchFamily="-110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9pPr>
          </a:lstStyle>
          <a:p>
            <a:pPr algn="l"/>
            <a:r>
              <a:rPr lang="es-MX" sz="3400" b="1" dirty="0">
                <a:solidFill>
                  <a:schemeClr val="tx2"/>
                </a:solidFill>
                <a:ea typeface="+mj-ea"/>
                <a:cs typeface="+mj-cs"/>
              </a:rPr>
              <a:t>Personal expatriado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2154" y="1066576"/>
            <a:ext cx="7526338" cy="52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s-MX" dirty="0"/>
          </a:p>
          <a:p>
            <a:pPr marL="457200" lvl="1" indent="0">
              <a:buNone/>
            </a:pPr>
            <a:r>
              <a:rPr lang="es-MX" dirty="0"/>
              <a:t>Tipos de expatriados</a:t>
            </a:r>
          </a:p>
          <a:p>
            <a:pPr lvl="1"/>
            <a:endParaRPr lang="es-MX" dirty="0"/>
          </a:p>
          <a:p>
            <a:pPr lvl="2">
              <a:buSzPct val="100000"/>
            </a:pPr>
            <a:r>
              <a:rPr lang="es-MX" sz="1800" dirty="0"/>
              <a:t>Expatriado del país de origen de la empresa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endParaRPr lang="es-MX" sz="1800" dirty="0"/>
          </a:p>
          <a:p>
            <a:pPr lvl="2">
              <a:buSzPct val="100000"/>
            </a:pPr>
            <a:r>
              <a:rPr lang="es-MX" sz="1800" dirty="0"/>
              <a:t>Expatriado de un tercer país</a:t>
            </a:r>
          </a:p>
          <a:p>
            <a:pPr lvl="1"/>
            <a:endParaRPr lang="es-MX" dirty="0"/>
          </a:p>
          <a:p>
            <a:pPr lvl="1"/>
            <a:endParaRPr lang="es-MX" dirty="0"/>
          </a:p>
          <a:p>
            <a:pPr marL="457200" lvl="1" indent="0">
              <a:buNone/>
            </a:pPr>
            <a:r>
              <a:rPr lang="es-MX" dirty="0"/>
              <a:t>Sueldo base</a:t>
            </a:r>
          </a:p>
        </p:txBody>
      </p:sp>
      <p:pic>
        <p:nvPicPr>
          <p:cNvPr id="14" name="3 Imagen" descr="http://finanzasinteligentes.files.wordpress.com/2011/12/aguinaldo1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011" y="4077815"/>
            <a:ext cx="2996118" cy="1941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7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94" y="227125"/>
            <a:ext cx="8139112" cy="657448"/>
          </a:xfrm>
          <a:noFill/>
        </p:spPr>
        <p:txBody>
          <a:bodyPr/>
          <a:lstStyle/>
          <a:p>
            <a:r>
              <a:rPr lang="es-MX" dirty="0"/>
              <a:t>Personal expatriado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9143" y="1104356"/>
            <a:ext cx="8596311" cy="523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" lvl="1" indent="0">
              <a:spcBef>
                <a:spcPct val="40000"/>
              </a:spcBef>
              <a:buNone/>
            </a:pPr>
            <a:r>
              <a:rPr lang="es-MX" sz="2200" dirty="0"/>
              <a:t>Otros</a:t>
            </a:r>
            <a:r>
              <a:rPr lang="es-MX" dirty="0">
                <a:solidFill>
                  <a:schemeClr val="tx2"/>
                </a:solidFill>
                <a:ea typeface="+mj-ea"/>
                <a:cs typeface="+mj-cs"/>
              </a:rPr>
              <a:t> </a:t>
            </a:r>
            <a:r>
              <a:rPr lang="es-MX" sz="2200" dirty="0"/>
              <a:t>pagos y beneficios</a:t>
            </a:r>
          </a:p>
          <a:p>
            <a:pPr marL="344487" lvl="1" indent="-342900">
              <a:spcBef>
                <a:spcPct val="40000"/>
              </a:spcBef>
            </a:pPr>
            <a:endParaRPr lang="es-MX" sz="1400" dirty="0">
              <a:solidFill>
                <a:schemeClr val="tx2"/>
              </a:solidFill>
              <a:ea typeface="+mj-ea"/>
              <a:cs typeface="+mj-cs"/>
            </a:endParaRP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Ayuda por costo de vida (</a:t>
            </a:r>
            <a:r>
              <a:rPr lang="es-MX" sz="2200" dirty="0" err="1"/>
              <a:t>cost</a:t>
            </a:r>
            <a:r>
              <a:rPr lang="es-MX" sz="2200" dirty="0"/>
              <a:t> of living </a:t>
            </a:r>
            <a:r>
              <a:rPr lang="es-MX" sz="2200" dirty="0" err="1"/>
              <a:t>allowances</a:t>
            </a:r>
            <a:r>
              <a:rPr lang="es-MX" sz="2200" dirty="0"/>
              <a:t>)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Prima por servicio exterior (</a:t>
            </a:r>
            <a:r>
              <a:rPr lang="es-MX" sz="2200" dirty="0" err="1"/>
              <a:t>foreign</a:t>
            </a:r>
            <a:r>
              <a:rPr lang="es-MX" sz="2200" dirty="0"/>
              <a:t> </a:t>
            </a:r>
            <a:r>
              <a:rPr lang="es-MX" sz="2200" dirty="0" err="1"/>
              <a:t>service</a:t>
            </a:r>
            <a:r>
              <a:rPr lang="es-MX" sz="2200" dirty="0"/>
              <a:t> </a:t>
            </a:r>
            <a:r>
              <a:rPr lang="es-MX" sz="2200" dirty="0" err="1"/>
              <a:t>premium</a:t>
            </a:r>
            <a:r>
              <a:rPr lang="es-MX" sz="2200" dirty="0"/>
              <a:t>)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Ayuda por las dificultades del país anfitrión (</a:t>
            </a:r>
            <a:r>
              <a:rPr lang="es-MX" sz="2200" dirty="0" err="1"/>
              <a:t>hardship</a:t>
            </a:r>
            <a:r>
              <a:rPr lang="es-MX" sz="2200" dirty="0"/>
              <a:t> </a:t>
            </a:r>
            <a:r>
              <a:rPr lang="es-MX" sz="2200" dirty="0" err="1"/>
              <a:t>allowance</a:t>
            </a:r>
            <a:r>
              <a:rPr lang="es-MX" sz="2200" dirty="0"/>
              <a:t>)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Ayuda para el pago de renta de la casa (</a:t>
            </a:r>
            <a:r>
              <a:rPr lang="es-MX" sz="2200" dirty="0" err="1"/>
              <a:t>housing</a:t>
            </a:r>
            <a:r>
              <a:rPr lang="es-MX" sz="2200" dirty="0"/>
              <a:t> </a:t>
            </a:r>
            <a:r>
              <a:rPr lang="es-MX" sz="2200" dirty="0" err="1"/>
              <a:t>allowance</a:t>
            </a:r>
            <a:r>
              <a:rPr lang="es-MX" sz="2200" dirty="0"/>
              <a:t>)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Automóvil de la empresa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Chofer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Educación de los hijos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Visita a casa (home </a:t>
            </a:r>
            <a:r>
              <a:rPr lang="es-MX" sz="2200" dirty="0" err="1"/>
              <a:t>leave</a:t>
            </a:r>
            <a:r>
              <a:rPr lang="es-MX" sz="2200" dirty="0"/>
              <a:t>)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Vacaciones</a:t>
            </a:r>
          </a:p>
          <a:p>
            <a:pPr marL="344487" lvl="1" indent="-342900">
              <a:buFont typeface="+mj-lt"/>
              <a:buAutoNum type="arabicPeriod"/>
            </a:pPr>
            <a:r>
              <a:rPr lang="es-MX" sz="2200" dirty="0"/>
              <a:t>Días festivos</a:t>
            </a:r>
          </a:p>
          <a:p>
            <a:pPr lvl="1"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85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31862" y="1389062"/>
            <a:ext cx="7373938" cy="377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Seguro de vida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Seguros de gastos médicos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Examen médico anual e inmunizaciones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Plan de retiro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Club social y de negocios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Cursos de idioma del país anfitrión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Preparación cultural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Beneficios previos a la expatriación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Equilibrio de los impuestos (</a:t>
            </a:r>
            <a:r>
              <a:rPr lang="es-MX" sz="2000" dirty="0" err="1"/>
              <a:t>tax</a:t>
            </a:r>
            <a:r>
              <a:rPr lang="es-MX" sz="2000" dirty="0"/>
              <a:t> </a:t>
            </a:r>
            <a:r>
              <a:rPr lang="es-MX" sz="2000" dirty="0" err="1"/>
              <a:t>equalization</a:t>
            </a:r>
            <a:r>
              <a:rPr lang="es-MX" sz="2000" dirty="0"/>
              <a:t>)</a:t>
            </a:r>
          </a:p>
          <a:p>
            <a:pPr marL="458787" lvl="1" indent="-457200">
              <a:buFont typeface="+mj-lt"/>
              <a:buAutoNum type="arabicPeriod" startAt="11"/>
            </a:pPr>
            <a:r>
              <a:rPr lang="es-MX" sz="2000" dirty="0"/>
              <a:t>Seguro social</a:t>
            </a:r>
          </a:p>
          <a:p>
            <a:pPr lvl="1" algn="ctr"/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2390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0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Grp="1" noChangeArrowheads="1"/>
          </p:cNvSpPr>
          <p:nvPr>
            <p:ph idx="1"/>
          </p:nvPr>
        </p:nvSpPr>
        <p:spPr>
          <a:xfrm>
            <a:off x="1066800" y="1129748"/>
            <a:ext cx="7315200" cy="48937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3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Distinguido Profesor:</a:t>
            </a:r>
            <a:endParaRPr lang="en-US" altLang="en-US" sz="3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1066800" y="2241978"/>
            <a:ext cx="739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Esta presentación fue elaborada para auxiliarle en su labor docente, usted puede utilizarla libremente y nos gustaría escuchar su opinión sírvase indicarnos cómo podemos ayudarle.</a:t>
            </a:r>
          </a:p>
          <a:p>
            <a:pPr algn="r"/>
            <a:endParaRPr lang="es-MX" sz="2000" dirty="0"/>
          </a:p>
          <a:p>
            <a:pPr algn="r"/>
            <a:r>
              <a:rPr lang="es-MX" sz="2000" dirty="0"/>
              <a:t>Ricardo Varela</a:t>
            </a:r>
          </a:p>
          <a:p>
            <a:pPr algn="r"/>
            <a:r>
              <a:rPr lang="es-MX" sz="2000" dirty="0"/>
              <a:t>Autor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58990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2085" y="203587"/>
            <a:ext cx="8438515" cy="657448"/>
          </a:xfrm>
          <a:noFill/>
        </p:spPr>
        <p:txBody>
          <a:bodyPr/>
          <a:lstStyle/>
          <a:p>
            <a:r>
              <a:rPr lang="es-MX" dirty="0"/>
              <a:t>Objetivos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69067" y="861035"/>
            <a:ext cx="8764097" cy="437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1600" dirty="0"/>
              <a:t>Al terminar de estudiar este capítulo, usted será capaz de:</a:t>
            </a:r>
          </a:p>
          <a:p>
            <a:endParaRPr lang="es-MX" sz="1600" dirty="0"/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Identificar los diversos tipos de prestaciones y entender los factores que contribuyen al incremento de las mismas.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Describir la manera en que los empleados ven en la actualidad los beneficios marginales.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Identificar los problemas potenciales que las prestaciones pueden crear para la organización.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Entender los principios básicos para diseñar un programa efectivo de prestaciones y beneficios.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Argumentar a favor y en contra de la jubilación obligatoria.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Reconocer los problemas que las organizaciones enfrentan al proveer fondos para un plan de pensiones.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Conocer las causas de los problemas financieros que enfrentan los programas de seguridad social en este momento y en el futuro.</a:t>
            </a:r>
          </a:p>
          <a:p>
            <a:pPr marL="182563" indent="-182563">
              <a:lnSpc>
                <a:spcPct val="150000"/>
              </a:lnSpc>
              <a:buNone/>
            </a:pPr>
            <a:r>
              <a:rPr lang="es-MX" sz="1600" dirty="0"/>
              <a:t>• Definir los tipos de personal expatriado que hay; y, conocer los planes especiales para ellos.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1913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18" y="159979"/>
            <a:ext cx="7924800" cy="657448"/>
          </a:xfrm>
          <a:noFill/>
        </p:spPr>
        <p:txBody>
          <a:bodyPr/>
          <a:lstStyle/>
          <a:p>
            <a:r>
              <a:rPr lang="es-MX" dirty="0"/>
              <a:t>Antecedentes de las prestaciones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88161" y="951647"/>
            <a:ext cx="8270039" cy="4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None/>
            </a:pPr>
            <a:r>
              <a:rPr lang="es-MX" sz="3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Beveridge</a:t>
            </a:r>
            <a:endParaRPr lang="es-MX" b="1" dirty="0"/>
          </a:p>
        </p:txBody>
      </p:sp>
      <p:pic>
        <p:nvPicPr>
          <p:cNvPr id="14" name="3 Imagen" descr="http://t3.gstatic.com/images?q=tbn:ANd9GcROJJ3pv1s3HnKoiQUfHlGwwGiN8Z2nxqHZSqnucYGnvafFw5dVD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9160" y="2510508"/>
            <a:ext cx="1914525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5 Imagen" descr="http://t1.gstatic.com/images?q=tbn:ANd9GcTnSEEFW8Bpi_QM20r7Cza3uczcycgztNvTDRugInPO18ROWrEqW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080" y="2281908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6 Imagen" descr="http://t1.gstatic.com/images?q=tbn:ANd9GcS8LAPyhz0xUnqQz_R8Yx8F6OvIzvxBUcACwMlf2UaKgHokWmEt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0748" y="315820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7 Imagen" descr="http://t1.gstatic.com/images?q=tbn:ANd9GcSiMReA37uA8rjF2ss6YwXAfcWmVGWcWZ-6miDtDORhWl5bAVeX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0716" y="2434308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8 CuadroTexto"/>
          <p:cNvSpPr txBox="1"/>
          <p:nvPr/>
        </p:nvSpPr>
        <p:spPr>
          <a:xfrm>
            <a:off x="335836" y="514290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+mn-lt"/>
              </a:rPr>
              <a:t>Ramsés</a:t>
            </a:r>
            <a:r>
              <a:rPr lang="es-MX" sz="2000" b="1" dirty="0">
                <a:latin typeface="+mn-lt"/>
              </a:rPr>
              <a:t> II</a:t>
            </a:r>
          </a:p>
        </p:txBody>
      </p:sp>
      <p:sp>
        <p:nvSpPr>
          <p:cNvPr id="23" name="11 CuadroTexto"/>
          <p:cNvSpPr txBox="1"/>
          <p:nvPr/>
        </p:nvSpPr>
        <p:spPr>
          <a:xfrm>
            <a:off x="5263975" y="4958242"/>
            <a:ext cx="1483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Otto von Bismark</a:t>
            </a:r>
          </a:p>
        </p:txBody>
      </p:sp>
      <p:sp>
        <p:nvSpPr>
          <p:cNvPr id="24" name="12 CuadroTexto"/>
          <p:cNvSpPr txBox="1"/>
          <p:nvPr/>
        </p:nvSpPr>
        <p:spPr>
          <a:xfrm>
            <a:off x="7202734" y="490128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William </a:t>
            </a:r>
            <a:r>
              <a:rPr lang="es-MX" sz="1600" b="1" dirty="0" err="1"/>
              <a:t>Beveridge</a:t>
            </a:r>
            <a:endParaRPr lang="es-MX" sz="1600" dirty="0"/>
          </a:p>
        </p:txBody>
      </p:sp>
      <p:sp>
        <p:nvSpPr>
          <p:cNvPr id="25" name="10 CuadroTexto"/>
          <p:cNvSpPr txBox="1"/>
          <p:nvPr/>
        </p:nvSpPr>
        <p:spPr>
          <a:xfrm>
            <a:off x="2386091" y="518714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Legiones</a:t>
            </a:r>
            <a:r>
              <a:rPr lang="es-MX" sz="1800" b="1" dirty="0"/>
              <a:t> romanas</a:t>
            </a:r>
          </a:p>
        </p:txBody>
      </p:sp>
    </p:spTree>
    <p:extLst>
      <p:ext uri="{BB962C8B-B14F-4D97-AF65-F5344CB8AC3E}">
        <p14:creationId xmlns:p14="http://schemas.microsoft.com/office/powerpoint/2010/main" val="34203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61" y="574328"/>
            <a:ext cx="8748712" cy="873472"/>
          </a:xfrm>
          <a:noFill/>
        </p:spPr>
        <p:txBody>
          <a:bodyPr/>
          <a:lstStyle/>
          <a:p>
            <a:pPr algn="ctr"/>
            <a:r>
              <a:rPr lang="es-MX" sz="2800" dirty="0"/>
              <a:t>Factores que contribuyen a la obtención de las prestaciones</a:t>
            </a:r>
          </a:p>
        </p:txBody>
      </p:sp>
      <p:pic>
        <p:nvPicPr>
          <p:cNvPr id="11" name="4 Imagen" descr="http://cdn1.anunico-st.com/fotos/asesoria_y_capacitacion_empresarial_y_personal-503bf8464e0c1832d4291e70d.jpg"/>
          <p:cNvPicPr/>
          <p:nvPr/>
        </p:nvPicPr>
        <p:blipFill rotWithShape="1">
          <a:blip r:embed="rId3" cstate="print"/>
          <a:srcRect b="13411"/>
          <a:stretch/>
        </p:blipFill>
        <p:spPr bwMode="auto">
          <a:xfrm>
            <a:off x="1931221" y="1447800"/>
            <a:ext cx="5328592" cy="430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872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49951" y="361491"/>
            <a:ext cx="8001001" cy="1017488"/>
          </a:xfrm>
          <a:noFill/>
        </p:spPr>
        <p:txBody>
          <a:bodyPr/>
          <a:lstStyle/>
          <a:p>
            <a:pPr algn="ctr"/>
            <a:r>
              <a:rPr lang="es-MX" sz="3200" dirty="0"/>
              <a:t>Las prestaciones y la administración de recursos humanos</a:t>
            </a:r>
          </a:p>
        </p:txBody>
      </p:sp>
      <p:pic>
        <p:nvPicPr>
          <p:cNvPr id="11" name="3 Imagen" descr="http://d3sdoylwcs36el.cloudfront.net/personal_productivity_id573519_size5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005" y="1543844"/>
            <a:ext cx="480689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59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333152"/>
            <a:ext cx="7910512" cy="657448"/>
          </a:xfrm>
          <a:noFill/>
        </p:spPr>
        <p:txBody>
          <a:bodyPr/>
          <a:lstStyle/>
          <a:p>
            <a:r>
              <a:rPr lang="es-MX" dirty="0"/>
              <a:t>Planes de beneficios en efectivo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8077200" cy="381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400" dirty="0"/>
              <a:t>Alineación con la misión, la visión, los valores y los objetivos de la organización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4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400" dirty="0"/>
              <a:t>Participación dentro de la empresa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4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400" dirty="0"/>
              <a:t>Programa de comunicación de las prestaciones</a:t>
            </a:r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endParaRPr lang="es-MX" sz="2400" dirty="0"/>
          </a:p>
          <a:p>
            <a:pPr marL="458787" lvl="1" indent="-457200">
              <a:buFont typeface="Arial" panose="020B0604020202020204" pitchFamily="34" charset="0"/>
              <a:buAutoNum type="arabicPeriod"/>
            </a:pPr>
            <a:r>
              <a:rPr lang="es-MX" sz="2400" dirty="0"/>
              <a:t>Control de costos</a:t>
            </a:r>
          </a:p>
          <a:p>
            <a:pPr marL="458787" lvl="1" indent="-457200" algn="ctr">
              <a:buFont typeface="Arial" panose="020B0604020202020204" pitchFamily="34" charset="0"/>
              <a:buAutoNum type="arabicPeriod"/>
            </a:pP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06399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80150" y="205431"/>
            <a:ext cx="7270577" cy="657448"/>
          </a:xfrm>
          <a:noFill/>
        </p:spPr>
        <p:txBody>
          <a:bodyPr/>
          <a:lstStyle/>
          <a:p>
            <a:r>
              <a:rPr lang="es-MX" dirty="0"/>
              <a:t>Pensiones y seguros</a:t>
            </a:r>
          </a:p>
        </p:txBody>
      </p:sp>
      <p:pic>
        <p:nvPicPr>
          <p:cNvPr id="11" name="4 Imagen" descr="http://t0.gstatic.com/images?q=tbn:ANd9GcS6-mcWICbZF8Ncd4y4cWNjT5NmYg_rWXZ2dMV8MBrysV_eKy_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8624" y="1320078"/>
            <a:ext cx="5511049" cy="45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24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6324600" cy="3886200"/>
          </a:xfrm>
        </p:spPr>
        <p:txBody>
          <a:bodyPr/>
          <a:lstStyle/>
          <a:p>
            <a:pPr marL="0" indent="0"/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32509" y="1247552"/>
            <a:ext cx="6781800" cy="657448"/>
          </a:xfrm>
          <a:noFill/>
        </p:spPr>
        <p:txBody>
          <a:bodyPr/>
          <a:lstStyle/>
          <a:p>
            <a:r>
              <a:rPr lang="es-MX" dirty="0"/>
              <a:t>Seguros de vida</a:t>
            </a:r>
          </a:p>
        </p:txBody>
      </p:sp>
      <p:pic>
        <p:nvPicPr>
          <p:cNvPr id="11" name="3 Imagen" descr="Seguro de vi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251" y="279471"/>
            <a:ext cx="2682552" cy="2682552"/>
          </a:xfrm>
          <a:prstGeom prst="rect">
            <a:avLst/>
          </a:prstGeom>
        </p:spPr>
      </p:pic>
      <p:pic>
        <p:nvPicPr>
          <p:cNvPr id="12" name="3 Imagen" descr="http://conacyemtoluca.files.wordpress.com/2012/02/centro_medico.jpg">
            <a:extLst>
              <a:ext uri="{FF2B5EF4-FFF2-40B4-BE49-F238E27FC236}">
                <a16:creationId xmlns:a16="http://schemas.microsoft.com/office/drawing/2014/main" id="{075CC387-B2BC-40B8-B489-0B9FC14AFE7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886" y="3084449"/>
            <a:ext cx="2440478" cy="2526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B72AB0E-C2D5-43C0-9673-89F04E2CC00D}"/>
              </a:ext>
            </a:extLst>
          </p:cNvPr>
          <p:cNvSpPr txBox="1">
            <a:spLocks noChangeArrowheads="1"/>
          </p:cNvSpPr>
          <p:nvPr/>
        </p:nvSpPr>
        <p:spPr>
          <a:xfrm>
            <a:off x="3968479" y="4019046"/>
            <a:ext cx="4980709" cy="657448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Seguros de gastos médicos</a:t>
            </a:r>
          </a:p>
        </p:txBody>
      </p:sp>
    </p:spTree>
    <p:extLst>
      <p:ext uri="{BB962C8B-B14F-4D97-AF65-F5344CB8AC3E}">
        <p14:creationId xmlns:p14="http://schemas.microsoft.com/office/powerpoint/2010/main" val="19067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theme/theme1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</TotalTime>
  <Words>482</Words>
  <Application>Microsoft Office PowerPoint</Application>
  <PresentationFormat>Presentación en pantalla (4:3)</PresentationFormat>
  <Paragraphs>110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ＭＳ Ｐゴシック</vt:lpstr>
      <vt:lpstr>Arial</vt:lpstr>
      <vt:lpstr>Calibri</vt:lpstr>
      <vt:lpstr>Lato Light</vt:lpstr>
      <vt:lpstr>Lato Medium</vt:lpstr>
      <vt:lpstr>Times New Roman</vt:lpstr>
      <vt:lpstr>Pearson</vt:lpstr>
      <vt:lpstr>Administración de la compensación   Capítulo 6. Prestaciones y beneficios</vt:lpstr>
      <vt:lpstr>Presentación de PowerPoint</vt:lpstr>
      <vt:lpstr>Objetivos</vt:lpstr>
      <vt:lpstr>Antecedentes de las prestaciones</vt:lpstr>
      <vt:lpstr>Factores que contribuyen a la obtención de las prestaciones</vt:lpstr>
      <vt:lpstr>Las prestaciones y la administración de recursos humanos</vt:lpstr>
      <vt:lpstr>Planes de beneficios en efectivo</vt:lpstr>
      <vt:lpstr>Pensiones y seguros</vt:lpstr>
      <vt:lpstr>Seguros de vida</vt:lpstr>
      <vt:lpstr>Aguinaldo</vt:lpstr>
      <vt:lpstr>Días festivos</vt:lpstr>
      <vt:lpstr>Seguridad social</vt:lpstr>
      <vt:lpstr>Otras prestaciones o beneficios marginales</vt:lpstr>
      <vt:lpstr>Sistemas de pensión por jubilación</vt:lpstr>
      <vt:lpstr>Presentación de PowerPoint</vt:lpstr>
      <vt:lpstr>Personal expatriado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Cruz, Karol</cp:lastModifiedBy>
  <cp:revision>257</cp:revision>
  <dcterms:created xsi:type="dcterms:W3CDTF">2015-06-15T13:50:26Z</dcterms:created>
  <dcterms:modified xsi:type="dcterms:W3CDTF">2018-03-21T14:28:52Z</dcterms:modified>
</cp:coreProperties>
</file>