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2" r:id="rId1"/>
  </p:sldMasterIdLst>
  <p:notesMasterIdLst>
    <p:notesMasterId r:id="rId24"/>
  </p:notesMasterIdLst>
  <p:handoutMasterIdLst>
    <p:handoutMasterId r:id="rId25"/>
  </p:handoutMasterIdLst>
  <p:sldIdLst>
    <p:sldId id="319" r:id="rId2"/>
    <p:sldId id="299" r:id="rId3"/>
    <p:sldId id="320" r:id="rId4"/>
    <p:sldId id="321" r:id="rId5"/>
    <p:sldId id="323" r:id="rId6"/>
    <p:sldId id="325" r:id="rId7"/>
    <p:sldId id="326" r:id="rId8"/>
    <p:sldId id="327" r:id="rId9"/>
    <p:sldId id="328" r:id="rId10"/>
    <p:sldId id="329" r:id="rId11"/>
    <p:sldId id="330" r:id="rId12"/>
    <p:sldId id="331" r:id="rId13"/>
    <p:sldId id="332" r:id="rId14"/>
    <p:sldId id="333" r:id="rId15"/>
    <p:sldId id="334" r:id="rId16"/>
    <p:sldId id="335" r:id="rId17"/>
    <p:sldId id="336" r:id="rId18"/>
    <p:sldId id="338" r:id="rId19"/>
    <p:sldId id="337" r:id="rId20"/>
    <p:sldId id="340" r:id="rId21"/>
    <p:sldId id="339" r:id="rId22"/>
    <p:sldId id="324" r:id="rId23"/>
  </p:sldIdLst>
  <p:sldSz cx="9144000" cy="6858000" type="screen4x3"/>
  <p:notesSz cx="7053263" cy="93091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4CF"/>
    <a:srgbClr val="898989"/>
    <a:srgbClr val="CDCDCD"/>
    <a:srgbClr val="0072C6"/>
    <a:srgbClr val="FEFEFE"/>
    <a:srgbClr val="6F97B9"/>
    <a:srgbClr val="BCE8F2"/>
    <a:srgbClr val="E22000"/>
    <a:srgbClr val="B0DBF6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08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56414" cy="46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497" tIns="46749" rIns="93497" bIns="46749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pitchFamily="-110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96849" y="0"/>
            <a:ext cx="3056414" cy="46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497" tIns="46749" rIns="93497" bIns="4674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10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57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43645"/>
            <a:ext cx="3056414" cy="46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497" tIns="46749" rIns="93497" bIns="46749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pitchFamily="-110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57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96849" y="8843645"/>
            <a:ext cx="3056414" cy="46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497" tIns="46749" rIns="93497" bIns="467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5041767-5899-4C7C-AD56-D64C5CDA71FE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20713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56414" cy="46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497" tIns="46749" rIns="93497" bIns="46749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latin typeface="Arial" pitchFamily="-110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95217" y="0"/>
            <a:ext cx="3056414" cy="46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497" tIns="46749" rIns="93497" bIns="4674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Arial" pitchFamily="-110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497" tIns="46749" rIns="93497" bIns="467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42029"/>
            <a:ext cx="3056414" cy="46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497" tIns="46749" rIns="93497" bIns="46749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latin typeface="Arial" pitchFamily="-110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95217" y="8842029"/>
            <a:ext cx="3056414" cy="46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497" tIns="46749" rIns="93497" bIns="4674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256434F6-6AF2-48E9-B7DF-7AFE394250DE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48514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919760-77AC-4C85-B394-78B9D13B450B}" type="slidenum">
              <a:rPr lang="en-US" altLang="en-US"/>
              <a:pPr/>
              <a:t>2</a:t>
            </a:fld>
            <a:endParaRPr lang="en-US" altLang="en-US"/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13524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11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834989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12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89704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13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909251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14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568070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15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778300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16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205618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17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245917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18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058267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19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674228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20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12804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3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383674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21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395140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22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22645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4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383674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5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157064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6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338673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7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357343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8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086550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9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246447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10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698500"/>
            <a:ext cx="4654550" cy="34909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5327" y="4421823"/>
            <a:ext cx="5642610" cy="41890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561317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5015E9-16C0-4E4F-910D-8B106BA52C8C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015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E3EEAB-E34F-4FF2-A418-18B7CF8AA2FC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2775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DF619-1E04-4437-9BFF-D7CFE9C2985E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7233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F0DAF7-B9D3-4C60-BDC3-488DC91F014F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1025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CEB49C-8683-47FC-9BA0-A60F210EA548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06253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CFEED8-8B18-406A-9762-84FA6C08E711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6481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24F767-C45D-443E-8646-968B653BDA0F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409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1EEFE8-AFD1-46BA-B9CF-3C67AEA3E959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2545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69F8C1-BDEE-4EA2-8012-3CC018583BD9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6894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42663F-1951-4947-96B3-3321C919DE10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5408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6C2268-5096-4710-9543-2E58C6A48609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3587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898989"/>
                </a:solidFill>
              </a:defRPr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-110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325479D4-DE99-4920-8C27-53B6C5200212}" type="slidenum">
              <a:rPr lang="en-US" altLang="en-US"/>
              <a:pPr/>
              <a:t>‹Nº›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hf hdr="0" ftr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110" charset="-128"/>
          <a:cs typeface="ＭＳ Ｐゴシック" pitchFamily="-110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-110" charset="-128"/>
          <a:cs typeface="ＭＳ Ｐゴシック" pitchFamily="-110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-110" charset="-128"/>
          <a:cs typeface="ＭＳ Ｐゴシック" pitchFamily="-110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-110" charset="-128"/>
          <a:cs typeface="ＭＳ Ｐゴシック" pitchFamily="-110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-110" charset="-128"/>
          <a:cs typeface="ＭＳ Ｐゴシック" pitchFamily="-110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-110" charset="-128"/>
          <a:cs typeface="ＭＳ Ｐゴシック" pitchFamily="-110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-110" charset="-128"/>
          <a:cs typeface="ＭＳ Ｐゴシック" pitchFamily="-110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-110" charset="-128"/>
          <a:cs typeface="ＭＳ Ｐゴシック" pitchFamily="-110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-110" charset="-128"/>
          <a:cs typeface="ＭＳ Ｐゴシック" pitchFamily="-110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itchFamily="-110" charset="-128"/>
          <a:cs typeface="ＭＳ Ｐゴシック" pitchFamily="-110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itchFamily="-110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-110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itchFamily="-110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itchFamily="-110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457200" y="6172200"/>
            <a:ext cx="8305800" cy="381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50000"/>
              </a:lnSpc>
            </a:pPr>
            <a:r>
              <a:rPr lang="es-ES" sz="1200" dirty="0"/>
              <a:t>La información contenida en esta presentación es confidencial y está legalmente protegida,</a:t>
            </a:r>
          </a:p>
          <a:p>
            <a:pPr>
              <a:lnSpc>
                <a:spcPct val="50000"/>
              </a:lnSpc>
            </a:pPr>
            <a:endParaRPr lang="es-ES" sz="1200" dirty="0"/>
          </a:p>
          <a:p>
            <a:pPr>
              <a:lnSpc>
                <a:spcPct val="50000"/>
              </a:lnSpc>
            </a:pPr>
            <a:r>
              <a:rPr lang="es-ES" sz="1200" dirty="0"/>
              <a:t>es posible que usted no esté autorizado para usar, copiar o divulgar todo o parte de la información expuesta.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2819400" y="2143542"/>
            <a:ext cx="3733800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3200" b="1" dirty="0">
                <a:solidFill>
                  <a:srgbClr val="FF0000"/>
                </a:solidFill>
              </a:rPr>
              <a:t>[</a:t>
            </a:r>
            <a:r>
              <a:rPr lang="es-ES" sz="3200" b="1" dirty="0" smtClean="0">
                <a:solidFill>
                  <a:srgbClr val="FF0000"/>
                </a:solidFill>
              </a:rPr>
              <a:t>Entra miniatura portada</a:t>
            </a:r>
            <a:r>
              <a:rPr lang="en-US" altLang="en-US" sz="3200" b="1" dirty="0">
                <a:solidFill>
                  <a:srgbClr val="FF0000"/>
                </a:solidFill>
              </a:rPr>
              <a:t>]</a:t>
            </a:r>
          </a:p>
          <a:p>
            <a:endParaRPr lang="es-ES" dirty="0">
              <a:solidFill>
                <a:srgbClr val="FF0000"/>
              </a:solidFill>
            </a:endParaRPr>
          </a:p>
        </p:txBody>
      </p:sp>
      <p:pic>
        <p:nvPicPr>
          <p:cNvPr id="9" name="Imagen 8" descr="Captura de pantalla 2017-06-16 a la(s) 16.39.5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800" y="0"/>
            <a:ext cx="2616200" cy="11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146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-10602"/>
            <a:ext cx="8420100" cy="1143000"/>
          </a:xfrm>
        </p:spPr>
        <p:txBody>
          <a:bodyPr/>
          <a:lstStyle/>
          <a:p>
            <a:r>
              <a:rPr lang="es-MX" sz="40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Jefe de prensas</a:t>
            </a:r>
            <a:endParaRPr lang="es-ES" sz="4000" b="1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21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4667699"/>
              </p:ext>
            </p:extLst>
          </p:nvPr>
        </p:nvGraphicFramePr>
        <p:xfrm>
          <a:off x="1219200" y="903798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Jefe de prensas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569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21" name="Rectangle 2"/>
          <p:cNvSpPr>
            <a:spLocks noGrp="1" noChangeArrowheads="1"/>
          </p:cNvSpPr>
          <p:nvPr>
            <p:ph type="title"/>
          </p:nvPr>
        </p:nvSpPr>
        <p:spPr>
          <a:xfrm>
            <a:off x="737152" y="-53671"/>
            <a:ext cx="8420100" cy="1143000"/>
          </a:xfrm>
        </p:spPr>
        <p:txBody>
          <a:bodyPr/>
          <a:lstStyle/>
          <a:p>
            <a:r>
              <a:rPr lang="es-MX" sz="40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Operador de prensa</a:t>
            </a:r>
            <a:endParaRPr lang="es-ES" sz="4000" b="1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22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0245171"/>
              </p:ext>
            </p:extLst>
          </p:nvPr>
        </p:nvGraphicFramePr>
        <p:xfrm>
          <a:off x="1232452" y="860729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Operador de prensa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137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21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34484"/>
            <a:ext cx="8420100" cy="1143000"/>
          </a:xfrm>
        </p:spPr>
        <p:txBody>
          <a:bodyPr/>
          <a:lstStyle/>
          <a:p>
            <a:r>
              <a:rPr lang="es-MX" sz="40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Operador de unidad</a:t>
            </a:r>
            <a:endParaRPr lang="es-ES" sz="4000" b="1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22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073057"/>
              </p:ext>
            </p:extLst>
          </p:nvPr>
        </p:nvGraphicFramePr>
        <p:xfrm>
          <a:off x="1219200" y="948884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Operador de unidad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6144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40392"/>
            <a:ext cx="8420100" cy="1143000"/>
          </a:xfrm>
        </p:spPr>
        <p:txBody>
          <a:bodyPr/>
          <a:lstStyle/>
          <a:p>
            <a:r>
              <a:rPr lang="es-MX" sz="40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Operador de empalmador</a:t>
            </a:r>
            <a:endParaRPr lang="es-ES" sz="4000" b="1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21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6855530"/>
              </p:ext>
            </p:extLst>
          </p:nvPr>
        </p:nvGraphicFramePr>
        <p:xfrm>
          <a:off x="1333500" y="954792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Operador de empalmador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5522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743778" y="-27167"/>
            <a:ext cx="8420100" cy="1143000"/>
          </a:xfrm>
        </p:spPr>
        <p:txBody>
          <a:bodyPr/>
          <a:lstStyle/>
          <a:p>
            <a:r>
              <a:rPr lang="es-MX" sz="40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Operador de insoladoras</a:t>
            </a:r>
            <a:endParaRPr lang="es-ES" sz="4000" b="1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21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9250414"/>
              </p:ext>
            </p:extLst>
          </p:nvPr>
        </p:nvGraphicFramePr>
        <p:xfrm>
          <a:off x="1239078" y="887233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Operador de insoladoras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1623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7" name="Rectangle 2"/>
          <p:cNvSpPr txBox="1">
            <a:spLocks noChangeArrowheads="1"/>
          </p:cNvSpPr>
          <p:nvPr/>
        </p:nvSpPr>
        <p:spPr bwMode="auto">
          <a:xfrm>
            <a:off x="723900" y="7980"/>
            <a:ext cx="84201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110" charset="-128"/>
                <a:cs typeface="ＭＳ Ｐゴシック" pitchFamily="-110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  <a:cs typeface="ＭＳ Ｐゴシック" pitchFamily="-110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  <a:cs typeface="ＭＳ Ｐゴシック" pitchFamily="-110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  <a:cs typeface="ＭＳ Ｐゴシック" pitchFamily="-110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  <a:cs typeface="ＭＳ Ｐゴシック" pitchFamily="-110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  <a:cs typeface="ＭＳ Ｐゴシック" pitchFamily="-110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  <a:cs typeface="ＭＳ Ｐゴシック" pitchFamily="-110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  <a:cs typeface="ＭＳ Ｐゴシック" pitchFamily="-110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  <a:cs typeface="ＭＳ Ｐゴシック" pitchFamily="-110" charset="-128"/>
              </a:defRPr>
            </a:lvl9pPr>
          </a:lstStyle>
          <a:p>
            <a:r>
              <a:rPr lang="es-MX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Jefe de fotomecánica</a:t>
            </a:r>
            <a:endParaRPr lang="es-ES" sz="4000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21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0944522"/>
              </p:ext>
            </p:extLst>
          </p:nvPr>
        </p:nvGraphicFramePr>
        <p:xfrm>
          <a:off x="1219200" y="922380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Jefe de fotomecánica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8754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-56984"/>
            <a:ext cx="8420100" cy="1143000"/>
          </a:xfrm>
        </p:spPr>
        <p:txBody>
          <a:bodyPr/>
          <a:lstStyle/>
          <a:p>
            <a:r>
              <a:rPr lang="es-MX" sz="40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Operador de fotomecánica</a:t>
            </a:r>
            <a:endParaRPr lang="es-ES" sz="4000" b="1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21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7316344"/>
              </p:ext>
            </p:extLst>
          </p:nvPr>
        </p:nvGraphicFramePr>
        <p:xfrm>
          <a:off x="1104900" y="857416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Operador de fotomecánica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366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0"/>
            <a:ext cx="8420100" cy="1143000"/>
          </a:xfrm>
        </p:spPr>
        <p:txBody>
          <a:bodyPr/>
          <a:lstStyle/>
          <a:p>
            <a:r>
              <a:rPr lang="es-MX" sz="40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Operador de sistemas de impresión</a:t>
            </a:r>
            <a:endParaRPr lang="es-ES" sz="4000" b="1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12" name="Group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7922452"/>
              </p:ext>
            </p:extLst>
          </p:nvPr>
        </p:nvGraphicFramePr>
        <p:xfrm>
          <a:off x="1259031" y="1049572"/>
          <a:ext cx="7046769" cy="5212080"/>
        </p:xfrm>
        <a:graphic>
          <a:graphicData uri="http://schemas.openxmlformats.org/drawingml/2006/table">
            <a:tbl>
              <a:tblPr/>
              <a:tblGrid>
                <a:gridCol w="35648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358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612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542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Operador de sistemas de impresión 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40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50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50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040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34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9040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0744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16565"/>
            <a:ext cx="8420100" cy="1143000"/>
          </a:xfrm>
        </p:spPr>
        <p:txBody>
          <a:bodyPr/>
          <a:lstStyle/>
          <a:p>
            <a:r>
              <a:rPr lang="es-MX" sz="40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Jefe de encarte</a:t>
            </a:r>
            <a:endParaRPr lang="es-ES" sz="4000" b="1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12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9146313"/>
              </p:ext>
            </p:extLst>
          </p:nvPr>
        </p:nvGraphicFramePr>
        <p:xfrm>
          <a:off x="1219200" y="930965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Jefe de encarte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0885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7980"/>
            <a:ext cx="8420100" cy="1143000"/>
          </a:xfrm>
        </p:spPr>
        <p:txBody>
          <a:bodyPr/>
          <a:lstStyle/>
          <a:p>
            <a:r>
              <a:rPr lang="es-MX" sz="40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Subjefe de encarte</a:t>
            </a:r>
            <a:endParaRPr lang="es-ES" sz="4000" b="1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12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4213938"/>
              </p:ext>
            </p:extLst>
          </p:nvPr>
        </p:nvGraphicFramePr>
        <p:xfrm>
          <a:off x="1219200" y="922380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Subjefe de encarte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8626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ne 6"/>
          <p:cNvSpPr>
            <a:spLocks noChangeShapeType="1"/>
          </p:cNvSpPr>
          <p:nvPr/>
        </p:nvSpPr>
        <p:spPr bwMode="auto">
          <a:xfrm>
            <a:off x="457200" y="6248400"/>
            <a:ext cx="82296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pic>
        <p:nvPicPr>
          <p:cNvPr id="3" name="Imagen 2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698"/>
            <a:ext cx="9144000" cy="1107302"/>
          </a:xfrm>
          <a:prstGeom prst="rect">
            <a:avLst/>
          </a:prstGeom>
        </p:spPr>
      </p:pic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776288" y="425718"/>
            <a:ext cx="7377112" cy="1143000"/>
          </a:xfrm>
        </p:spPr>
        <p:txBody>
          <a:bodyPr/>
          <a:lstStyle/>
          <a:p>
            <a:r>
              <a:rPr lang="es-MX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/>
            </a:r>
            <a:br>
              <a:rPr lang="es-MX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</a:br>
            <a:r>
              <a:rPr lang="es-MX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/>
            </a:r>
            <a:br>
              <a:rPr lang="es-MX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</a:br>
            <a:r>
              <a:rPr lang="es-MX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/>
            </a:r>
            <a:br>
              <a:rPr lang="es-MX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</a:br>
            <a:r>
              <a:rPr lang="es-MX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/>
            </a:r>
            <a:br>
              <a:rPr lang="es-MX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</a:br>
            <a:r>
              <a:rPr lang="es-MX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/>
            </a:r>
            <a:br>
              <a:rPr lang="es-MX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</a:br>
            <a:r>
              <a:rPr lang="es-MX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/>
            </a:r>
            <a:br>
              <a:rPr lang="es-MX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</a:br>
            <a:r>
              <a:rPr lang="es-MX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Caso 2</a:t>
            </a:r>
            <a:br>
              <a:rPr lang="es-MX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</a:br>
            <a:r>
              <a:rPr lang="es-MX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/>
            </a:r>
            <a:br>
              <a:rPr lang="es-MX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</a:br>
            <a:r>
              <a:rPr lang="es-MX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Digitalizaciones e Impresiones, S.A. de C.V.</a:t>
            </a:r>
            <a:endParaRPr lang="en-GB" b="0" dirty="0">
              <a:solidFill>
                <a:schemeClr val="tx1"/>
              </a:solidFill>
            </a:endParaRP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7899400" y="4760506"/>
            <a:ext cx="965200" cy="105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pitchFamily="-110" charset="-128"/>
                <a:cs typeface="ＭＳ Ｐゴシック" pitchFamily="-110" charset="-128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pitchFamily="-110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pitchFamily="-110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pitchFamily="-110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itchFamily="-110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0" dirty="0" smtClean="0"/>
              <a:t>2</a:t>
            </a:r>
            <a:endParaRPr lang="en-GB" sz="4400" dirty="0"/>
          </a:p>
        </p:txBody>
      </p:sp>
    </p:spTree>
    <p:extLst>
      <p:ext uri="{BB962C8B-B14F-4D97-AF65-F5344CB8AC3E}">
        <p14:creationId xmlns:p14="http://schemas.microsoft.com/office/powerpoint/2010/main" val="1158990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0"/>
            <a:ext cx="8420100" cy="1143000"/>
          </a:xfrm>
        </p:spPr>
        <p:txBody>
          <a:bodyPr/>
          <a:lstStyle/>
          <a:p>
            <a:r>
              <a:rPr lang="es-MX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Operador de encarte</a:t>
            </a:r>
            <a:endParaRPr lang="es-ES" sz="4000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12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4993423"/>
              </p:ext>
            </p:extLst>
          </p:nvPr>
        </p:nvGraphicFramePr>
        <p:xfrm>
          <a:off x="1454702" y="883920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Operador de encarte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749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606287" y="-66923"/>
            <a:ext cx="8420100" cy="1143000"/>
          </a:xfrm>
        </p:spPr>
        <p:txBody>
          <a:bodyPr/>
          <a:lstStyle/>
          <a:p>
            <a:r>
              <a:rPr lang="es-MX" sz="40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Jefe de productos especiales</a:t>
            </a:r>
            <a:endParaRPr lang="es-ES" sz="4000" b="1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12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618055"/>
              </p:ext>
            </p:extLst>
          </p:nvPr>
        </p:nvGraphicFramePr>
        <p:xfrm>
          <a:off x="1101587" y="847477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Jefe de productos especiales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6102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7005" y="6295234"/>
            <a:ext cx="1077590" cy="460330"/>
          </a:xfrm>
          <a:prstGeom prst="rect">
            <a:avLst/>
          </a:prstGeom>
        </p:spPr>
      </p:pic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163996" y="167084"/>
            <a:ext cx="8420100" cy="1143000"/>
          </a:xfrm>
          <a:noFill/>
          <a:ln/>
        </p:spPr>
        <p:txBody>
          <a:bodyPr/>
          <a:lstStyle/>
          <a:p>
            <a:r>
              <a:rPr lang="es-MX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Mercado de trabajo</a:t>
            </a:r>
            <a:endParaRPr lang="es-ES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9716274"/>
              </p:ext>
            </p:extLst>
          </p:nvPr>
        </p:nvGraphicFramePr>
        <p:xfrm>
          <a:off x="200470" y="1281350"/>
          <a:ext cx="8644127" cy="47384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73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075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9268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9268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9268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9268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9268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269746">
                <a:tc>
                  <a:txBody>
                    <a:bodyPr/>
                    <a:lstStyle/>
                    <a:p>
                      <a:pPr algn="l" fontAlgn="b"/>
                      <a:r>
                        <a:rPr lang="es-MX" sz="1050" u="none" strike="noStrike" dirty="0">
                          <a:effectLst/>
                        </a:rPr>
                        <a:t>Puesto</a:t>
                      </a:r>
                      <a:endParaRPr lang="es-MX" sz="1050" b="1" i="0" u="none" strike="noStrike" dirty="0">
                        <a:solidFill>
                          <a:srgbClr val="FFFFFF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5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Sueldo</a:t>
                      </a:r>
                      <a:endParaRPr lang="es-MX" sz="1050" b="1" i="0" u="none" strike="noStrike" dirty="0">
                        <a:solidFill>
                          <a:srgbClr val="FFFFFF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u="none" strike="noStrike">
                          <a:effectLst/>
                        </a:rPr>
                        <a:t>Mínimo</a:t>
                      </a:r>
                      <a:endParaRPr lang="es-MX" sz="1000" b="1" i="0" u="none" strike="noStrike">
                        <a:solidFill>
                          <a:srgbClr val="FFFFFF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u="none" strike="noStrike">
                          <a:effectLst/>
                        </a:rPr>
                        <a:t>1er Q</a:t>
                      </a:r>
                      <a:endParaRPr lang="es-MX" sz="1000" b="1" i="0" u="none" strike="noStrike">
                        <a:solidFill>
                          <a:srgbClr val="FFFFFF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u="none" strike="noStrike">
                          <a:effectLst/>
                        </a:rPr>
                        <a:t>Media</a:t>
                      </a:r>
                      <a:endParaRPr lang="es-MX" sz="1000" b="1" i="0" u="none" strike="noStrike">
                        <a:solidFill>
                          <a:srgbClr val="FFFFFF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u="none" strike="noStrike">
                          <a:effectLst/>
                        </a:rPr>
                        <a:t>3er Q</a:t>
                      </a:r>
                      <a:endParaRPr lang="es-MX" sz="1000" b="1" i="0" u="none" strike="noStrike">
                        <a:solidFill>
                          <a:srgbClr val="FFFFFF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u="none" strike="noStrike">
                          <a:effectLst/>
                        </a:rPr>
                        <a:t>Máx</a:t>
                      </a:r>
                      <a:endParaRPr lang="es-MX" sz="1000" b="1" i="0" u="none" strike="noStrike">
                        <a:solidFill>
                          <a:srgbClr val="FFFFFF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9294">
                <a:tc>
                  <a:txBody>
                    <a:bodyPr/>
                    <a:lstStyle/>
                    <a:p>
                      <a:pPr algn="l" fontAlgn="b"/>
                      <a:r>
                        <a:rPr lang="es-MX" sz="1050" u="none" strike="noStrike">
                          <a:effectLst/>
                        </a:rPr>
                        <a:t>1 Gerente de operaciones</a:t>
                      </a:r>
                      <a:endParaRPr lang="es-MX" sz="105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u="none" strike="noStrike">
                          <a:effectLst/>
                        </a:rPr>
                        <a:t>96,105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71,920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84,570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97,220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107,200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124,620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9294">
                <a:tc>
                  <a:txBody>
                    <a:bodyPr/>
                    <a:lstStyle/>
                    <a:p>
                      <a:pPr algn="l" fontAlgn="b"/>
                      <a:r>
                        <a:rPr lang="es-MX" sz="1050" u="none" strike="noStrike">
                          <a:effectLst/>
                        </a:rPr>
                        <a:t>2 Supervisor de producción</a:t>
                      </a:r>
                      <a:endParaRPr lang="es-MX" sz="105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u="none" strike="noStrike">
                          <a:effectLst/>
                        </a:rPr>
                        <a:t>54,180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37,590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67,400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72,400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87,750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103,100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9294">
                <a:tc>
                  <a:txBody>
                    <a:bodyPr/>
                    <a:lstStyle/>
                    <a:p>
                      <a:pPr algn="l" fontAlgn="b"/>
                      <a:r>
                        <a:rPr lang="es-MX" sz="1050" u="none" strike="noStrike">
                          <a:effectLst/>
                        </a:rPr>
                        <a:t>3 Supervisor de manteminiento</a:t>
                      </a:r>
                      <a:endParaRPr lang="es-MX" sz="105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u="none" strike="noStrike">
                          <a:effectLst/>
                        </a:rPr>
                        <a:t>35,798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31,000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39,330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47,660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46,150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62,000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79294">
                <a:tc>
                  <a:txBody>
                    <a:bodyPr/>
                    <a:lstStyle/>
                    <a:p>
                      <a:pPr algn="l" fontAlgn="b"/>
                      <a:r>
                        <a:rPr lang="es-MX" sz="1050" u="none" strike="noStrike">
                          <a:effectLst/>
                        </a:rPr>
                        <a:t>4 Supervisor de impresión</a:t>
                      </a:r>
                      <a:endParaRPr lang="es-MX" sz="105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u="none" strike="noStrike">
                          <a:effectLst/>
                        </a:rPr>
                        <a:t>38,184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29,760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43,210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51,690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72,970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81,840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79294">
                <a:tc>
                  <a:txBody>
                    <a:bodyPr/>
                    <a:lstStyle/>
                    <a:p>
                      <a:pPr algn="l" fontAlgn="b"/>
                      <a:r>
                        <a:rPr lang="es-MX" sz="1050" u="none" strike="noStrike">
                          <a:effectLst/>
                        </a:rPr>
                        <a:t>5 Jefe de prensa</a:t>
                      </a:r>
                      <a:endParaRPr lang="es-MX" sz="105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u="none" strike="noStrike">
                          <a:effectLst/>
                        </a:rPr>
                        <a:t>25,542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18,790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21,260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23,720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27,860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44,390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79294">
                <a:tc>
                  <a:txBody>
                    <a:bodyPr/>
                    <a:lstStyle/>
                    <a:p>
                      <a:pPr algn="l" fontAlgn="b"/>
                      <a:r>
                        <a:rPr lang="es-MX" sz="1050" u="none" strike="noStrike">
                          <a:effectLst/>
                        </a:rPr>
                        <a:t>6 Jefe de encarte</a:t>
                      </a:r>
                      <a:endParaRPr lang="es-MX" sz="105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u="none" strike="noStrike">
                          <a:effectLst/>
                        </a:rPr>
                        <a:t>24,123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15,870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17,960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20,040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24,100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40,550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79294">
                <a:tc>
                  <a:txBody>
                    <a:bodyPr/>
                    <a:lstStyle/>
                    <a:p>
                      <a:pPr algn="l" fontAlgn="b"/>
                      <a:r>
                        <a:rPr lang="es-MX" sz="1050" u="none" strike="noStrike">
                          <a:effectLst/>
                        </a:rPr>
                        <a:t>7 Jefe de productos especiales</a:t>
                      </a:r>
                      <a:endParaRPr lang="es-MX" sz="105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u="none" strike="noStrike">
                          <a:effectLst/>
                        </a:rPr>
                        <a:t>23,220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17,270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19,470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21,670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26,330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43,400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79294">
                <a:tc>
                  <a:txBody>
                    <a:bodyPr/>
                    <a:lstStyle/>
                    <a:p>
                      <a:pPr algn="l" fontAlgn="b"/>
                      <a:r>
                        <a:rPr lang="es-MX" sz="1050" u="none" strike="noStrike">
                          <a:effectLst/>
                        </a:rPr>
                        <a:t>8 Jefe de fotomecánica</a:t>
                      </a:r>
                      <a:endParaRPr lang="es-MX" sz="105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u="none" strike="noStrike">
                          <a:effectLst/>
                        </a:rPr>
                        <a:t>15,480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16,880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17,940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18,990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20,660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34,720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79294">
                <a:tc>
                  <a:txBody>
                    <a:bodyPr/>
                    <a:lstStyle/>
                    <a:p>
                      <a:pPr algn="l" fontAlgn="b"/>
                      <a:r>
                        <a:rPr lang="es-MX" sz="1050" u="none" strike="noStrike">
                          <a:effectLst/>
                        </a:rPr>
                        <a:t>9 Operador fotomecánica</a:t>
                      </a:r>
                      <a:endParaRPr lang="es-MX" sz="105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u="none" strike="noStrike">
                          <a:effectLst/>
                        </a:rPr>
                        <a:t>11,223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13,390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16,130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17,630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18,550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24,430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79294">
                <a:tc>
                  <a:txBody>
                    <a:bodyPr/>
                    <a:lstStyle/>
                    <a:p>
                      <a:pPr algn="l" fontAlgn="b"/>
                      <a:r>
                        <a:rPr lang="es-MX" sz="1050" u="none" strike="noStrike">
                          <a:effectLst/>
                        </a:rPr>
                        <a:t>10 Operador de sistema de impresión</a:t>
                      </a:r>
                      <a:endParaRPr lang="es-MX" sz="105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u="none" strike="noStrike">
                          <a:effectLst/>
                        </a:rPr>
                        <a:t>10,965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13,890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15,230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16,580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20,460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20,460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79294">
                <a:tc>
                  <a:txBody>
                    <a:bodyPr/>
                    <a:lstStyle/>
                    <a:p>
                      <a:pPr algn="l" fontAlgn="b"/>
                      <a:r>
                        <a:rPr lang="es-MX" sz="1050" u="none" strike="noStrike">
                          <a:effectLst/>
                        </a:rPr>
                        <a:t>11 Operador de insoladoras</a:t>
                      </a:r>
                      <a:endParaRPr lang="es-MX" sz="105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u="none" strike="noStrike">
                          <a:effectLst/>
                        </a:rPr>
                        <a:t>12,513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14,630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16,130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17,630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23,190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23,190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79294">
                <a:tc>
                  <a:txBody>
                    <a:bodyPr/>
                    <a:lstStyle/>
                    <a:p>
                      <a:pPr algn="l" fontAlgn="b"/>
                      <a:r>
                        <a:rPr lang="es-MX" sz="1050" u="none" strike="noStrike">
                          <a:effectLst/>
                        </a:rPr>
                        <a:t>12 Operador de prensa 1 y 2</a:t>
                      </a:r>
                      <a:endParaRPr lang="es-MX" sz="105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u="none" strike="noStrike">
                          <a:effectLst/>
                        </a:rPr>
                        <a:t>16,512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9,400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11,020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10,160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18,350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18,350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79294">
                <a:tc>
                  <a:txBody>
                    <a:bodyPr/>
                    <a:lstStyle/>
                    <a:p>
                      <a:pPr algn="l" fontAlgn="b"/>
                      <a:r>
                        <a:rPr lang="es-MX" sz="1050" u="none" strike="noStrike">
                          <a:effectLst/>
                        </a:rPr>
                        <a:t>13 Operador de unidad</a:t>
                      </a:r>
                      <a:endParaRPr lang="es-MX" sz="105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u="none" strike="noStrike">
                          <a:effectLst/>
                        </a:rPr>
                        <a:t>12,320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8,090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9,050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10,010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14,320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14,320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79294">
                <a:tc>
                  <a:txBody>
                    <a:bodyPr/>
                    <a:lstStyle/>
                    <a:p>
                      <a:pPr algn="l" fontAlgn="b"/>
                      <a:r>
                        <a:rPr lang="es-MX" sz="1050" u="none" strike="noStrike">
                          <a:effectLst/>
                        </a:rPr>
                        <a:t>14 Operador empalmador</a:t>
                      </a:r>
                      <a:endParaRPr lang="es-MX" sz="105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u="none" strike="noStrike">
                          <a:effectLst/>
                        </a:rPr>
                        <a:t>9,675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6,700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7,450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8,020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11,780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11,780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79294">
                <a:tc>
                  <a:txBody>
                    <a:bodyPr/>
                    <a:lstStyle/>
                    <a:p>
                      <a:pPr algn="l" fontAlgn="b"/>
                      <a:r>
                        <a:rPr lang="es-MX" sz="1050" u="none" strike="noStrike">
                          <a:effectLst/>
                        </a:rPr>
                        <a:t>15 Subjefe de encarte</a:t>
                      </a:r>
                      <a:endParaRPr lang="es-MX" sz="105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u="none" strike="noStrike">
                          <a:effectLst/>
                        </a:rPr>
                        <a:t>12,900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6,920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8,420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8,670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13,640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13,640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79294">
                <a:tc>
                  <a:txBody>
                    <a:bodyPr/>
                    <a:lstStyle/>
                    <a:p>
                      <a:pPr algn="l" fontAlgn="b"/>
                      <a:r>
                        <a:rPr lang="es-MX" sz="1050" u="none" strike="noStrike">
                          <a:effectLst/>
                        </a:rPr>
                        <a:t>16 Operador encarte</a:t>
                      </a:r>
                      <a:endParaRPr lang="es-MX" sz="105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u="none" strike="noStrike">
                          <a:effectLst/>
                        </a:rPr>
                        <a:t>7,676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4,710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6,010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7,300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>
                          <a:effectLst/>
                        </a:rPr>
                        <a:t>11,100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u="none" strike="noStrike" dirty="0">
                          <a:effectLst/>
                        </a:rPr>
                        <a:t>11,100</a:t>
                      </a:r>
                      <a:endParaRPr lang="es-MX" sz="1000" b="0" i="0" u="none" strike="noStrike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</a:endParaRPr>
                    </a:p>
                  </a:txBody>
                  <a:tcPr marL="9525" marR="9525" marT="9525" anchor="b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0416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6149" y="0"/>
            <a:ext cx="1248641" cy="533400"/>
          </a:xfrm>
          <a:prstGeom prst="rect">
            <a:avLst/>
          </a:prstGeom>
        </p:spPr>
      </p:pic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742950" y="152400"/>
            <a:ext cx="8420100" cy="684312"/>
          </a:xfrm>
        </p:spPr>
        <p:txBody>
          <a:bodyPr/>
          <a:lstStyle/>
          <a:p>
            <a:r>
              <a:rPr lang="es-MX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Organigrama</a:t>
            </a:r>
            <a:endParaRPr lang="es-ES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pSp>
        <p:nvGrpSpPr>
          <p:cNvPr id="43" name="Group 3"/>
          <p:cNvGrpSpPr>
            <a:grpSpLocks noChangeAspect="1"/>
          </p:cNvGrpSpPr>
          <p:nvPr/>
        </p:nvGrpSpPr>
        <p:grpSpPr bwMode="auto">
          <a:xfrm>
            <a:off x="0" y="1345456"/>
            <a:ext cx="9017625" cy="4394200"/>
            <a:chOff x="3760" y="1579"/>
            <a:chExt cx="8040" cy="4320"/>
          </a:xfrm>
        </p:grpSpPr>
        <p:sp>
          <p:nvSpPr>
            <p:cNvPr id="44" name="AutoShape 4"/>
            <p:cNvSpPr>
              <a:spLocks noChangeAspect="1" noChangeArrowheads="1" noTextEdit="1"/>
            </p:cNvSpPr>
            <p:nvPr/>
          </p:nvSpPr>
          <p:spPr bwMode="auto">
            <a:xfrm>
              <a:off x="3760" y="1579"/>
              <a:ext cx="804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45" name="Rectangle 5"/>
            <p:cNvSpPr>
              <a:spLocks noChangeArrowheads="1"/>
            </p:cNvSpPr>
            <p:nvPr/>
          </p:nvSpPr>
          <p:spPr bwMode="auto">
            <a:xfrm>
              <a:off x="5300" y="1579"/>
              <a:ext cx="2600" cy="30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/>
              <a:r>
                <a:rPr lang="es-ES" sz="1200">
                  <a:latin typeface="Courier New" pitchFamily="49" charset="0"/>
                </a:rPr>
                <a:t>Consejo de Administración</a:t>
              </a:r>
            </a:p>
          </p:txBody>
        </p:sp>
        <p:sp>
          <p:nvSpPr>
            <p:cNvPr id="46" name="Rectangle 6"/>
            <p:cNvSpPr>
              <a:spLocks noChangeArrowheads="1"/>
            </p:cNvSpPr>
            <p:nvPr/>
          </p:nvSpPr>
          <p:spPr bwMode="auto">
            <a:xfrm>
              <a:off x="5500" y="1880"/>
              <a:ext cx="2100" cy="40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/>
              <a:r>
                <a:rPr lang="es-ES" sz="1200" dirty="0">
                  <a:latin typeface="Courier New" pitchFamily="49" charset="0"/>
                </a:rPr>
                <a:t>Dirección de Operaciones</a:t>
              </a:r>
            </a:p>
          </p:txBody>
        </p:sp>
        <p:sp>
          <p:nvSpPr>
            <p:cNvPr id="47" name="Rectangle 7"/>
            <p:cNvSpPr>
              <a:spLocks noChangeArrowheads="1"/>
            </p:cNvSpPr>
            <p:nvPr/>
          </p:nvSpPr>
          <p:spPr bwMode="auto">
            <a:xfrm>
              <a:off x="5500" y="2383"/>
              <a:ext cx="2100" cy="30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/>
              <a:r>
                <a:rPr lang="es-ES" sz="1200">
                  <a:latin typeface="Courier New" pitchFamily="49" charset="0"/>
                </a:rPr>
                <a:t>Gerencia de Operaciones</a:t>
              </a:r>
            </a:p>
          </p:txBody>
        </p:sp>
        <p:sp>
          <p:nvSpPr>
            <p:cNvPr id="48" name="Rectangle 8"/>
            <p:cNvSpPr>
              <a:spLocks noChangeArrowheads="1"/>
            </p:cNvSpPr>
            <p:nvPr/>
          </p:nvSpPr>
          <p:spPr bwMode="auto">
            <a:xfrm>
              <a:off x="4300" y="2885"/>
              <a:ext cx="1200" cy="30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/>
              <a:r>
                <a:rPr lang="es-ES" sz="900">
                  <a:latin typeface="Courier New" pitchFamily="49" charset="0"/>
                </a:rPr>
                <a:t>Asistente estadístico</a:t>
              </a:r>
            </a:p>
          </p:txBody>
        </p:sp>
        <p:sp>
          <p:nvSpPr>
            <p:cNvPr id="49" name="Rectangle 9"/>
            <p:cNvSpPr>
              <a:spLocks noChangeArrowheads="1"/>
            </p:cNvSpPr>
            <p:nvPr/>
          </p:nvSpPr>
          <p:spPr bwMode="auto">
            <a:xfrm>
              <a:off x="7700" y="2885"/>
              <a:ext cx="1300" cy="30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/>
              <a:r>
                <a:rPr lang="es-ES" sz="900">
                  <a:latin typeface="Courier New" pitchFamily="49" charset="0"/>
                </a:rPr>
                <a:t>Asistente administrativo</a:t>
              </a:r>
            </a:p>
          </p:txBody>
        </p:sp>
        <p:sp>
          <p:nvSpPr>
            <p:cNvPr id="50" name="Rectangle 10"/>
            <p:cNvSpPr>
              <a:spLocks noChangeArrowheads="1"/>
            </p:cNvSpPr>
            <p:nvPr/>
          </p:nvSpPr>
          <p:spPr bwMode="auto">
            <a:xfrm>
              <a:off x="5500" y="3488"/>
              <a:ext cx="2000" cy="30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/>
              <a:r>
                <a:rPr lang="es-ES" sz="1000">
                  <a:latin typeface="Courier New" pitchFamily="49" charset="0"/>
                </a:rPr>
                <a:t>Supervisor de Producción</a:t>
              </a:r>
            </a:p>
          </p:txBody>
        </p:sp>
        <p:sp>
          <p:nvSpPr>
            <p:cNvPr id="51" name="Rectangle 11"/>
            <p:cNvSpPr>
              <a:spLocks noChangeArrowheads="1"/>
            </p:cNvSpPr>
            <p:nvPr/>
          </p:nvSpPr>
          <p:spPr bwMode="auto">
            <a:xfrm>
              <a:off x="4000" y="3990"/>
              <a:ext cx="1900" cy="30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s-ES" sz="1000">
                  <a:latin typeface="Courier New" pitchFamily="49" charset="0"/>
                </a:rPr>
                <a:t>Supervisor de impresión</a:t>
              </a:r>
            </a:p>
          </p:txBody>
        </p:sp>
        <p:sp>
          <p:nvSpPr>
            <p:cNvPr id="52" name="Rectangle 12"/>
            <p:cNvSpPr>
              <a:spLocks noChangeArrowheads="1"/>
            </p:cNvSpPr>
            <p:nvPr/>
          </p:nvSpPr>
          <p:spPr bwMode="auto">
            <a:xfrm>
              <a:off x="7700" y="3990"/>
              <a:ext cx="2300" cy="30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s-ES" sz="1000">
                  <a:latin typeface="Courier New" pitchFamily="49" charset="0"/>
                </a:rPr>
                <a:t>Supervisor de mantenimiento</a:t>
              </a:r>
            </a:p>
          </p:txBody>
        </p:sp>
        <p:sp>
          <p:nvSpPr>
            <p:cNvPr id="53" name="Rectangle 13"/>
            <p:cNvSpPr>
              <a:spLocks noChangeArrowheads="1"/>
            </p:cNvSpPr>
            <p:nvPr/>
          </p:nvSpPr>
          <p:spPr bwMode="auto">
            <a:xfrm>
              <a:off x="10000" y="3186"/>
              <a:ext cx="1600" cy="30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/>
              <a:r>
                <a:rPr lang="es-ES" sz="1000">
                  <a:latin typeface="Courier New" pitchFamily="49" charset="0"/>
                </a:rPr>
                <a:t>Servicios Generales</a:t>
              </a:r>
            </a:p>
          </p:txBody>
        </p:sp>
        <p:sp>
          <p:nvSpPr>
            <p:cNvPr id="54" name="Rectangle 14"/>
            <p:cNvSpPr>
              <a:spLocks noChangeArrowheads="1"/>
            </p:cNvSpPr>
            <p:nvPr/>
          </p:nvSpPr>
          <p:spPr bwMode="auto">
            <a:xfrm>
              <a:off x="5400" y="4492"/>
              <a:ext cx="1100" cy="20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s-ES" sz="900">
                  <a:latin typeface="Courier New" pitchFamily="49" charset="0"/>
                </a:rPr>
                <a:t>Jefe de Prensas</a:t>
              </a:r>
            </a:p>
          </p:txBody>
        </p:sp>
        <p:sp>
          <p:nvSpPr>
            <p:cNvPr id="55" name="Rectangle 15"/>
            <p:cNvSpPr>
              <a:spLocks noChangeArrowheads="1"/>
            </p:cNvSpPr>
            <p:nvPr/>
          </p:nvSpPr>
          <p:spPr bwMode="auto">
            <a:xfrm>
              <a:off x="5600" y="4894"/>
              <a:ext cx="700" cy="20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s-ES" sz="800">
                  <a:latin typeface="Courier New" pitchFamily="49" charset="0"/>
                </a:rPr>
                <a:t>Prensa 1</a:t>
              </a:r>
            </a:p>
          </p:txBody>
        </p:sp>
        <p:sp>
          <p:nvSpPr>
            <p:cNvPr id="56" name="Rectangle 16"/>
            <p:cNvSpPr>
              <a:spLocks noChangeArrowheads="1"/>
            </p:cNvSpPr>
            <p:nvPr/>
          </p:nvSpPr>
          <p:spPr bwMode="auto">
            <a:xfrm>
              <a:off x="5600" y="5196"/>
              <a:ext cx="600" cy="30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57" name="Rectangle 17"/>
            <p:cNvSpPr>
              <a:spLocks noChangeArrowheads="1"/>
            </p:cNvSpPr>
            <p:nvPr/>
          </p:nvSpPr>
          <p:spPr bwMode="auto">
            <a:xfrm>
              <a:off x="6400" y="5196"/>
              <a:ext cx="800" cy="50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s-ES" sz="700">
                  <a:latin typeface="Courier New" pitchFamily="49" charset="0"/>
                </a:rPr>
                <a:t>Operadores de unidades (7)y empalmador (2)</a:t>
              </a:r>
            </a:p>
          </p:txBody>
        </p:sp>
        <p:sp>
          <p:nvSpPr>
            <p:cNvPr id="58" name="Rectangle 18"/>
            <p:cNvSpPr>
              <a:spLocks noChangeArrowheads="1"/>
            </p:cNvSpPr>
            <p:nvPr/>
          </p:nvSpPr>
          <p:spPr bwMode="auto">
            <a:xfrm>
              <a:off x="4800" y="5196"/>
              <a:ext cx="600" cy="30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/>
              <a:r>
                <a:rPr lang="es-ES" sz="800">
                  <a:latin typeface="Courier New" pitchFamily="49" charset="0"/>
                </a:rPr>
                <a:t>Insoladoras (2)</a:t>
              </a:r>
            </a:p>
          </p:txBody>
        </p:sp>
        <p:sp>
          <p:nvSpPr>
            <p:cNvPr id="59" name="Rectangle 19"/>
            <p:cNvSpPr>
              <a:spLocks noChangeArrowheads="1"/>
            </p:cNvSpPr>
            <p:nvPr/>
          </p:nvSpPr>
          <p:spPr bwMode="auto">
            <a:xfrm>
              <a:off x="4200" y="5196"/>
              <a:ext cx="500" cy="30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s-ES" sz="800">
                  <a:latin typeface="Courier New" pitchFamily="49" charset="0"/>
                </a:rPr>
                <a:t>Sist. Imp. </a:t>
              </a:r>
            </a:p>
            <a:p>
              <a:pPr algn="ctr" eaLnBrk="0" hangingPunct="0"/>
              <a:r>
                <a:rPr lang="es-ES" sz="900">
                  <a:latin typeface="Courier New" pitchFamily="49" charset="0"/>
                </a:rPr>
                <a:t>(4)</a:t>
              </a:r>
            </a:p>
          </p:txBody>
        </p:sp>
        <p:sp>
          <p:nvSpPr>
            <p:cNvPr id="60" name="Rectangle 20"/>
            <p:cNvSpPr>
              <a:spLocks noChangeArrowheads="1"/>
            </p:cNvSpPr>
            <p:nvPr/>
          </p:nvSpPr>
          <p:spPr bwMode="auto">
            <a:xfrm>
              <a:off x="6400" y="4894"/>
              <a:ext cx="700" cy="20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s-ES" sz="900">
                  <a:latin typeface="Courier New" pitchFamily="49" charset="0"/>
                </a:rPr>
                <a:t>Prensa 2</a:t>
              </a:r>
            </a:p>
          </p:txBody>
        </p:sp>
        <p:sp>
          <p:nvSpPr>
            <p:cNvPr id="61" name="Rectangle 21"/>
            <p:cNvSpPr>
              <a:spLocks noChangeArrowheads="1"/>
            </p:cNvSpPr>
            <p:nvPr/>
          </p:nvSpPr>
          <p:spPr bwMode="auto">
            <a:xfrm>
              <a:off x="5500" y="5196"/>
              <a:ext cx="800" cy="50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s-ES" sz="700">
                  <a:latin typeface="Courier New" pitchFamily="49" charset="0"/>
                </a:rPr>
                <a:t>Operadores de unidades (7)y empalmador (2)</a:t>
              </a:r>
            </a:p>
          </p:txBody>
        </p:sp>
        <p:sp>
          <p:nvSpPr>
            <p:cNvPr id="62" name="Rectangle 22"/>
            <p:cNvSpPr>
              <a:spLocks noChangeArrowheads="1"/>
            </p:cNvSpPr>
            <p:nvPr/>
          </p:nvSpPr>
          <p:spPr bwMode="auto">
            <a:xfrm>
              <a:off x="7200" y="4492"/>
              <a:ext cx="1000" cy="30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s-ES" sz="900">
                  <a:latin typeface="Courier New" pitchFamily="49" charset="0"/>
                </a:rPr>
                <a:t>Jefe de Encarte</a:t>
              </a:r>
            </a:p>
          </p:txBody>
        </p:sp>
        <p:sp>
          <p:nvSpPr>
            <p:cNvPr id="63" name="Rectangle 23"/>
            <p:cNvSpPr>
              <a:spLocks noChangeArrowheads="1"/>
            </p:cNvSpPr>
            <p:nvPr/>
          </p:nvSpPr>
          <p:spPr bwMode="auto">
            <a:xfrm>
              <a:off x="7300" y="4894"/>
              <a:ext cx="800" cy="20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/>
              <a:r>
                <a:rPr lang="es-ES" sz="1000">
                  <a:latin typeface="Courier New" pitchFamily="49" charset="0"/>
                </a:rPr>
                <a:t>Subjefe</a:t>
              </a:r>
            </a:p>
          </p:txBody>
        </p:sp>
        <p:sp>
          <p:nvSpPr>
            <p:cNvPr id="64" name="Rectangle 24"/>
            <p:cNvSpPr>
              <a:spLocks noChangeArrowheads="1"/>
            </p:cNvSpPr>
            <p:nvPr/>
          </p:nvSpPr>
          <p:spPr bwMode="auto">
            <a:xfrm>
              <a:off x="7300" y="5196"/>
              <a:ext cx="1000" cy="20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s-ES" sz="800">
                  <a:latin typeface="Courier New" pitchFamily="49" charset="0"/>
                </a:rPr>
                <a:t>Operadores (25)</a:t>
              </a:r>
            </a:p>
          </p:txBody>
        </p:sp>
        <p:sp>
          <p:nvSpPr>
            <p:cNvPr id="65" name="Rectangle 25"/>
            <p:cNvSpPr>
              <a:spLocks noChangeArrowheads="1"/>
            </p:cNvSpPr>
            <p:nvPr/>
          </p:nvSpPr>
          <p:spPr bwMode="auto">
            <a:xfrm>
              <a:off x="8400" y="4492"/>
              <a:ext cx="800" cy="50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s-ES" sz="900">
                  <a:latin typeface="Courier New" pitchFamily="49" charset="0"/>
                </a:rPr>
                <a:t>Jefe de Productos especiales</a:t>
              </a:r>
            </a:p>
          </p:txBody>
        </p:sp>
        <p:sp>
          <p:nvSpPr>
            <p:cNvPr id="66" name="Rectangle 26"/>
            <p:cNvSpPr>
              <a:spLocks noChangeArrowheads="1"/>
            </p:cNvSpPr>
            <p:nvPr/>
          </p:nvSpPr>
          <p:spPr bwMode="auto">
            <a:xfrm>
              <a:off x="8400" y="5196"/>
              <a:ext cx="900" cy="20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s-ES" sz="900">
                  <a:latin typeface="Courier New" pitchFamily="49" charset="0"/>
                </a:rPr>
                <a:t>Técnicos (9)</a:t>
              </a:r>
            </a:p>
          </p:txBody>
        </p:sp>
        <p:sp>
          <p:nvSpPr>
            <p:cNvPr id="67" name="Line 27"/>
            <p:cNvSpPr>
              <a:spLocks noChangeShapeType="1"/>
            </p:cNvSpPr>
            <p:nvPr/>
          </p:nvSpPr>
          <p:spPr bwMode="auto">
            <a:xfrm>
              <a:off x="6500" y="1880"/>
              <a:ext cx="0" cy="10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68" name="Line 28"/>
            <p:cNvSpPr>
              <a:spLocks noChangeShapeType="1"/>
            </p:cNvSpPr>
            <p:nvPr/>
          </p:nvSpPr>
          <p:spPr bwMode="auto">
            <a:xfrm>
              <a:off x="6500" y="2282"/>
              <a:ext cx="0" cy="10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69" name="Line 29"/>
            <p:cNvSpPr>
              <a:spLocks noChangeShapeType="1"/>
            </p:cNvSpPr>
            <p:nvPr/>
          </p:nvSpPr>
          <p:spPr bwMode="auto">
            <a:xfrm>
              <a:off x="6500" y="2684"/>
              <a:ext cx="0" cy="80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70" name="Line 30"/>
            <p:cNvSpPr>
              <a:spLocks noChangeShapeType="1"/>
            </p:cNvSpPr>
            <p:nvPr/>
          </p:nvSpPr>
          <p:spPr bwMode="auto">
            <a:xfrm>
              <a:off x="6500" y="3789"/>
              <a:ext cx="0" cy="10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71" name="Line 31"/>
            <p:cNvSpPr>
              <a:spLocks noChangeShapeType="1"/>
            </p:cNvSpPr>
            <p:nvPr/>
          </p:nvSpPr>
          <p:spPr bwMode="auto">
            <a:xfrm>
              <a:off x="5500" y="3086"/>
              <a:ext cx="22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72" name="Line 32"/>
            <p:cNvSpPr>
              <a:spLocks noChangeShapeType="1"/>
            </p:cNvSpPr>
            <p:nvPr/>
          </p:nvSpPr>
          <p:spPr bwMode="auto">
            <a:xfrm>
              <a:off x="6500" y="3287"/>
              <a:ext cx="35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73" name="Line 33"/>
            <p:cNvSpPr>
              <a:spLocks noChangeShapeType="1"/>
            </p:cNvSpPr>
            <p:nvPr/>
          </p:nvSpPr>
          <p:spPr bwMode="auto">
            <a:xfrm>
              <a:off x="5000" y="3890"/>
              <a:ext cx="38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74" name="Line 34"/>
            <p:cNvSpPr>
              <a:spLocks noChangeShapeType="1"/>
            </p:cNvSpPr>
            <p:nvPr/>
          </p:nvSpPr>
          <p:spPr bwMode="auto">
            <a:xfrm>
              <a:off x="5000" y="3890"/>
              <a:ext cx="0" cy="1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75" name="Line 35"/>
            <p:cNvSpPr>
              <a:spLocks noChangeShapeType="1"/>
            </p:cNvSpPr>
            <p:nvPr/>
          </p:nvSpPr>
          <p:spPr bwMode="auto">
            <a:xfrm>
              <a:off x="8800" y="3890"/>
              <a:ext cx="0" cy="1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76" name="Line 36"/>
            <p:cNvSpPr>
              <a:spLocks noChangeShapeType="1"/>
            </p:cNvSpPr>
            <p:nvPr/>
          </p:nvSpPr>
          <p:spPr bwMode="auto">
            <a:xfrm>
              <a:off x="7600" y="3890"/>
              <a:ext cx="0" cy="60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77" name="Line 37"/>
            <p:cNvSpPr>
              <a:spLocks noChangeShapeType="1"/>
            </p:cNvSpPr>
            <p:nvPr/>
          </p:nvSpPr>
          <p:spPr bwMode="auto">
            <a:xfrm>
              <a:off x="7600" y="4794"/>
              <a:ext cx="0" cy="1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78" name="Line 38"/>
            <p:cNvSpPr>
              <a:spLocks noChangeShapeType="1"/>
            </p:cNvSpPr>
            <p:nvPr/>
          </p:nvSpPr>
          <p:spPr bwMode="auto">
            <a:xfrm>
              <a:off x="7600" y="5095"/>
              <a:ext cx="0" cy="10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79" name="Line 39"/>
            <p:cNvSpPr>
              <a:spLocks noChangeShapeType="1"/>
            </p:cNvSpPr>
            <p:nvPr/>
          </p:nvSpPr>
          <p:spPr bwMode="auto">
            <a:xfrm>
              <a:off x="8800" y="4292"/>
              <a:ext cx="0" cy="2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80" name="Line 40"/>
            <p:cNvSpPr>
              <a:spLocks noChangeShapeType="1"/>
            </p:cNvSpPr>
            <p:nvPr/>
          </p:nvSpPr>
          <p:spPr bwMode="auto">
            <a:xfrm>
              <a:off x="8800" y="4995"/>
              <a:ext cx="0" cy="20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81" name="Line 41"/>
            <p:cNvSpPr>
              <a:spLocks noChangeShapeType="1"/>
            </p:cNvSpPr>
            <p:nvPr/>
          </p:nvSpPr>
          <p:spPr bwMode="auto">
            <a:xfrm>
              <a:off x="5000" y="4292"/>
              <a:ext cx="0" cy="1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82" name="Line 42"/>
            <p:cNvSpPr>
              <a:spLocks noChangeShapeType="1"/>
            </p:cNvSpPr>
            <p:nvPr/>
          </p:nvSpPr>
          <p:spPr bwMode="auto">
            <a:xfrm>
              <a:off x="5000" y="4392"/>
              <a:ext cx="9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83" name="Line 43"/>
            <p:cNvSpPr>
              <a:spLocks noChangeShapeType="1"/>
            </p:cNvSpPr>
            <p:nvPr/>
          </p:nvSpPr>
          <p:spPr bwMode="auto">
            <a:xfrm>
              <a:off x="5900" y="4392"/>
              <a:ext cx="0" cy="1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84" name="Line 44"/>
            <p:cNvSpPr>
              <a:spLocks noChangeShapeType="1"/>
            </p:cNvSpPr>
            <p:nvPr/>
          </p:nvSpPr>
          <p:spPr bwMode="auto">
            <a:xfrm>
              <a:off x="5900" y="4693"/>
              <a:ext cx="0" cy="20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85" name="Line 45"/>
            <p:cNvSpPr>
              <a:spLocks noChangeShapeType="1"/>
            </p:cNvSpPr>
            <p:nvPr/>
          </p:nvSpPr>
          <p:spPr bwMode="auto">
            <a:xfrm>
              <a:off x="5900" y="5095"/>
              <a:ext cx="0" cy="10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86" name="Line 46"/>
            <p:cNvSpPr>
              <a:spLocks noChangeShapeType="1"/>
            </p:cNvSpPr>
            <p:nvPr/>
          </p:nvSpPr>
          <p:spPr bwMode="auto">
            <a:xfrm>
              <a:off x="5900" y="4794"/>
              <a:ext cx="8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87" name="Line 47"/>
            <p:cNvSpPr>
              <a:spLocks noChangeShapeType="1"/>
            </p:cNvSpPr>
            <p:nvPr/>
          </p:nvSpPr>
          <p:spPr bwMode="auto">
            <a:xfrm>
              <a:off x="6700" y="4894"/>
              <a:ext cx="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88" name="Line 48"/>
            <p:cNvSpPr>
              <a:spLocks noChangeShapeType="1"/>
            </p:cNvSpPr>
            <p:nvPr/>
          </p:nvSpPr>
          <p:spPr bwMode="auto">
            <a:xfrm>
              <a:off x="6700" y="4794"/>
              <a:ext cx="0" cy="1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89" name="Line 49"/>
            <p:cNvSpPr>
              <a:spLocks noChangeShapeType="1"/>
            </p:cNvSpPr>
            <p:nvPr/>
          </p:nvSpPr>
          <p:spPr bwMode="auto">
            <a:xfrm>
              <a:off x="6700" y="5095"/>
              <a:ext cx="0" cy="10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90" name="Line 50"/>
            <p:cNvSpPr>
              <a:spLocks noChangeShapeType="1"/>
            </p:cNvSpPr>
            <p:nvPr/>
          </p:nvSpPr>
          <p:spPr bwMode="auto">
            <a:xfrm flipH="1">
              <a:off x="3800" y="4392"/>
              <a:ext cx="12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91" name="Line 51"/>
            <p:cNvSpPr>
              <a:spLocks noChangeShapeType="1"/>
            </p:cNvSpPr>
            <p:nvPr/>
          </p:nvSpPr>
          <p:spPr bwMode="auto">
            <a:xfrm>
              <a:off x="3800" y="4392"/>
              <a:ext cx="0" cy="40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92" name="Line 52"/>
            <p:cNvSpPr>
              <a:spLocks noChangeShapeType="1"/>
            </p:cNvSpPr>
            <p:nvPr/>
          </p:nvSpPr>
          <p:spPr bwMode="auto">
            <a:xfrm>
              <a:off x="3800" y="4995"/>
              <a:ext cx="0" cy="20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93" name="Line 53"/>
            <p:cNvSpPr>
              <a:spLocks noChangeShapeType="1"/>
            </p:cNvSpPr>
            <p:nvPr/>
          </p:nvSpPr>
          <p:spPr bwMode="auto">
            <a:xfrm flipH="1">
              <a:off x="5100" y="4794"/>
              <a:ext cx="8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94" name="Line 54"/>
            <p:cNvSpPr>
              <a:spLocks noChangeShapeType="1"/>
            </p:cNvSpPr>
            <p:nvPr/>
          </p:nvSpPr>
          <p:spPr bwMode="auto">
            <a:xfrm>
              <a:off x="5100" y="4794"/>
              <a:ext cx="0" cy="40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95" name="Line 55"/>
            <p:cNvSpPr>
              <a:spLocks noChangeShapeType="1"/>
            </p:cNvSpPr>
            <p:nvPr/>
          </p:nvSpPr>
          <p:spPr bwMode="auto">
            <a:xfrm>
              <a:off x="4500" y="4392"/>
              <a:ext cx="0" cy="80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</p:grpSp>
    </p:spTree>
    <p:extLst>
      <p:ext uri="{BB962C8B-B14F-4D97-AF65-F5344CB8AC3E}">
        <p14:creationId xmlns:p14="http://schemas.microsoft.com/office/powerpoint/2010/main" val="273991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771936" y="2790664"/>
            <a:ext cx="6858000" cy="12766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599" y="0"/>
            <a:ext cx="1306191" cy="557985"/>
          </a:xfrm>
          <a:prstGeom prst="rect">
            <a:avLst/>
          </a:prstGeom>
        </p:spPr>
      </p:pic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0" y="152400"/>
            <a:ext cx="2895600" cy="1143000"/>
          </a:xfrm>
        </p:spPr>
        <p:txBody>
          <a:bodyPr/>
          <a:lstStyle/>
          <a:p>
            <a:pPr algn="l"/>
            <a:r>
              <a:rPr lang="es-MX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Puestos</a:t>
            </a:r>
            <a:endParaRPr lang="es-E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1816100" y="1219200"/>
            <a:ext cx="62738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Wingdings 3" pitchFamily="18" charset="2"/>
              <a:buChar char="î"/>
            </a:pPr>
            <a:r>
              <a:rPr lang="es-MX" sz="2000" dirty="0">
                <a:latin typeface="Tahoma" pitchFamily="34" charset="0"/>
              </a:rPr>
              <a:t>Gerente de operaciones 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Wingdings 3" pitchFamily="18" charset="2"/>
              <a:buChar char="î"/>
            </a:pPr>
            <a:r>
              <a:rPr lang="es-MX" sz="2000" dirty="0">
                <a:latin typeface="Tahoma" pitchFamily="34" charset="0"/>
              </a:rPr>
              <a:t>Supervisor de producción 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Wingdings 3" pitchFamily="18" charset="2"/>
              <a:buChar char="î"/>
            </a:pPr>
            <a:r>
              <a:rPr lang="es-MX" sz="2000" dirty="0">
                <a:latin typeface="Tahoma" pitchFamily="34" charset="0"/>
              </a:rPr>
              <a:t>Supervisor de impresión 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Wingdings 3" pitchFamily="18" charset="2"/>
              <a:buChar char="î"/>
            </a:pPr>
            <a:r>
              <a:rPr lang="es-MX" sz="2000" dirty="0">
                <a:latin typeface="Tahoma" pitchFamily="34" charset="0"/>
              </a:rPr>
              <a:t>Supervisor de mantenimiento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Wingdings 3" pitchFamily="18" charset="2"/>
              <a:buChar char="î"/>
            </a:pPr>
            <a:r>
              <a:rPr lang="es-MX" sz="2000" dirty="0">
                <a:latin typeface="Tahoma" pitchFamily="34" charset="0"/>
              </a:rPr>
              <a:t>Jefe de prensas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Wingdings 3" pitchFamily="18" charset="2"/>
              <a:buChar char="î"/>
            </a:pPr>
            <a:r>
              <a:rPr lang="es-MX" sz="2000" dirty="0">
                <a:latin typeface="Tahoma" pitchFamily="34" charset="0"/>
              </a:rPr>
              <a:t>Operador de prensa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Wingdings 3" pitchFamily="18" charset="2"/>
              <a:buChar char="î"/>
            </a:pPr>
            <a:r>
              <a:rPr lang="es-MX" sz="2000" dirty="0">
                <a:latin typeface="Tahoma" pitchFamily="34" charset="0"/>
              </a:rPr>
              <a:t>Operador de unidad 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Wingdings 3" pitchFamily="18" charset="2"/>
              <a:buChar char="î"/>
            </a:pPr>
            <a:r>
              <a:rPr lang="es-MX" sz="2000" dirty="0">
                <a:latin typeface="Tahoma" pitchFamily="34" charset="0"/>
              </a:rPr>
              <a:t>Operador de </a:t>
            </a:r>
            <a:r>
              <a:rPr lang="es-MX" sz="2000" dirty="0" err="1">
                <a:latin typeface="Tahoma" pitchFamily="34" charset="0"/>
              </a:rPr>
              <a:t>empalmador</a:t>
            </a:r>
            <a:r>
              <a:rPr lang="es-MX" sz="2000" dirty="0">
                <a:latin typeface="Tahoma" pitchFamily="34" charset="0"/>
              </a:rPr>
              <a:t> 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Wingdings 3" pitchFamily="18" charset="2"/>
              <a:buChar char="î"/>
            </a:pPr>
            <a:r>
              <a:rPr lang="es-MX" sz="2000" dirty="0">
                <a:latin typeface="Tahoma" pitchFamily="34" charset="0"/>
              </a:rPr>
              <a:t>Operador de </a:t>
            </a:r>
            <a:r>
              <a:rPr lang="es-MX" sz="2000" dirty="0" err="1">
                <a:latin typeface="Tahoma" pitchFamily="34" charset="0"/>
              </a:rPr>
              <a:t>insoladoras</a:t>
            </a:r>
            <a:endParaRPr lang="es-MX" sz="2000" dirty="0">
              <a:latin typeface="Tahoma" pitchFamily="34" charset="0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Wingdings 3" pitchFamily="18" charset="2"/>
              <a:buChar char="î"/>
            </a:pPr>
            <a:r>
              <a:rPr lang="es-MX" sz="2000" dirty="0">
                <a:latin typeface="Tahoma" pitchFamily="34" charset="0"/>
              </a:rPr>
              <a:t>Jefe de fotomecánica 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Wingdings 3" pitchFamily="18" charset="2"/>
              <a:buChar char="î"/>
            </a:pPr>
            <a:r>
              <a:rPr lang="es-MX" sz="2000" dirty="0">
                <a:latin typeface="Tahoma" pitchFamily="34" charset="0"/>
              </a:rPr>
              <a:t>Operador de fotomecánica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Wingdings 3" pitchFamily="18" charset="2"/>
              <a:buChar char="î"/>
            </a:pPr>
            <a:r>
              <a:rPr lang="es-MX" sz="2000" dirty="0">
                <a:latin typeface="Tahoma" pitchFamily="34" charset="0"/>
              </a:rPr>
              <a:t>Operador de sistemas de impresión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Wingdings 3" pitchFamily="18" charset="2"/>
              <a:buChar char="î"/>
            </a:pPr>
            <a:r>
              <a:rPr lang="es-MX" sz="2000" dirty="0">
                <a:latin typeface="Tahoma" pitchFamily="34" charset="0"/>
              </a:rPr>
              <a:t>Jefe de encarte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Wingdings 3" pitchFamily="18" charset="2"/>
              <a:buChar char="î"/>
            </a:pPr>
            <a:r>
              <a:rPr lang="es-MX" sz="2000" dirty="0">
                <a:latin typeface="Tahoma" pitchFamily="34" charset="0"/>
              </a:rPr>
              <a:t>Subjefe de encarte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Wingdings 3" pitchFamily="18" charset="2"/>
              <a:buChar char="î"/>
            </a:pPr>
            <a:r>
              <a:rPr lang="es-MX" sz="2000" dirty="0">
                <a:latin typeface="Tahoma" pitchFamily="34" charset="0"/>
              </a:rPr>
              <a:t>Operador de encarte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Wingdings 3" pitchFamily="18" charset="2"/>
              <a:buChar char="î"/>
            </a:pPr>
            <a:r>
              <a:rPr lang="es-MX" sz="2000" dirty="0">
                <a:latin typeface="Tahoma" pitchFamily="34" charset="0"/>
              </a:rPr>
              <a:t>Jefe de productos especiales</a:t>
            </a:r>
            <a:endParaRPr lang="es-ES" sz="2000" dirty="0"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133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771936" y="2790664"/>
            <a:ext cx="6858000" cy="12766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399" y="0"/>
            <a:ext cx="1382391" cy="590536"/>
          </a:xfrm>
          <a:prstGeom prst="rect">
            <a:avLst/>
          </a:prstGeom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795670" y="904868"/>
            <a:ext cx="6172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2pPr>
            <a:lvl3pPr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3pPr>
            <a:lvl4pPr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4pPr>
            <a:lvl5pPr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5pPr>
            <a:lvl6pPr marL="457200"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6pPr>
            <a:lvl7pPr marL="914400"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7pPr>
            <a:lvl8pPr marL="1371600"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8pPr>
            <a:lvl9pPr marL="1828800"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9pPr>
          </a:lstStyle>
          <a:p>
            <a:r>
              <a:rPr lang="es-MX" kern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Valuación de puestos</a:t>
            </a:r>
            <a:endParaRPr lang="es-ES" kern="0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708235" y="4681435"/>
            <a:ext cx="459756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800" b="1" dirty="0"/>
              <a:t>Estimado Maestro:</a:t>
            </a:r>
            <a:r>
              <a:rPr lang="es-ES" sz="1800" i="1" dirty="0"/>
              <a:t> Le recomendamos que el </a:t>
            </a:r>
            <a:r>
              <a:rPr lang="es-ES" sz="1800" i="1" dirty="0" err="1"/>
              <a:t>subfactor</a:t>
            </a:r>
            <a:r>
              <a:rPr lang="es-ES" sz="1800" i="1" dirty="0"/>
              <a:t> Responsabilidad en Valores usted lo defina con sus alumnos para efectos de este ejercicio.</a:t>
            </a:r>
            <a:r>
              <a:rPr lang="es-ES" sz="1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7250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086100" y="3009900"/>
            <a:ext cx="6858000" cy="838200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9868" y="6306710"/>
            <a:ext cx="1070264" cy="457200"/>
          </a:xfrm>
          <a:prstGeom prst="rect">
            <a:avLst/>
          </a:prstGeom>
        </p:spPr>
      </p:pic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723900" y="29817"/>
            <a:ext cx="84201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110" charset="-128"/>
                <a:cs typeface="ＭＳ Ｐゴシック" pitchFamily="-110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  <a:cs typeface="ＭＳ Ｐゴシック" pitchFamily="-110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  <a:cs typeface="ＭＳ Ｐゴシック" pitchFamily="-110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  <a:cs typeface="ＭＳ Ｐゴシック" pitchFamily="-110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  <a:cs typeface="ＭＳ Ｐゴシック" pitchFamily="-110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  <a:cs typeface="ＭＳ Ｐゴシック" pitchFamily="-110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  <a:cs typeface="ＭＳ Ｐゴシック" pitchFamily="-110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  <a:cs typeface="ＭＳ Ｐゴシック" pitchFamily="-110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  <a:cs typeface="ＭＳ Ｐゴシック" pitchFamily="-110" charset="-128"/>
              </a:defRPr>
            </a:lvl9pPr>
          </a:lstStyle>
          <a:p>
            <a:r>
              <a:rPr lang="es-MX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Gerente de operaciones</a:t>
            </a:r>
            <a:endParaRPr lang="es-ES" sz="4000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17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7563859"/>
              </p:ext>
            </p:extLst>
          </p:nvPr>
        </p:nvGraphicFramePr>
        <p:xfrm>
          <a:off x="1238250" y="914400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Gerente de operaciones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117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642730" y="-100399"/>
            <a:ext cx="8420100" cy="1143000"/>
          </a:xfrm>
        </p:spPr>
        <p:txBody>
          <a:bodyPr/>
          <a:lstStyle/>
          <a:p>
            <a:r>
              <a:rPr lang="es-MX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Supervisor de producción </a:t>
            </a:r>
            <a:endParaRPr lang="es-ES" sz="4000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17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1084705"/>
              </p:ext>
            </p:extLst>
          </p:nvPr>
        </p:nvGraphicFramePr>
        <p:xfrm>
          <a:off x="1238250" y="914400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Supervisor de producción 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36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5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-76200"/>
            <a:ext cx="8420100" cy="1143000"/>
          </a:xfrm>
        </p:spPr>
        <p:txBody>
          <a:bodyPr/>
          <a:lstStyle/>
          <a:p>
            <a:r>
              <a:rPr lang="es-MX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Supervisor de impresión  </a:t>
            </a:r>
            <a:endParaRPr lang="es-ES" sz="4000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17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139334"/>
              </p:ext>
            </p:extLst>
          </p:nvPr>
        </p:nvGraphicFramePr>
        <p:xfrm>
          <a:off x="1238250" y="914400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Supervisor de impresión 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9800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5" name="Rectangle 2"/>
          <p:cNvSpPr>
            <a:spLocks noGrp="1" noChangeArrowheads="1"/>
          </p:cNvSpPr>
          <p:nvPr>
            <p:ph type="title"/>
          </p:nvPr>
        </p:nvSpPr>
        <p:spPr>
          <a:xfrm>
            <a:off x="750404" y="-76200"/>
            <a:ext cx="8420100" cy="1143000"/>
          </a:xfrm>
        </p:spPr>
        <p:txBody>
          <a:bodyPr/>
          <a:lstStyle/>
          <a:p>
            <a:r>
              <a:rPr lang="es-MX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Supervisor de mantenimiento</a:t>
            </a:r>
            <a:endParaRPr lang="es-ES" sz="4000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17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293086"/>
              </p:ext>
            </p:extLst>
          </p:nvPr>
        </p:nvGraphicFramePr>
        <p:xfrm>
          <a:off x="1238250" y="914400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Supervisor de mantenimiento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4143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11620</TotalTime>
  <Words>2109</Words>
  <Application>Microsoft Office PowerPoint</Application>
  <PresentationFormat>Presentación en pantalla (4:3)</PresentationFormat>
  <Paragraphs>733</Paragraphs>
  <Slides>22</Slides>
  <Notes>21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29" baseType="lpstr">
      <vt:lpstr>ＭＳ Ｐゴシック</vt:lpstr>
      <vt:lpstr>Arial</vt:lpstr>
      <vt:lpstr>Calibri</vt:lpstr>
      <vt:lpstr>Courier New</vt:lpstr>
      <vt:lpstr>Tahoma</vt:lpstr>
      <vt:lpstr>Wingdings 3</vt:lpstr>
      <vt:lpstr>Office Theme</vt:lpstr>
      <vt:lpstr>Presentación de PowerPoint</vt:lpstr>
      <vt:lpstr>      Caso 2  Digitalizaciones e Impresiones, S.A. de C.V.</vt:lpstr>
      <vt:lpstr>Organigrama</vt:lpstr>
      <vt:lpstr>Puestos</vt:lpstr>
      <vt:lpstr>Presentación de PowerPoint</vt:lpstr>
      <vt:lpstr>Presentación de PowerPoint</vt:lpstr>
      <vt:lpstr>Supervisor de producción </vt:lpstr>
      <vt:lpstr>Supervisor de impresión  </vt:lpstr>
      <vt:lpstr>Supervisor de mantenimiento</vt:lpstr>
      <vt:lpstr>Jefe de prensas</vt:lpstr>
      <vt:lpstr>Operador de prensa</vt:lpstr>
      <vt:lpstr>Operador de unidad</vt:lpstr>
      <vt:lpstr>Operador de empalmador</vt:lpstr>
      <vt:lpstr>Operador de insoladoras</vt:lpstr>
      <vt:lpstr>Presentación de PowerPoint</vt:lpstr>
      <vt:lpstr>Operador de fotomecánica</vt:lpstr>
      <vt:lpstr>Operador de sistemas de impresión</vt:lpstr>
      <vt:lpstr>Jefe de encarte</vt:lpstr>
      <vt:lpstr>Subjefe de encarte</vt:lpstr>
      <vt:lpstr>Operador de encarte</vt:lpstr>
      <vt:lpstr>Jefe de productos especiales</vt:lpstr>
      <vt:lpstr>Mercado de trabajo</vt:lpstr>
    </vt:vector>
  </TitlesOfParts>
  <Company>Southeastern Louisiana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Nick Kieren</dc:creator>
  <cp:lastModifiedBy>Varela</cp:lastModifiedBy>
  <cp:revision>98</cp:revision>
  <cp:lastPrinted>2017-06-26T16:20:59Z</cp:lastPrinted>
  <dcterms:created xsi:type="dcterms:W3CDTF">2009-12-28T22:09:40Z</dcterms:created>
  <dcterms:modified xsi:type="dcterms:W3CDTF">2017-08-10T17:42:44Z</dcterms:modified>
</cp:coreProperties>
</file>