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62" r:id="rId1"/>
  </p:sldMasterIdLst>
  <p:notesMasterIdLst>
    <p:notesMasterId r:id="rId22"/>
  </p:notesMasterIdLst>
  <p:handoutMasterIdLst>
    <p:handoutMasterId r:id="rId23"/>
  </p:handoutMasterIdLst>
  <p:sldIdLst>
    <p:sldId id="319" r:id="rId2"/>
    <p:sldId id="299" r:id="rId3"/>
    <p:sldId id="320" r:id="rId4"/>
    <p:sldId id="321" r:id="rId5"/>
    <p:sldId id="323" r:id="rId6"/>
    <p:sldId id="325" r:id="rId7"/>
    <p:sldId id="326" r:id="rId8"/>
    <p:sldId id="327" r:id="rId9"/>
    <p:sldId id="328" r:id="rId10"/>
    <p:sldId id="329" r:id="rId11"/>
    <p:sldId id="330" r:id="rId12"/>
    <p:sldId id="331" r:id="rId13"/>
    <p:sldId id="332" r:id="rId14"/>
    <p:sldId id="333" r:id="rId15"/>
    <p:sldId id="334" r:id="rId16"/>
    <p:sldId id="335" r:id="rId17"/>
    <p:sldId id="337" r:id="rId18"/>
    <p:sldId id="336" r:id="rId19"/>
    <p:sldId id="339" r:id="rId20"/>
    <p:sldId id="324" r:id="rId21"/>
  </p:sldIdLst>
  <p:sldSz cx="9144000" cy="6858000" type="screen4x3"/>
  <p:notesSz cx="7053263" cy="93091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4400" kern="1200">
        <a:solidFill>
          <a:schemeClr val="tx2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4400" kern="1200">
        <a:solidFill>
          <a:schemeClr val="tx2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4400" kern="1200">
        <a:solidFill>
          <a:schemeClr val="tx2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4400" kern="1200">
        <a:solidFill>
          <a:schemeClr val="tx2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4400" kern="1200">
        <a:solidFill>
          <a:schemeClr val="tx2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sz="4400" kern="1200">
        <a:solidFill>
          <a:schemeClr val="tx2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sz="4400" kern="1200">
        <a:solidFill>
          <a:schemeClr val="tx2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sz="4400" kern="1200">
        <a:solidFill>
          <a:schemeClr val="tx2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sz="4400" kern="1200">
        <a:solidFill>
          <a:schemeClr val="tx2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4CF"/>
    <a:srgbClr val="898989"/>
    <a:srgbClr val="CDCDCD"/>
    <a:srgbClr val="0072C6"/>
    <a:srgbClr val="FEFEFE"/>
    <a:srgbClr val="6F97B9"/>
    <a:srgbClr val="BCE8F2"/>
    <a:srgbClr val="E22000"/>
    <a:srgbClr val="B0DBF6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2" d="100"/>
          <a:sy n="72" d="100"/>
        </p:scale>
        <p:origin x="1308" y="5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56414" cy="4654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497" tIns="46749" rIns="93497" bIns="46749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pitchFamily="-110" charset="0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571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96849" y="0"/>
            <a:ext cx="3056414" cy="4654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497" tIns="46749" rIns="93497" bIns="46749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-110" charset="0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571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43645"/>
            <a:ext cx="3056414" cy="4654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497" tIns="46749" rIns="93497" bIns="46749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pitchFamily="-110" charset="0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571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96849" y="8843645"/>
            <a:ext cx="3056414" cy="4654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497" tIns="46749" rIns="93497" bIns="46749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55041767-5899-4C7C-AD56-D64C5CDA71FE}" type="slidenum">
              <a:rPr lang="en-US" altLang="en-US"/>
              <a:pPr/>
              <a:t>‹Nº›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2207137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56414" cy="4654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497" tIns="46749" rIns="93497" bIns="46749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solidFill>
                  <a:schemeClr val="tx1"/>
                </a:solidFill>
                <a:latin typeface="Arial" pitchFamily="-110" charset="0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95217" y="0"/>
            <a:ext cx="3056414" cy="4654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497" tIns="46749" rIns="93497" bIns="46749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chemeClr val="tx1"/>
                </a:solidFill>
                <a:latin typeface="Arial" pitchFamily="-110" charset="0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38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200150" y="698500"/>
            <a:ext cx="4654550" cy="349091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71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5327" y="4421823"/>
            <a:ext cx="5642610" cy="41890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497" tIns="46749" rIns="93497" bIns="4674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42029"/>
            <a:ext cx="3056414" cy="4654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497" tIns="46749" rIns="93497" bIns="46749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solidFill>
                  <a:schemeClr val="tx1"/>
                </a:solidFill>
                <a:latin typeface="Arial" pitchFamily="-110" charset="0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1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95217" y="8842029"/>
            <a:ext cx="3056414" cy="4654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497" tIns="46749" rIns="93497" bIns="46749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256434F6-6AF2-48E9-B7DF-7AFE394250DE}" type="slidenum">
              <a:rPr lang="en-US" altLang="en-US"/>
              <a:pPr/>
              <a:t>‹Nº›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0485141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10" charset="0"/>
        <a:ea typeface="ＭＳ Ｐゴシック" pitchFamily="-110" charset="-128"/>
        <a:cs typeface="ＭＳ Ｐゴシック" pitchFamily="-110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10" charset="0"/>
        <a:ea typeface="ＭＳ Ｐゴシック" pitchFamily="-110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10" charset="0"/>
        <a:ea typeface="ＭＳ Ｐゴシック" pitchFamily="-110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10" charset="0"/>
        <a:ea typeface="ＭＳ Ｐゴシック" pitchFamily="-110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10" charset="0"/>
        <a:ea typeface="ＭＳ Ｐゴシック" pitchFamily="-110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919760-77AC-4C85-B394-78B9D13B450B}" type="slidenum">
              <a:rPr lang="en-US" altLang="en-US"/>
              <a:pPr/>
              <a:t>2</a:t>
            </a:fld>
            <a:endParaRPr lang="en-US" altLang="en-US"/>
          </a:p>
        </p:txBody>
      </p:sp>
      <p:sp>
        <p:nvSpPr>
          <p:cNvPr id="194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9135248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2113902-84DF-42FE-A6E8-A9EC4DA29090}" type="slidenum">
              <a:rPr lang="en-US" altLang="en-US"/>
              <a:pPr/>
              <a:t>11</a:t>
            </a:fld>
            <a:endParaRPr lang="en-US" altLang="en-US"/>
          </a:p>
        </p:txBody>
      </p:sp>
      <p:sp>
        <p:nvSpPr>
          <p:cNvPr id="1925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200150" y="698500"/>
            <a:ext cx="4654550" cy="349091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251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05327" y="4421823"/>
            <a:ext cx="5642610" cy="418909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48349898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2113902-84DF-42FE-A6E8-A9EC4DA29090}" type="slidenum">
              <a:rPr lang="en-US" altLang="en-US"/>
              <a:pPr/>
              <a:t>12</a:t>
            </a:fld>
            <a:endParaRPr lang="en-US" altLang="en-US"/>
          </a:p>
        </p:txBody>
      </p:sp>
      <p:sp>
        <p:nvSpPr>
          <p:cNvPr id="1925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200150" y="698500"/>
            <a:ext cx="4654550" cy="349091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251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05327" y="4421823"/>
            <a:ext cx="5642610" cy="418909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7897048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2113902-84DF-42FE-A6E8-A9EC4DA29090}" type="slidenum">
              <a:rPr lang="en-US" altLang="en-US"/>
              <a:pPr/>
              <a:t>13</a:t>
            </a:fld>
            <a:endParaRPr lang="en-US" altLang="en-US"/>
          </a:p>
        </p:txBody>
      </p:sp>
      <p:sp>
        <p:nvSpPr>
          <p:cNvPr id="1925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200150" y="698500"/>
            <a:ext cx="4654550" cy="349091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251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05327" y="4421823"/>
            <a:ext cx="5642610" cy="418909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69092510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2113902-84DF-42FE-A6E8-A9EC4DA29090}" type="slidenum">
              <a:rPr lang="en-US" altLang="en-US"/>
              <a:pPr/>
              <a:t>14</a:t>
            </a:fld>
            <a:endParaRPr lang="en-US" altLang="en-US"/>
          </a:p>
        </p:txBody>
      </p:sp>
      <p:sp>
        <p:nvSpPr>
          <p:cNvPr id="1925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200150" y="698500"/>
            <a:ext cx="4654550" cy="349091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251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05327" y="4421823"/>
            <a:ext cx="5642610" cy="418909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95680701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2113902-84DF-42FE-A6E8-A9EC4DA29090}" type="slidenum">
              <a:rPr lang="en-US" altLang="en-US"/>
              <a:pPr/>
              <a:t>15</a:t>
            </a:fld>
            <a:endParaRPr lang="en-US" altLang="en-US"/>
          </a:p>
        </p:txBody>
      </p:sp>
      <p:sp>
        <p:nvSpPr>
          <p:cNvPr id="1925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200150" y="698500"/>
            <a:ext cx="4654550" cy="349091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251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05327" y="4421823"/>
            <a:ext cx="5642610" cy="418909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77783007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2113902-84DF-42FE-A6E8-A9EC4DA29090}" type="slidenum">
              <a:rPr lang="en-US" altLang="en-US"/>
              <a:pPr/>
              <a:t>16</a:t>
            </a:fld>
            <a:endParaRPr lang="en-US" altLang="en-US"/>
          </a:p>
        </p:txBody>
      </p:sp>
      <p:sp>
        <p:nvSpPr>
          <p:cNvPr id="1925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200150" y="698500"/>
            <a:ext cx="4654550" cy="349091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251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05327" y="4421823"/>
            <a:ext cx="5642610" cy="418909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62056181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2113902-84DF-42FE-A6E8-A9EC4DA29090}" type="slidenum">
              <a:rPr lang="en-US" altLang="en-US"/>
              <a:pPr/>
              <a:t>17</a:t>
            </a:fld>
            <a:endParaRPr lang="en-US" altLang="en-US"/>
          </a:p>
        </p:txBody>
      </p:sp>
      <p:sp>
        <p:nvSpPr>
          <p:cNvPr id="1925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200150" y="698500"/>
            <a:ext cx="4654550" cy="349091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251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05327" y="4421823"/>
            <a:ext cx="5642610" cy="418909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50979787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2113902-84DF-42FE-A6E8-A9EC4DA29090}" type="slidenum">
              <a:rPr lang="en-US" altLang="en-US"/>
              <a:pPr/>
              <a:t>18</a:t>
            </a:fld>
            <a:endParaRPr lang="en-US" altLang="en-US"/>
          </a:p>
        </p:txBody>
      </p:sp>
      <p:sp>
        <p:nvSpPr>
          <p:cNvPr id="1925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200150" y="698500"/>
            <a:ext cx="4654550" cy="349091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251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05327" y="4421823"/>
            <a:ext cx="5642610" cy="418909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63920734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2113902-84DF-42FE-A6E8-A9EC4DA29090}" type="slidenum">
              <a:rPr lang="en-US" altLang="en-US"/>
              <a:pPr/>
              <a:t>19</a:t>
            </a:fld>
            <a:endParaRPr lang="en-US" altLang="en-US"/>
          </a:p>
        </p:txBody>
      </p:sp>
      <p:sp>
        <p:nvSpPr>
          <p:cNvPr id="1925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200150" y="698500"/>
            <a:ext cx="4654550" cy="349091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251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05327" y="4421823"/>
            <a:ext cx="5642610" cy="418909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419089903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2113902-84DF-42FE-A6E8-A9EC4DA29090}" type="slidenum">
              <a:rPr lang="en-US" altLang="en-US"/>
              <a:pPr/>
              <a:t>20</a:t>
            </a:fld>
            <a:endParaRPr lang="en-US" altLang="en-US"/>
          </a:p>
        </p:txBody>
      </p:sp>
      <p:sp>
        <p:nvSpPr>
          <p:cNvPr id="1925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200150" y="698500"/>
            <a:ext cx="4654550" cy="349091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251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05327" y="4421823"/>
            <a:ext cx="5642610" cy="418909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82264540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2113902-84DF-42FE-A6E8-A9EC4DA29090}" type="slidenum">
              <a:rPr lang="en-US" altLang="en-US"/>
              <a:pPr/>
              <a:t>3</a:t>
            </a:fld>
            <a:endParaRPr lang="en-US" altLang="en-US"/>
          </a:p>
        </p:txBody>
      </p:sp>
      <p:sp>
        <p:nvSpPr>
          <p:cNvPr id="1925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200150" y="698500"/>
            <a:ext cx="4654550" cy="349091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251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05327" y="4421823"/>
            <a:ext cx="5642610" cy="418909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7383674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2113902-84DF-42FE-A6E8-A9EC4DA29090}" type="slidenum">
              <a:rPr lang="en-US" altLang="en-US"/>
              <a:pPr/>
              <a:t>4</a:t>
            </a:fld>
            <a:endParaRPr lang="en-US" altLang="en-US"/>
          </a:p>
        </p:txBody>
      </p:sp>
      <p:sp>
        <p:nvSpPr>
          <p:cNvPr id="1925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200150" y="698500"/>
            <a:ext cx="4654550" cy="349091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251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05327" y="4421823"/>
            <a:ext cx="5642610" cy="418909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7383674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2113902-84DF-42FE-A6E8-A9EC4DA29090}" type="slidenum">
              <a:rPr lang="en-US" altLang="en-US"/>
              <a:pPr/>
              <a:t>5</a:t>
            </a:fld>
            <a:endParaRPr lang="en-US" altLang="en-US"/>
          </a:p>
        </p:txBody>
      </p:sp>
      <p:sp>
        <p:nvSpPr>
          <p:cNvPr id="1925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200150" y="698500"/>
            <a:ext cx="4654550" cy="349091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251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05327" y="4421823"/>
            <a:ext cx="5642610" cy="418909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81570643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2113902-84DF-42FE-A6E8-A9EC4DA29090}" type="slidenum">
              <a:rPr lang="en-US" altLang="en-US"/>
              <a:pPr/>
              <a:t>6</a:t>
            </a:fld>
            <a:endParaRPr lang="en-US" altLang="en-US"/>
          </a:p>
        </p:txBody>
      </p:sp>
      <p:sp>
        <p:nvSpPr>
          <p:cNvPr id="1925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200150" y="698500"/>
            <a:ext cx="4654550" cy="349091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251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05327" y="4421823"/>
            <a:ext cx="5642610" cy="418909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93386731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2113902-84DF-42FE-A6E8-A9EC4DA29090}" type="slidenum">
              <a:rPr lang="en-US" altLang="en-US"/>
              <a:pPr/>
              <a:t>7</a:t>
            </a:fld>
            <a:endParaRPr lang="en-US" altLang="en-US"/>
          </a:p>
        </p:txBody>
      </p:sp>
      <p:sp>
        <p:nvSpPr>
          <p:cNvPr id="1925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200150" y="698500"/>
            <a:ext cx="4654550" cy="349091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251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05327" y="4421823"/>
            <a:ext cx="5642610" cy="418909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63573433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2113902-84DF-42FE-A6E8-A9EC4DA29090}" type="slidenum">
              <a:rPr lang="en-US" altLang="en-US"/>
              <a:pPr/>
              <a:t>8</a:t>
            </a:fld>
            <a:endParaRPr lang="en-US" altLang="en-US"/>
          </a:p>
        </p:txBody>
      </p:sp>
      <p:sp>
        <p:nvSpPr>
          <p:cNvPr id="1925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200150" y="698500"/>
            <a:ext cx="4654550" cy="349091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251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05327" y="4421823"/>
            <a:ext cx="5642610" cy="418909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60865503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2113902-84DF-42FE-A6E8-A9EC4DA29090}" type="slidenum">
              <a:rPr lang="en-US" altLang="en-US"/>
              <a:pPr/>
              <a:t>9</a:t>
            </a:fld>
            <a:endParaRPr lang="en-US" altLang="en-US"/>
          </a:p>
        </p:txBody>
      </p:sp>
      <p:sp>
        <p:nvSpPr>
          <p:cNvPr id="1925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200150" y="698500"/>
            <a:ext cx="4654550" cy="349091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251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05327" y="4421823"/>
            <a:ext cx="5642610" cy="418909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12464471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2113902-84DF-42FE-A6E8-A9EC4DA29090}" type="slidenum">
              <a:rPr lang="en-US" altLang="en-US"/>
              <a:pPr/>
              <a:t>10</a:t>
            </a:fld>
            <a:endParaRPr lang="en-US" altLang="en-US"/>
          </a:p>
        </p:txBody>
      </p:sp>
      <p:sp>
        <p:nvSpPr>
          <p:cNvPr id="1925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200150" y="698500"/>
            <a:ext cx="4654550" cy="349091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251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05327" y="4421823"/>
            <a:ext cx="5642610" cy="418909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2561317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en-US"/>
              <a:t>© 2007 by Prentice Hall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C5015E9-16C0-4E4F-910D-8B106BA52C8C}" type="slidenum">
              <a:rPr lang="en-US" altLang="en-US"/>
              <a:pPr/>
              <a:t>‹Nº›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50150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en-US"/>
              <a:t>© 2007 by Prentice Hall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0E3EEAB-E34F-4FF2-A418-18B7CF8AA2FC}" type="slidenum">
              <a:rPr lang="en-US" altLang="en-US"/>
              <a:pPr/>
              <a:t>‹Nº›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127753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en-US"/>
              <a:t>© 2007 by Prentice Hall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5DF619-1E04-4437-9BFF-D7CFE9C2985E}" type="slidenum">
              <a:rPr lang="en-US" altLang="en-US"/>
              <a:pPr/>
              <a:t>‹Nº›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672330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en-US"/>
              <a:t>© 2007 by Prentice Hall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F0DAF7-B9D3-4C60-BDC3-488DC91F014F}" type="slidenum">
              <a:rPr lang="en-US" altLang="en-US"/>
              <a:pPr/>
              <a:t>‹Nº›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310257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en-US"/>
              <a:t>© 2007 by Prentice Hall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8CEB49C-8683-47FC-9BA0-A60F210EA548}" type="slidenum">
              <a:rPr lang="en-US" altLang="en-US"/>
              <a:pPr/>
              <a:t>‹Nº›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062537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en-US"/>
              <a:t>© 2007 by Prentice Hall</a:t>
            </a: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5CFEED8-8B18-406A-9762-84FA6C08E711}" type="slidenum">
              <a:rPr lang="en-US" altLang="en-US"/>
              <a:pPr/>
              <a:t>‹Nº›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364810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en-US"/>
              <a:t>© 2007 by Prentice Hall</a:t>
            </a: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A24F767-C45D-443E-8646-968B653BDA0F}" type="slidenum">
              <a:rPr lang="en-US" altLang="en-US"/>
              <a:pPr/>
              <a:t>‹Nº›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740993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en-US"/>
              <a:t>© 2007 by Prentice Hall</a:t>
            </a: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1EEFE8-AFD1-46BA-B9CF-3C67AEA3E959}" type="slidenum">
              <a:rPr lang="en-US" altLang="en-US"/>
              <a:pPr/>
              <a:t>‹Nº›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225457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en-US"/>
              <a:t>© 2007 by Prentice Hall</a:t>
            </a: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A69F8C1-BDEE-4EA2-8012-3CC018583BD9}" type="slidenum">
              <a:rPr lang="en-US" altLang="en-US"/>
              <a:pPr/>
              <a:t>‹Nº›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468942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en-US"/>
              <a:t>© 2007 by Prentice Hall</a:t>
            </a: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42663F-1951-4947-96B3-3321C919DE10}" type="slidenum">
              <a:rPr lang="en-US" altLang="en-US"/>
              <a:pPr/>
              <a:t>‹Nº›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954083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en-US"/>
              <a:t>© 2007 by Prentice Hall</a:t>
            </a: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86C2268-5096-4710-9543-2E58C6A48609}" type="slidenum">
              <a:rPr lang="en-US" altLang="en-US"/>
              <a:pPr/>
              <a:t>‹Nº›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335876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>
              <a:defRPr sz="1200">
                <a:solidFill>
                  <a:srgbClr val="898989"/>
                </a:solidFill>
              </a:defRPr>
            </a:lvl1pPr>
          </a:lstStyle>
          <a:p>
            <a:r>
              <a:rPr lang="en-US" altLang="en-US"/>
              <a:t>© 2007 by Prentice Hall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itchFamily="-110" charset="0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325479D4-DE99-4920-8C27-53B6C5200212}" type="slidenum">
              <a:rPr lang="en-US" altLang="en-US"/>
              <a:pPr/>
              <a:t>‹Nº›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</p:sldLayoutIdLst>
  <p:hf hdr="0" ftr="0"/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pitchFamily="-110" charset="-128"/>
          <a:cs typeface="ＭＳ Ｐゴシック" pitchFamily="-110" charset="-128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10" charset="0"/>
          <a:ea typeface="ＭＳ Ｐゴシック" pitchFamily="-110" charset="-128"/>
          <a:cs typeface="ＭＳ Ｐゴシック" pitchFamily="-110" charset="-128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10" charset="0"/>
          <a:ea typeface="ＭＳ Ｐゴシック" pitchFamily="-110" charset="-128"/>
          <a:cs typeface="ＭＳ Ｐゴシック" pitchFamily="-110" charset="-128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10" charset="0"/>
          <a:ea typeface="ＭＳ Ｐゴシック" pitchFamily="-110" charset="-128"/>
          <a:cs typeface="ＭＳ Ｐゴシック" pitchFamily="-110" charset="-128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10" charset="0"/>
          <a:ea typeface="ＭＳ Ｐゴシック" pitchFamily="-110" charset="-128"/>
          <a:cs typeface="ＭＳ Ｐゴシック" pitchFamily="-110" charset="-128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10" charset="0"/>
          <a:ea typeface="ＭＳ Ｐゴシック" pitchFamily="-110" charset="-128"/>
          <a:cs typeface="ＭＳ Ｐゴシック" pitchFamily="-110" charset="-128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10" charset="0"/>
          <a:ea typeface="ＭＳ Ｐゴシック" pitchFamily="-110" charset="-128"/>
          <a:cs typeface="ＭＳ Ｐゴシック" pitchFamily="-110" charset="-128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10" charset="0"/>
          <a:ea typeface="ＭＳ Ｐゴシック" pitchFamily="-110" charset="-128"/>
          <a:cs typeface="ＭＳ Ｐゴシック" pitchFamily="-110" charset="-128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10" charset="0"/>
          <a:ea typeface="ＭＳ Ｐゴシック" pitchFamily="-110" charset="-128"/>
          <a:cs typeface="ＭＳ Ｐゴシック" pitchFamily="-110" charset="-128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ＭＳ Ｐゴシック" pitchFamily="-110" charset="-128"/>
          <a:cs typeface="ＭＳ Ｐゴシック" pitchFamily="-110" charset="-128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ＭＳ Ｐゴシック" pitchFamily="-110" charset="-128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ＭＳ Ｐゴシック" pitchFamily="-110" charset="-128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ＭＳ Ｐゴシック" pitchFamily="-110" charset="-128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ＭＳ Ｐゴシック" pitchFamily="-110" charset="-128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/>
          <p:cNvSpPr/>
          <p:nvPr/>
        </p:nvSpPr>
        <p:spPr>
          <a:xfrm>
            <a:off x="457200" y="6172200"/>
            <a:ext cx="8305800" cy="3810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50000"/>
              </a:lnSpc>
            </a:pPr>
            <a:r>
              <a:rPr lang="es-ES" sz="1200" dirty="0"/>
              <a:t>La información contenida en esta presentación es confidencial y está legalmente protegida,</a:t>
            </a:r>
          </a:p>
          <a:p>
            <a:pPr>
              <a:lnSpc>
                <a:spcPct val="50000"/>
              </a:lnSpc>
            </a:pPr>
            <a:endParaRPr lang="es-ES" sz="1200" dirty="0"/>
          </a:p>
          <a:p>
            <a:pPr>
              <a:lnSpc>
                <a:spcPct val="50000"/>
              </a:lnSpc>
            </a:pPr>
            <a:r>
              <a:rPr lang="es-ES" sz="1200" dirty="0"/>
              <a:t>es posible que usted no esté autorizado para usar, copiar o divulgar todo o parte de la información expuesta.</a:t>
            </a:r>
          </a:p>
        </p:txBody>
      </p:sp>
      <p:sp>
        <p:nvSpPr>
          <p:cNvPr id="8" name="CuadroTexto 7"/>
          <p:cNvSpPr txBox="1"/>
          <p:nvPr/>
        </p:nvSpPr>
        <p:spPr>
          <a:xfrm>
            <a:off x="2819400" y="2143542"/>
            <a:ext cx="3733800" cy="17543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sz="3200" b="1" dirty="0">
                <a:solidFill>
                  <a:srgbClr val="FF0000"/>
                </a:solidFill>
              </a:rPr>
              <a:t>[</a:t>
            </a:r>
            <a:r>
              <a:rPr lang="es-ES" sz="3200" b="1" dirty="0" smtClean="0">
                <a:solidFill>
                  <a:srgbClr val="FF0000"/>
                </a:solidFill>
              </a:rPr>
              <a:t>Entra miniatura portada</a:t>
            </a:r>
            <a:r>
              <a:rPr lang="en-US" altLang="en-US" sz="3200" b="1" dirty="0">
                <a:solidFill>
                  <a:srgbClr val="FF0000"/>
                </a:solidFill>
              </a:rPr>
              <a:t>]</a:t>
            </a:r>
          </a:p>
          <a:p>
            <a:endParaRPr lang="es-ES" dirty="0">
              <a:solidFill>
                <a:srgbClr val="FF0000"/>
              </a:solidFill>
            </a:endParaRPr>
          </a:p>
        </p:txBody>
      </p:sp>
      <p:pic>
        <p:nvPicPr>
          <p:cNvPr id="9" name="Imagen 8" descr="Captura de pantalla 2017-06-16 a la(s) 16.39.5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7800" y="0"/>
            <a:ext cx="2616200" cy="111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0146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492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2133600" y="1905000"/>
            <a:ext cx="6324600" cy="3886200"/>
          </a:xfrm>
        </p:spPr>
        <p:txBody>
          <a:bodyPr/>
          <a:lstStyle/>
          <a:p>
            <a:pPr marL="0" indent="0"/>
            <a:endParaRPr lang="en-US" altLang="en-US"/>
          </a:p>
          <a:p>
            <a:pPr marL="0" indent="0">
              <a:buFontTx/>
              <a:buNone/>
            </a:pPr>
            <a:endParaRPr lang="en-US" altLang="en-US"/>
          </a:p>
        </p:txBody>
      </p:sp>
      <p:sp>
        <p:nvSpPr>
          <p:cNvPr id="16" name="Line 12"/>
          <p:cNvSpPr>
            <a:spLocks noChangeShapeType="1"/>
          </p:cNvSpPr>
          <p:nvPr/>
        </p:nvSpPr>
        <p:spPr bwMode="auto">
          <a:xfrm>
            <a:off x="2286000" y="6248400"/>
            <a:ext cx="64008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anchor="ctr"/>
          <a:lstStyle/>
          <a:p>
            <a:endParaRPr lang="en-US"/>
          </a:p>
        </p:txBody>
      </p:sp>
      <p:sp>
        <p:nvSpPr>
          <p:cNvPr id="18" name="Rectangle 7"/>
          <p:cNvSpPr>
            <a:spLocks noChangeArrowheads="1"/>
          </p:cNvSpPr>
          <p:nvPr/>
        </p:nvSpPr>
        <p:spPr bwMode="auto">
          <a:xfrm>
            <a:off x="8077200" y="6449199"/>
            <a:ext cx="152400" cy="152400"/>
          </a:xfrm>
          <a:prstGeom prst="rect">
            <a:avLst/>
          </a:prstGeom>
          <a:solidFill>
            <a:srgbClr val="0084CF"/>
          </a:solidFill>
          <a:ln>
            <a:noFill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9" name="Rectangle 8"/>
          <p:cNvSpPr>
            <a:spLocks noChangeArrowheads="1"/>
          </p:cNvSpPr>
          <p:nvPr/>
        </p:nvSpPr>
        <p:spPr bwMode="auto">
          <a:xfrm>
            <a:off x="8305800" y="6449199"/>
            <a:ext cx="152400" cy="152400"/>
          </a:xfrm>
          <a:prstGeom prst="rect">
            <a:avLst/>
          </a:prstGeom>
          <a:solidFill>
            <a:srgbClr val="0084CF"/>
          </a:solidFill>
          <a:ln>
            <a:noFill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0" name="Rectangle 9"/>
          <p:cNvSpPr>
            <a:spLocks noChangeArrowheads="1"/>
          </p:cNvSpPr>
          <p:nvPr/>
        </p:nvSpPr>
        <p:spPr bwMode="auto">
          <a:xfrm>
            <a:off x="8534400" y="6449199"/>
            <a:ext cx="152400" cy="152400"/>
          </a:xfrm>
          <a:prstGeom prst="rect">
            <a:avLst/>
          </a:prstGeom>
          <a:solidFill>
            <a:srgbClr val="0084CF"/>
          </a:solidFill>
          <a:ln>
            <a:noFill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pic>
        <p:nvPicPr>
          <p:cNvPr id="10" name="Imagen 9" descr="Captura de pantalla 2017-06-16 a la(s) 16.39.37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3114836" y="3133564"/>
            <a:ext cx="6858000" cy="590872"/>
          </a:xfrm>
          <a:prstGeom prst="rect">
            <a:avLst/>
          </a:prstGeom>
        </p:spPr>
      </p:pic>
      <p:pic>
        <p:nvPicPr>
          <p:cNvPr id="2" name="Imagen 1" descr="Captura de pantalla 2017-06-16 a la(s) 16.39.51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0668" y="6296799"/>
            <a:ext cx="1070264" cy="457200"/>
          </a:xfrm>
          <a:prstGeom prst="rect">
            <a:avLst/>
          </a:prstGeom>
        </p:spPr>
      </p:pic>
      <p:sp>
        <p:nvSpPr>
          <p:cNvPr id="12" name="Rectangle 2"/>
          <p:cNvSpPr>
            <a:spLocks noGrp="1" noChangeArrowheads="1"/>
          </p:cNvSpPr>
          <p:nvPr>
            <p:ph type="title"/>
          </p:nvPr>
        </p:nvSpPr>
        <p:spPr>
          <a:xfrm>
            <a:off x="-14357" y="-34787"/>
            <a:ext cx="8305800" cy="1143000"/>
          </a:xfrm>
          <a:noFill/>
          <a:ln/>
        </p:spPr>
        <p:txBody>
          <a:bodyPr/>
          <a:lstStyle/>
          <a:p>
            <a:r>
              <a:rPr lang="es-MX" sz="4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Mecánico</a:t>
            </a:r>
            <a:endParaRPr lang="es-ES" sz="4000" b="1" dirty="0"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</a:endParaRPr>
          </a:p>
        </p:txBody>
      </p:sp>
      <p:graphicFrame>
        <p:nvGraphicFramePr>
          <p:cNvPr id="15" name="Group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1555671"/>
              </p:ext>
            </p:extLst>
          </p:nvPr>
        </p:nvGraphicFramePr>
        <p:xfrm>
          <a:off x="1238250" y="914400"/>
          <a:ext cx="7016750" cy="5212080"/>
        </p:xfrm>
        <a:graphic>
          <a:graphicData uri="http://schemas.openxmlformats.org/drawingml/2006/table">
            <a:tbl>
              <a:tblPr/>
              <a:tblGrid>
                <a:gridCol w="35496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72415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74295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2047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Puesto: Mecánico</a:t>
                      </a:r>
                      <a:endParaRPr kumimoji="0" lang="es-E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Salario: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175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Habilidad 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Nivel de preparación: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Experiencia: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Toma de decisiones: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Porcentaje: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95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Responsabilidad en valores</a:t>
                      </a:r>
                      <a:endParaRPr kumimoji="0" lang="es-E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Volumen de valores: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Rango de afectación: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 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111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Responsabilidad en relación con otros 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Límite u opción de la relación: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Tipo de relación: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159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Responsabilidad en supervisión a subordinados  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Número de subordinados: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Tipo de supervisión: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Suma de 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Porcentaje: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6635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Factor esfuerzo mental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Actividad intelectual: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Complejidad: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Porcentaje: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5794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Condiciones de trabajo</a:t>
                      </a: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 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Riesgo de accidente: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Ambiente: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Porcentaje: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Gran total de Pts.: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55690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492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2133600" y="1905000"/>
            <a:ext cx="6324600" cy="3886200"/>
          </a:xfrm>
        </p:spPr>
        <p:txBody>
          <a:bodyPr/>
          <a:lstStyle/>
          <a:p>
            <a:pPr marL="0" indent="0"/>
            <a:endParaRPr lang="en-US" altLang="en-US"/>
          </a:p>
          <a:p>
            <a:pPr marL="0" indent="0">
              <a:buFontTx/>
              <a:buNone/>
            </a:pPr>
            <a:endParaRPr lang="en-US" altLang="en-US"/>
          </a:p>
        </p:txBody>
      </p:sp>
      <p:sp>
        <p:nvSpPr>
          <p:cNvPr id="16" name="Line 12"/>
          <p:cNvSpPr>
            <a:spLocks noChangeShapeType="1"/>
          </p:cNvSpPr>
          <p:nvPr/>
        </p:nvSpPr>
        <p:spPr bwMode="auto">
          <a:xfrm>
            <a:off x="2286000" y="6248400"/>
            <a:ext cx="64008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anchor="ctr"/>
          <a:lstStyle/>
          <a:p>
            <a:endParaRPr lang="en-US"/>
          </a:p>
        </p:txBody>
      </p:sp>
      <p:sp>
        <p:nvSpPr>
          <p:cNvPr id="18" name="Rectangle 7"/>
          <p:cNvSpPr>
            <a:spLocks noChangeArrowheads="1"/>
          </p:cNvSpPr>
          <p:nvPr/>
        </p:nvSpPr>
        <p:spPr bwMode="auto">
          <a:xfrm>
            <a:off x="8077200" y="6449199"/>
            <a:ext cx="152400" cy="152400"/>
          </a:xfrm>
          <a:prstGeom prst="rect">
            <a:avLst/>
          </a:prstGeom>
          <a:solidFill>
            <a:srgbClr val="0084CF"/>
          </a:solidFill>
          <a:ln>
            <a:noFill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9" name="Rectangle 8"/>
          <p:cNvSpPr>
            <a:spLocks noChangeArrowheads="1"/>
          </p:cNvSpPr>
          <p:nvPr/>
        </p:nvSpPr>
        <p:spPr bwMode="auto">
          <a:xfrm>
            <a:off x="8305800" y="6449199"/>
            <a:ext cx="152400" cy="152400"/>
          </a:xfrm>
          <a:prstGeom prst="rect">
            <a:avLst/>
          </a:prstGeom>
          <a:solidFill>
            <a:srgbClr val="0084CF"/>
          </a:solidFill>
          <a:ln>
            <a:noFill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0" name="Rectangle 9"/>
          <p:cNvSpPr>
            <a:spLocks noChangeArrowheads="1"/>
          </p:cNvSpPr>
          <p:nvPr/>
        </p:nvSpPr>
        <p:spPr bwMode="auto">
          <a:xfrm>
            <a:off x="8534400" y="6449199"/>
            <a:ext cx="152400" cy="152400"/>
          </a:xfrm>
          <a:prstGeom prst="rect">
            <a:avLst/>
          </a:prstGeom>
          <a:solidFill>
            <a:srgbClr val="0084CF"/>
          </a:solidFill>
          <a:ln>
            <a:noFill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pic>
        <p:nvPicPr>
          <p:cNvPr id="10" name="Imagen 9" descr="Captura de pantalla 2017-06-16 a la(s) 16.39.37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3114836" y="3133564"/>
            <a:ext cx="6858000" cy="590872"/>
          </a:xfrm>
          <a:prstGeom prst="rect">
            <a:avLst/>
          </a:prstGeom>
        </p:spPr>
      </p:pic>
      <p:pic>
        <p:nvPicPr>
          <p:cNvPr id="2" name="Imagen 1" descr="Captura de pantalla 2017-06-16 a la(s) 16.39.51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0668" y="6296799"/>
            <a:ext cx="1070264" cy="457200"/>
          </a:xfrm>
          <a:prstGeom prst="rect">
            <a:avLst/>
          </a:prstGeom>
        </p:spPr>
      </p:pic>
      <p:sp>
        <p:nvSpPr>
          <p:cNvPr id="12" name="Rectangle 2"/>
          <p:cNvSpPr>
            <a:spLocks noGrp="1" noChangeArrowheads="1"/>
          </p:cNvSpPr>
          <p:nvPr>
            <p:ph type="title"/>
          </p:nvPr>
        </p:nvSpPr>
        <p:spPr>
          <a:xfrm>
            <a:off x="-6626" y="-23191"/>
            <a:ext cx="9906000" cy="1143000"/>
          </a:xfrm>
          <a:noFill/>
          <a:ln/>
        </p:spPr>
        <p:txBody>
          <a:bodyPr/>
          <a:lstStyle/>
          <a:p>
            <a:r>
              <a:rPr lang="es-MX" sz="4000" b="1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Gerente de recursos humanos</a:t>
            </a:r>
            <a:endParaRPr lang="es-ES" sz="4000" b="1"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</a:endParaRPr>
          </a:p>
        </p:txBody>
      </p:sp>
      <p:graphicFrame>
        <p:nvGraphicFramePr>
          <p:cNvPr id="13" name="Group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7610007"/>
              </p:ext>
            </p:extLst>
          </p:nvPr>
        </p:nvGraphicFramePr>
        <p:xfrm>
          <a:off x="1212850" y="960120"/>
          <a:ext cx="7016750" cy="5212080"/>
        </p:xfrm>
        <a:graphic>
          <a:graphicData uri="http://schemas.openxmlformats.org/drawingml/2006/table">
            <a:tbl>
              <a:tblPr/>
              <a:tblGrid>
                <a:gridCol w="35496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72415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74295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2047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Puesto: Gerente de recursos humanos</a:t>
                      </a:r>
                      <a:endParaRPr kumimoji="0" lang="es-E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Salario: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175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Habilidad 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Nivel de preparación: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Experiencia: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Toma de decisiones: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Porcentaje: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95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Responsabilidad en valores</a:t>
                      </a:r>
                      <a:endParaRPr kumimoji="0" lang="es-E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Volumen de valores: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Rango de afectación: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 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111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Responsabilidad en relación con otros 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Límite u opción de la relación: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Tipo de relación: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159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Responsabilidad en supervisión a subordinados  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Número de subordinados: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Tipo de supervisión: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Suma de 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Porcentaje: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6635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Factor esfuerzo mental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Actividad intelectual: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Complejidad: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Porcentaje: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5794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Condiciones de trabajo</a:t>
                      </a: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 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Riesgo de accidente: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Ambiente: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Porcentaje: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Gran total de Pts.: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31379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492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2133600" y="1905000"/>
            <a:ext cx="6324600" cy="3886200"/>
          </a:xfrm>
        </p:spPr>
        <p:txBody>
          <a:bodyPr/>
          <a:lstStyle/>
          <a:p>
            <a:pPr marL="0" indent="0"/>
            <a:endParaRPr lang="en-US" altLang="en-US"/>
          </a:p>
          <a:p>
            <a:pPr marL="0" indent="0">
              <a:buFontTx/>
              <a:buNone/>
            </a:pPr>
            <a:endParaRPr lang="en-US" altLang="en-US"/>
          </a:p>
        </p:txBody>
      </p:sp>
      <p:sp>
        <p:nvSpPr>
          <p:cNvPr id="16" name="Line 12"/>
          <p:cNvSpPr>
            <a:spLocks noChangeShapeType="1"/>
          </p:cNvSpPr>
          <p:nvPr/>
        </p:nvSpPr>
        <p:spPr bwMode="auto">
          <a:xfrm>
            <a:off x="2286000" y="6248400"/>
            <a:ext cx="64008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anchor="ctr"/>
          <a:lstStyle/>
          <a:p>
            <a:endParaRPr lang="en-US"/>
          </a:p>
        </p:txBody>
      </p:sp>
      <p:sp>
        <p:nvSpPr>
          <p:cNvPr id="18" name="Rectangle 7"/>
          <p:cNvSpPr>
            <a:spLocks noChangeArrowheads="1"/>
          </p:cNvSpPr>
          <p:nvPr/>
        </p:nvSpPr>
        <p:spPr bwMode="auto">
          <a:xfrm>
            <a:off x="8077200" y="6449199"/>
            <a:ext cx="152400" cy="152400"/>
          </a:xfrm>
          <a:prstGeom prst="rect">
            <a:avLst/>
          </a:prstGeom>
          <a:solidFill>
            <a:srgbClr val="0084CF"/>
          </a:solidFill>
          <a:ln>
            <a:noFill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9" name="Rectangle 8"/>
          <p:cNvSpPr>
            <a:spLocks noChangeArrowheads="1"/>
          </p:cNvSpPr>
          <p:nvPr/>
        </p:nvSpPr>
        <p:spPr bwMode="auto">
          <a:xfrm>
            <a:off x="8305800" y="6449199"/>
            <a:ext cx="152400" cy="152400"/>
          </a:xfrm>
          <a:prstGeom prst="rect">
            <a:avLst/>
          </a:prstGeom>
          <a:solidFill>
            <a:srgbClr val="0084CF"/>
          </a:solidFill>
          <a:ln>
            <a:noFill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0" name="Rectangle 9"/>
          <p:cNvSpPr>
            <a:spLocks noChangeArrowheads="1"/>
          </p:cNvSpPr>
          <p:nvPr/>
        </p:nvSpPr>
        <p:spPr bwMode="auto">
          <a:xfrm>
            <a:off x="8534400" y="6449199"/>
            <a:ext cx="152400" cy="152400"/>
          </a:xfrm>
          <a:prstGeom prst="rect">
            <a:avLst/>
          </a:prstGeom>
          <a:solidFill>
            <a:srgbClr val="0084CF"/>
          </a:solidFill>
          <a:ln>
            <a:noFill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pic>
        <p:nvPicPr>
          <p:cNvPr id="10" name="Imagen 9" descr="Captura de pantalla 2017-06-16 a la(s) 16.39.37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3114836" y="3133564"/>
            <a:ext cx="6858000" cy="590872"/>
          </a:xfrm>
          <a:prstGeom prst="rect">
            <a:avLst/>
          </a:prstGeom>
        </p:spPr>
      </p:pic>
      <p:pic>
        <p:nvPicPr>
          <p:cNvPr id="2" name="Imagen 1" descr="Captura de pantalla 2017-06-16 a la(s) 16.39.51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0668" y="6296799"/>
            <a:ext cx="1070264" cy="457200"/>
          </a:xfrm>
          <a:prstGeom prst="rect">
            <a:avLst/>
          </a:prstGeom>
        </p:spPr>
      </p:pic>
      <p:sp>
        <p:nvSpPr>
          <p:cNvPr id="12" name="Rectangle 2"/>
          <p:cNvSpPr>
            <a:spLocks noGrp="1" noChangeArrowheads="1"/>
          </p:cNvSpPr>
          <p:nvPr>
            <p:ph type="title"/>
          </p:nvPr>
        </p:nvSpPr>
        <p:spPr>
          <a:xfrm>
            <a:off x="-23191" y="-124598"/>
            <a:ext cx="9906000" cy="1143000"/>
          </a:xfrm>
          <a:noFill/>
          <a:ln/>
        </p:spPr>
        <p:txBody>
          <a:bodyPr/>
          <a:lstStyle/>
          <a:p>
            <a:r>
              <a:rPr lang="es-MX" sz="4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Jefe de informática</a:t>
            </a:r>
            <a:endParaRPr lang="es-ES" sz="4000" b="1" dirty="0"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</a:endParaRPr>
          </a:p>
        </p:txBody>
      </p:sp>
      <p:graphicFrame>
        <p:nvGraphicFramePr>
          <p:cNvPr id="13" name="Group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2327882"/>
              </p:ext>
            </p:extLst>
          </p:nvPr>
        </p:nvGraphicFramePr>
        <p:xfrm>
          <a:off x="1269172" y="883920"/>
          <a:ext cx="7016750" cy="5212080"/>
        </p:xfrm>
        <a:graphic>
          <a:graphicData uri="http://schemas.openxmlformats.org/drawingml/2006/table">
            <a:tbl>
              <a:tblPr/>
              <a:tblGrid>
                <a:gridCol w="35496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72415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74295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2047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Puesto: Jefe de informática</a:t>
                      </a:r>
                      <a:endParaRPr kumimoji="0" lang="es-E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Salario: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175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Habilidad 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Nivel de preparación: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Experiencia: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Toma de decisiones: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Porcentaje: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95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Responsabilidad en valores</a:t>
                      </a:r>
                      <a:endParaRPr kumimoji="0" lang="es-E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Volumen de valores: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Rango de afectación: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 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111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Responsabilidad en relación con otros 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Límite u opción de la relación: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Tipo de relación: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159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Responsabilidad en supervisión a subordinados  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Número de subordinados: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Tipo de supervisión: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Suma de 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Porcentaje: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6635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Factor esfuerzo mental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Actividad intelectual: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Complejidad: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Porcentaje: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5794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Condiciones de trabajo</a:t>
                      </a: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 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Riesgo de accidente: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Ambiente: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Porcentaje: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Gran total de Pts.: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86144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492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2133600" y="1905000"/>
            <a:ext cx="6324600" cy="3886200"/>
          </a:xfrm>
        </p:spPr>
        <p:txBody>
          <a:bodyPr/>
          <a:lstStyle/>
          <a:p>
            <a:pPr marL="0" indent="0"/>
            <a:endParaRPr lang="en-US" altLang="en-US"/>
          </a:p>
          <a:p>
            <a:pPr marL="0" indent="0">
              <a:buFontTx/>
              <a:buNone/>
            </a:pPr>
            <a:endParaRPr lang="en-US" altLang="en-US"/>
          </a:p>
        </p:txBody>
      </p:sp>
      <p:sp>
        <p:nvSpPr>
          <p:cNvPr id="16" name="Line 12"/>
          <p:cNvSpPr>
            <a:spLocks noChangeShapeType="1"/>
          </p:cNvSpPr>
          <p:nvPr/>
        </p:nvSpPr>
        <p:spPr bwMode="auto">
          <a:xfrm>
            <a:off x="2286000" y="6248400"/>
            <a:ext cx="64008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anchor="ctr"/>
          <a:lstStyle/>
          <a:p>
            <a:endParaRPr lang="en-US"/>
          </a:p>
        </p:txBody>
      </p:sp>
      <p:sp>
        <p:nvSpPr>
          <p:cNvPr id="18" name="Rectangle 7"/>
          <p:cNvSpPr>
            <a:spLocks noChangeArrowheads="1"/>
          </p:cNvSpPr>
          <p:nvPr/>
        </p:nvSpPr>
        <p:spPr bwMode="auto">
          <a:xfrm>
            <a:off x="8077200" y="6449199"/>
            <a:ext cx="152400" cy="152400"/>
          </a:xfrm>
          <a:prstGeom prst="rect">
            <a:avLst/>
          </a:prstGeom>
          <a:solidFill>
            <a:srgbClr val="0084CF"/>
          </a:solidFill>
          <a:ln>
            <a:noFill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9" name="Rectangle 8"/>
          <p:cNvSpPr>
            <a:spLocks noChangeArrowheads="1"/>
          </p:cNvSpPr>
          <p:nvPr/>
        </p:nvSpPr>
        <p:spPr bwMode="auto">
          <a:xfrm>
            <a:off x="8305800" y="6449199"/>
            <a:ext cx="152400" cy="152400"/>
          </a:xfrm>
          <a:prstGeom prst="rect">
            <a:avLst/>
          </a:prstGeom>
          <a:solidFill>
            <a:srgbClr val="0084CF"/>
          </a:solidFill>
          <a:ln>
            <a:noFill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0" name="Rectangle 9"/>
          <p:cNvSpPr>
            <a:spLocks noChangeArrowheads="1"/>
          </p:cNvSpPr>
          <p:nvPr/>
        </p:nvSpPr>
        <p:spPr bwMode="auto">
          <a:xfrm>
            <a:off x="8534400" y="6449199"/>
            <a:ext cx="152400" cy="152400"/>
          </a:xfrm>
          <a:prstGeom prst="rect">
            <a:avLst/>
          </a:prstGeom>
          <a:solidFill>
            <a:srgbClr val="0084CF"/>
          </a:solidFill>
          <a:ln>
            <a:noFill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pic>
        <p:nvPicPr>
          <p:cNvPr id="10" name="Imagen 9" descr="Captura de pantalla 2017-06-16 a la(s) 16.39.37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3114836" y="3133564"/>
            <a:ext cx="6858000" cy="590872"/>
          </a:xfrm>
          <a:prstGeom prst="rect">
            <a:avLst/>
          </a:prstGeom>
        </p:spPr>
      </p:pic>
      <p:pic>
        <p:nvPicPr>
          <p:cNvPr id="2" name="Imagen 1" descr="Captura de pantalla 2017-06-16 a la(s) 16.39.51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0668" y="6296799"/>
            <a:ext cx="1070264" cy="457200"/>
          </a:xfrm>
          <a:prstGeom prst="rect">
            <a:avLst/>
          </a:prstGeom>
        </p:spPr>
      </p:pic>
      <p:sp>
        <p:nvSpPr>
          <p:cNvPr id="13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8458200" cy="1143000"/>
          </a:xfrm>
          <a:noFill/>
          <a:ln/>
        </p:spPr>
        <p:txBody>
          <a:bodyPr/>
          <a:lstStyle/>
          <a:p>
            <a:r>
              <a:rPr lang="es-MX" sz="4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Capturista</a:t>
            </a:r>
            <a:endParaRPr lang="es-ES" sz="4000" b="1" dirty="0"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</a:endParaRPr>
          </a:p>
        </p:txBody>
      </p:sp>
      <p:graphicFrame>
        <p:nvGraphicFramePr>
          <p:cNvPr id="14" name="Group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69635"/>
              </p:ext>
            </p:extLst>
          </p:nvPr>
        </p:nvGraphicFramePr>
        <p:xfrm>
          <a:off x="1238250" y="914400"/>
          <a:ext cx="7016750" cy="5212080"/>
        </p:xfrm>
        <a:graphic>
          <a:graphicData uri="http://schemas.openxmlformats.org/drawingml/2006/table">
            <a:tbl>
              <a:tblPr/>
              <a:tblGrid>
                <a:gridCol w="35496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72415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74295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2047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Puesto: Capturista</a:t>
                      </a:r>
                      <a:endParaRPr kumimoji="0" lang="es-E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Salario: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175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Habilidad 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Nivel de preparación: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Experiencia: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Toma de decisiones: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Porcentaje: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95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Responsabilidad en valores</a:t>
                      </a:r>
                      <a:endParaRPr kumimoji="0" lang="es-E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Volumen de valores: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Rango de afectación: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 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111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Responsabilidad en relación con otros 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Límite u opción de la relación: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Tipo de relación: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159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Responsabilidad en supervisión a subordinados  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Número de subordinados: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Tipo de supervisión: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Suma de 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Porcentaje: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6635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Factor esfuerzo mental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Actividad intelectual: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Complejidad: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Porcentaje: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5794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Condiciones de trabajo</a:t>
                      </a: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 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Riesgo de accidente: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Ambiente: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Porcentaje: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Gran total de Pts.: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15522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492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2133600" y="1905000"/>
            <a:ext cx="6324600" cy="3886200"/>
          </a:xfrm>
        </p:spPr>
        <p:txBody>
          <a:bodyPr/>
          <a:lstStyle/>
          <a:p>
            <a:pPr marL="0" indent="0"/>
            <a:endParaRPr lang="en-US" altLang="en-US"/>
          </a:p>
          <a:p>
            <a:pPr marL="0" indent="0">
              <a:buFontTx/>
              <a:buNone/>
            </a:pPr>
            <a:endParaRPr lang="en-US" altLang="en-US"/>
          </a:p>
        </p:txBody>
      </p:sp>
      <p:sp>
        <p:nvSpPr>
          <p:cNvPr id="16" name="Line 12"/>
          <p:cNvSpPr>
            <a:spLocks noChangeShapeType="1"/>
          </p:cNvSpPr>
          <p:nvPr/>
        </p:nvSpPr>
        <p:spPr bwMode="auto">
          <a:xfrm>
            <a:off x="2286000" y="6248400"/>
            <a:ext cx="64008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anchor="ctr"/>
          <a:lstStyle/>
          <a:p>
            <a:endParaRPr lang="en-US"/>
          </a:p>
        </p:txBody>
      </p:sp>
      <p:sp>
        <p:nvSpPr>
          <p:cNvPr id="18" name="Rectangle 7"/>
          <p:cNvSpPr>
            <a:spLocks noChangeArrowheads="1"/>
          </p:cNvSpPr>
          <p:nvPr/>
        </p:nvSpPr>
        <p:spPr bwMode="auto">
          <a:xfrm>
            <a:off x="8077200" y="6449199"/>
            <a:ext cx="152400" cy="152400"/>
          </a:xfrm>
          <a:prstGeom prst="rect">
            <a:avLst/>
          </a:prstGeom>
          <a:solidFill>
            <a:srgbClr val="0084CF"/>
          </a:solidFill>
          <a:ln>
            <a:noFill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9" name="Rectangle 8"/>
          <p:cNvSpPr>
            <a:spLocks noChangeArrowheads="1"/>
          </p:cNvSpPr>
          <p:nvPr/>
        </p:nvSpPr>
        <p:spPr bwMode="auto">
          <a:xfrm>
            <a:off x="8305800" y="6449199"/>
            <a:ext cx="152400" cy="152400"/>
          </a:xfrm>
          <a:prstGeom prst="rect">
            <a:avLst/>
          </a:prstGeom>
          <a:solidFill>
            <a:srgbClr val="0084CF"/>
          </a:solidFill>
          <a:ln>
            <a:noFill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0" name="Rectangle 9"/>
          <p:cNvSpPr>
            <a:spLocks noChangeArrowheads="1"/>
          </p:cNvSpPr>
          <p:nvPr/>
        </p:nvSpPr>
        <p:spPr bwMode="auto">
          <a:xfrm>
            <a:off x="8534400" y="6449199"/>
            <a:ext cx="152400" cy="152400"/>
          </a:xfrm>
          <a:prstGeom prst="rect">
            <a:avLst/>
          </a:prstGeom>
          <a:solidFill>
            <a:srgbClr val="0084CF"/>
          </a:solidFill>
          <a:ln>
            <a:noFill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pic>
        <p:nvPicPr>
          <p:cNvPr id="10" name="Imagen 9" descr="Captura de pantalla 2017-06-16 a la(s) 16.39.37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3114836" y="3133564"/>
            <a:ext cx="6858000" cy="590872"/>
          </a:xfrm>
          <a:prstGeom prst="rect">
            <a:avLst/>
          </a:prstGeom>
        </p:spPr>
      </p:pic>
      <p:pic>
        <p:nvPicPr>
          <p:cNvPr id="2" name="Imagen 1" descr="Captura de pantalla 2017-06-16 a la(s) 16.39.51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0668" y="6296799"/>
            <a:ext cx="1070264" cy="457200"/>
          </a:xfrm>
          <a:prstGeom prst="rect">
            <a:avLst/>
          </a:prstGeom>
        </p:spPr>
      </p:pic>
      <p:sp>
        <p:nvSpPr>
          <p:cNvPr id="13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6626"/>
            <a:ext cx="8077200" cy="1143000"/>
          </a:xfrm>
          <a:noFill/>
          <a:ln/>
        </p:spPr>
        <p:txBody>
          <a:bodyPr/>
          <a:lstStyle/>
          <a:p>
            <a:r>
              <a:rPr lang="es-MX" sz="4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Obrero</a:t>
            </a:r>
            <a:endParaRPr lang="es-ES" sz="4000" b="1" dirty="0"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</a:endParaRPr>
          </a:p>
        </p:txBody>
      </p:sp>
      <p:graphicFrame>
        <p:nvGraphicFramePr>
          <p:cNvPr id="14" name="Group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0931316"/>
              </p:ext>
            </p:extLst>
          </p:nvPr>
        </p:nvGraphicFramePr>
        <p:xfrm>
          <a:off x="1229415" y="960120"/>
          <a:ext cx="7016750" cy="5212080"/>
        </p:xfrm>
        <a:graphic>
          <a:graphicData uri="http://schemas.openxmlformats.org/drawingml/2006/table">
            <a:tbl>
              <a:tblPr/>
              <a:tblGrid>
                <a:gridCol w="35496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72415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74295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2047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Puesto: Obrero</a:t>
                      </a:r>
                      <a:endParaRPr kumimoji="0" lang="es-E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Salario: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175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Habilidad 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Nivel de preparación: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Experiencia: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Toma de decisiones: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Porcentaje: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95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Responsabilidad en valores</a:t>
                      </a:r>
                      <a:endParaRPr kumimoji="0" lang="es-E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Volumen de valores: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Rango de afectación: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 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111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Responsabilidad en relación con otros 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Límite u opción de la relación: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Tipo de relación: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159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Responsabilidad en supervisión a subordinados  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Número de subordinados: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Tipo de supervisión: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Suma de 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Porcentaje: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6635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Factor esfuerzo mental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Actividad intelectual: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Complejidad: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Porcentaje: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5794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Condiciones de trabajo</a:t>
                      </a: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 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Riesgo de accidente: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Ambiente: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Porcentaje: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Gran total de Pts.: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21623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492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2133600" y="1905000"/>
            <a:ext cx="6324600" cy="3886200"/>
          </a:xfrm>
        </p:spPr>
        <p:txBody>
          <a:bodyPr/>
          <a:lstStyle/>
          <a:p>
            <a:pPr marL="0" indent="0"/>
            <a:endParaRPr lang="en-US" altLang="en-US"/>
          </a:p>
          <a:p>
            <a:pPr marL="0" indent="0">
              <a:buFontTx/>
              <a:buNone/>
            </a:pPr>
            <a:endParaRPr lang="en-US" altLang="en-US"/>
          </a:p>
        </p:txBody>
      </p:sp>
      <p:sp>
        <p:nvSpPr>
          <p:cNvPr id="16" name="Line 12"/>
          <p:cNvSpPr>
            <a:spLocks noChangeShapeType="1"/>
          </p:cNvSpPr>
          <p:nvPr/>
        </p:nvSpPr>
        <p:spPr bwMode="auto">
          <a:xfrm>
            <a:off x="2286000" y="6248400"/>
            <a:ext cx="64008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anchor="ctr"/>
          <a:lstStyle/>
          <a:p>
            <a:endParaRPr lang="en-US"/>
          </a:p>
        </p:txBody>
      </p:sp>
      <p:sp>
        <p:nvSpPr>
          <p:cNvPr id="18" name="Rectangle 7"/>
          <p:cNvSpPr>
            <a:spLocks noChangeArrowheads="1"/>
          </p:cNvSpPr>
          <p:nvPr/>
        </p:nvSpPr>
        <p:spPr bwMode="auto">
          <a:xfrm>
            <a:off x="8077200" y="6449199"/>
            <a:ext cx="152400" cy="152400"/>
          </a:xfrm>
          <a:prstGeom prst="rect">
            <a:avLst/>
          </a:prstGeom>
          <a:solidFill>
            <a:srgbClr val="0084CF"/>
          </a:solidFill>
          <a:ln>
            <a:noFill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9" name="Rectangle 8"/>
          <p:cNvSpPr>
            <a:spLocks noChangeArrowheads="1"/>
          </p:cNvSpPr>
          <p:nvPr/>
        </p:nvSpPr>
        <p:spPr bwMode="auto">
          <a:xfrm>
            <a:off x="8305800" y="6449199"/>
            <a:ext cx="152400" cy="152400"/>
          </a:xfrm>
          <a:prstGeom prst="rect">
            <a:avLst/>
          </a:prstGeom>
          <a:solidFill>
            <a:srgbClr val="0084CF"/>
          </a:solidFill>
          <a:ln>
            <a:noFill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0" name="Rectangle 9"/>
          <p:cNvSpPr>
            <a:spLocks noChangeArrowheads="1"/>
          </p:cNvSpPr>
          <p:nvPr/>
        </p:nvSpPr>
        <p:spPr bwMode="auto">
          <a:xfrm>
            <a:off x="8534400" y="6449199"/>
            <a:ext cx="152400" cy="152400"/>
          </a:xfrm>
          <a:prstGeom prst="rect">
            <a:avLst/>
          </a:prstGeom>
          <a:solidFill>
            <a:srgbClr val="0084CF"/>
          </a:solidFill>
          <a:ln>
            <a:noFill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pic>
        <p:nvPicPr>
          <p:cNvPr id="10" name="Imagen 9" descr="Captura de pantalla 2017-06-16 a la(s) 16.39.37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3114836" y="3133564"/>
            <a:ext cx="6858000" cy="590872"/>
          </a:xfrm>
          <a:prstGeom prst="rect">
            <a:avLst/>
          </a:prstGeom>
        </p:spPr>
      </p:pic>
      <p:pic>
        <p:nvPicPr>
          <p:cNvPr id="2" name="Imagen 1" descr="Captura de pantalla 2017-06-16 a la(s) 16.39.51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0668" y="6296799"/>
            <a:ext cx="1070264" cy="457200"/>
          </a:xfrm>
          <a:prstGeom prst="rect">
            <a:avLst/>
          </a:prstGeom>
        </p:spPr>
      </p:pic>
      <p:sp>
        <p:nvSpPr>
          <p:cNvPr id="12" name="Rectangle 2"/>
          <p:cNvSpPr>
            <a:spLocks noGrp="1" noChangeArrowheads="1"/>
          </p:cNvSpPr>
          <p:nvPr>
            <p:ph type="title"/>
          </p:nvPr>
        </p:nvSpPr>
        <p:spPr>
          <a:xfrm>
            <a:off x="177800" y="-38100"/>
            <a:ext cx="8077200" cy="1143000"/>
          </a:xfrm>
          <a:noFill/>
          <a:ln/>
        </p:spPr>
        <p:txBody>
          <a:bodyPr/>
          <a:lstStyle/>
          <a:p>
            <a:r>
              <a:rPr lang="es-MX" sz="4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Contador general</a:t>
            </a:r>
            <a:endParaRPr lang="es-ES" sz="4000" b="1" dirty="0"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</a:endParaRPr>
          </a:p>
        </p:txBody>
      </p:sp>
      <p:graphicFrame>
        <p:nvGraphicFramePr>
          <p:cNvPr id="15" name="Group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7246502"/>
              </p:ext>
            </p:extLst>
          </p:nvPr>
        </p:nvGraphicFramePr>
        <p:xfrm>
          <a:off x="1238250" y="914400"/>
          <a:ext cx="7016750" cy="5212080"/>
        </p:xfrm>
        <a:graphic>
          <a:graphicData uri="http://schemas.openxmlformats.org/drawingml/2006/table">
            <a:tbl>
              <a:tblPr/>
              <a:tblGrid>
                <a:gridCol w="35496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72415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74295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2047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Puesto: Contador general</a:t>
                      </a:r>
                      <a:endParaRPr kumimoji="0" lang="es-E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Salario: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175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Habilidad 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Nivel de preparación: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Experiencia: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Toma de decisiones: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Porcentaje: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95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Responsabilidad en valores</a:t>
                      </a:r>
                      <a:endParaRPr kumimoji="0" lang="es-E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Volumen de valores: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Rango de afectación: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 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111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Responsabilidad en relación con otros 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Límite u opción de la relación: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Tipo de relación: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159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Responsabilidad en supervisión a subordinados  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Número de subordinados: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Tipo de supervisión: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Suma de 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Porcentaje: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6635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Factor esfuerzo mental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Actividad intelectual: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Complejidad: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Porcentaje: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5794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Condiciones de trabajo</a:t>
                      </a: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 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Riesgo de accidente: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Ambiente: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Porcentaje: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Gran total de Pts.: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48754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Line 12"/>
          <p:cNvSpPr>
            <a:spLocks noChangeShapeType="1"/>
          </p:cNvSpPr>
          <p:nvPr/>
        </p:nvSpPr>
        <p:spPr bwMode="auto">
          <a:xfrm>
            <a:off x="2286000" y="6248400"/>
            <a:ext cx="64008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anchor="ctr"/>
          <a:lstStyle/>
          <a:p>
            <a:endParaRPr lang="en-US"/>
          </a:p>
        </p:txBody>
      </p:sp>
      <p:sp>
        <p:nvSpPr>
          <p:cNvPr id="18" name="Rectangle 7"/>
          <p:cNvSpPr>
            <a:spLocks noChangeArrowheads="1"/>
          </p:cNvSpPr>
          <p:nvPr/>
        </p:nvSpPr>
        <p:spPr bwMode="auto">
          <a:xfrm>
            <a:off x="8077200" y="6449199"/>
            <a:ext cx="152400" cy="152400"/>
          </a:xfrm>
          <a:prstGeom prst="rect">
            <a:avLst/>
          </a:prstGeom>
          <a:solidFill>
            <a:srgbClr val="0084CF"/>
          </a:solidFill>
          <a:ln>
            <a:noFill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9" name="Rectangle 8"/>
          <p:cNvSpPr>
            <a:spLocks noChangeArrowheads="1"/>
          </p:cNvSpPr>
          <p:nvPr/>
        </p:nvSpPr>
        <p:spPr bwMode="auto">
          <a:xfrm>
            <a:off x="8305800" y="6449199"/>
            <a:ext cx="152400" cy="152400"/>
          </a:xfrm>
          <a:prstGeom prst="rect">
            <a:avLst/>
          </a:prstGeom>
          <a:solidFill>
            <a:srgbClr val="0084CF"/>
          </a:solidFill>
          <a:ln>
            <a:noFill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0" name="Rectangle 9"/>
          <p:cNvSpPr>
            <a:spLocks noChangeArrowheads="1"/>
          </p:cNvSpPr>
          <p:nvPr/>
        </p:nvSpPr>
        <p:spPr bwMode="auto">
          <a:xfrm>
            <a:off x="8534400" y="6449199"/>
            <a:ext cx="152400" cy="152400"/>
          </a:xfrm>
          <a:prstGeom prst="rect">
            <a:avLst/>
          </a:prstGeom>
          <a:solidFill>
            <a:srgbClr val="0084CF"/>
          </a:solidFill>
          <a:ln>
            <a:noFill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pic>
        <p:nvPicPr>
          <p:cNvPr id="10" name="Imagen 9" descr="Captura de pantalla 2017-06-16 a la(s) 16.39.37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3114836" y="3133564"/>
            <a:ext cx="6858000" cy="590872"/>
          </a:xfrm>
          <a:prstGeom prst="rect">
            <a:avLst/>
          </a:prstGeom>
        </p:spPr>
      </p:pic>
      <p:pic>
        <p:nvPicPr>
          <p:cNvPr id="2" name="Imagen 1" descr="Captura de pantalla 2017-06-16 a la(s) 16.39.51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0668" y="6296799"/>
            <a:ext cx="1070264" cy="457200"/>
          </a:xfrm>
          <a:prstGeom prst="rect">
            <a:avLst/>
          </a:prstGeom>
        </p:spPr>
      </p:pic>
      <p:sp>
        <p:nvSpPr>
          <p:cNvPr id="11" name="Rectangle 2"/>
          <p:cNvSpPr>
            <a:spLocks noGrp="1" noChangeArrowheads="1"/>
          </p:cNvSpPr>
          <p:nvPr>
            <p:ph type="title"/>
          </p:nvPr>
        </p:nvSpPr>
        <p:spPr>
          <a:xfrm>
            <a:off x="18728" y="-6626"/>
            <a:ext cx="9906000" cy="1143000"/>
          </a:xfrm>
          <a:noFill/>
          <a:ln/>
        </p:spPr>
        <p:txBody>
          <a:bodyPr/>
          <a:lstStyle/>
          <a:p>
            <a:r>
              <a:rPr lang="es-MX" sz="4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Auxiliar contable</a:t>
            </a:r>
            <a:endParaRPr lang="es-ES" sz="4000" b="1" dirty="0"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</a:endParaRPr>
          </a:p>
        </p:txBody>
      </p:sp>
      <p:graphicFrame>
        <p:nvGraphicFramePr>
          <p:cNvPr id="12" name="Group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96100265"/>
              </p:ext>
            </p:extLst>
          </p:nvPr>
        </p:nvGraphicFramePr>
        <p:xfrm>
          <a:off x="1238250" y="838200"/>
          <a:ext cx="7016750" cy="5212080"/>
        </p:xfrm>
        <a:graphic>
          <a:graphicData uri="http://schemas.openxmlformats.org/drawingml/2006/table">
            <a:tbl>
              <a:tblPr/>
              <a:tblGrid>
                <a:gridCol w="35496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72415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74295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2047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Puesto: Auxiliar contable</a:t>
                      </a:r>
                      <a:endParaRPr kumimoji="0" lang="es-E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Salario: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175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Habilidad 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Nivel de preparación: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Experiencia: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Toma de decisiones: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Porcentaje: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95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Responsabilidad en valores</a:t>
                      </a:r>
                      <a:endParaRPr kumimoji="0" lang="es-E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Volumen de valores: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Rango de afectación: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 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111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Responsabilidad en relación con otros 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Límite u opción de la relación: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Tipo de relación: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159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Responsabilidad en supervisión a subordinados  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Número de subordinados: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Tipo de supervisión: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Suma de 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Porcentaje: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6635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Factor esfuerzo mental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Actividad intelectual: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Complejidad: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Porcentaje: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5794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Condiciones de trabajo</a:t>
                      </a: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 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Riesgo de accidente: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Ambiente: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Porcentaje: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Gran total de Pts.: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03660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Line 12"/>
          <p:cNvSpPr>
            <a:spLocks noChangeShapeType="1"/>
          </p:cNvSpPr>
          <p:nvPr/>
        </p:nvSpPr>
        <p:spPr bwMode="auto">
          <a:xfrm>
            <a:off x="2286000" y="6248400"/>
            <a:ext cx="64008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anchor="ctr"/>
          <a:lstStyle/>
          <a:p>
            <a:endParaRPr lang="en-US"/>
          </a:p>
        </p:txBody>
      </p:sp>
      <p:sp>
        <p:nvSpPr>
          <p:cNvPr id="18" name="Rectangle 7"/>
          <p:cNvSpPr>
            <a:spLocks noChangeArrowheads="1"/>
          </p:cNvSpPr>
          <p:nvPr/>
        </p:nvSpPr>
        <p:spPr bwMode="auto">
          <a:xfrm>
            <a:off x="8077200" y="6449199"/>
            <a:ext cx="152400" cy="152400"/>
          </a:xfrm>
          <a:prstGeom prst="rect">
            <a:avLst/>
          </a:prstGeom>
          <a:solidFill>
            <a:srgbClr val="0084CF"/>
          </a:solidFill>
          <a:ln>
            <a:noFill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9" name="Rectangle 8"/>
          <p:cNvSpPr>
            <a:spLocks noChangeArrowheads="1"/>
          </p:cNvSpPr>
          <p:nvPr/>
        </p:nvSpPr>
        <p:spPr bwMode="auto">
          <a:xfrm>
            <a:off x="8305800" y="6449199"/>
            <a:ext cx="152400" cy="152400"/>
          </a:xfrm>
          <a:prstGeom prst="rect">
            <a:avLst/>
          </a:prstGeom>
          <a:solidFill>
            <a:srgbClr val="0084CF"/>
          </a:solidFill>
          <a:ln>
            <a:noFill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0" name="Rectangle 9"/>
          <p:cNvSpPr>
            <a:spLocks noChangeArrowheads="1"/>
          </p:cNvSpPr>
          <p:nvPr/>
        </p:nvSpPr>
        <p:spPr bwMode="auto">
          <a:xfrm>
            <a:off x="8534400" y="6449199"/>
            <a:ext cx="152400" cy="152400"/>
          </a:xfrm>
          <a:prstGeom prst="rect">
            <a:avLst/>
          </a:prstGeom>
          <a:solidFill>
            <a:srgbClr val="0084CF"/>
          </a:solidFill>
          <a:ln>
            <a:noFill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pic>
        <p:nvPicPr>
          <p:cNvPr id="10" name="Imagen 9" descr="Captura de pantalla 2017-06-16 a la(s) 16.39.37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3114836" y="3133564"/>
            <a:ext cx="6858000" cy="590872"/>
          </a:xfrm>
          <a:prstGeom prst="rect">
            <a:avLst/>
          </a:prstGeom>
        </p:spPr>
      </p:pic>
      <p:pic>
        <p:nvPicPr>
          <p:cNvPr id="2" name="Imagen 1" descr="Captura de pantalla 2017-06-16 a la(s) 16.39.51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0668" y="6296799"/>
            <a:ext cx="1070264" cy="457200"/>
          </a:xfrm>
          <a:prstGeom prst="rect">
            <a:avLst/>
          </a:prstGeom>
        </p:spPr>
      </p:pic>
      <p:sp>
        <p:nvSpPr>
          <p:cNvPr id="11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" y="1959"/>
            <a:ext cx="8077200" cy="1143000"/>
          </a:xfrm>
          <a:noFill/>
          <a:ln/>
        </p:spPr>
        <p:txBody>
          <a:bodyPr/>
          <a:lstStyle/>
          <a:p>
            <a:r>
              <a:rPr lang="es-MX" sz="4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Gerente de ventas</a:t>
            </a:r>
            <a:endParaRPr lang="es-ES" sz="4000" b="1" dirty="0"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</a:endParaRPr>
          </a:p>
        </p:txBody>
      </p:sp>
      <p:graphicFrame>
        <p:nvGraphicFramePr>
          <p:cNvPr id="12" name="Group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3630577"/>
              </p:ext>
            </p:extLst>
          </p:nvPr>
        </p:nvGraphicFramePr>
        <p:xfrm>
          <a:off x="1238250" y="914400"/>
          <a:ext cx="7016750" cy="5212080"/>
        </p:xfrm>
        <a:graphic>
          <a:graphicData uri="http://schemas.openxmlformats.org/drawingml/2006/table">
            <a:tbl>
              <a:tblPr/>
              <a:tblGrid>
                <a:gridCol w="35496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72415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74295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2047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Puesto: Gerente de ventas</a:t>
                      </a:r>
                      <a:endParaRPr kumimoji="0" lang="es-E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Salario: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175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Habilidad 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Nivel de preparación: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Experiencia: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Toma de decisiones: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Porcentaje: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95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Responsabilidad en valores</a:t>
                      </a:r>
                      <a:endParaRPr kumimoji="0" lang="es-E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Volumen de valores: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Rango de afectación: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 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111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Responsabilidad en relación con otros 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Límite u opción de la relación: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Tipo de relación: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159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Responsabilidad en supervisión a subordinados  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Número de subordinados: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Tipo de supervisión: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Suma de 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Porcentaje: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6635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Factor esfuerzo mental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Actividad intelectual: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Complejidad: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Porcentaje: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5794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Condiciones de trabajo</a:t>
                      </a: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 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Riesgo de accidente: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Ambiente: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Porcentaje: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Gran total de Pts.: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11951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Line 12"/>
          <p:cNvSpPr>
            <a:spLocks noChangeShapeType="1"/>
          </p:cNvSpPr>
          <p:nvPr/>
        </p:nvSpPr>
        <p:spPr bwMode="auto">
          <a:xfrm>
            <a:off x="2286000" y="6248400"/>
            <a:ext cx="64008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anchor="ctr"/>
          <a:lstStyle/>
          <a:p>
            <a:endParaRPr lang="en-US"/>
          </a:p>
        </p:txBody>
      </p:sp>
      <p:sp>
        <p:nvSpPr>
          <p:cNvPr id="18" name="Rectangle 7"/>
          <p:cNvSpPr>
            <a:spLocks noChangeArrowheads="1"/>
          </p:cNvSpPr>
          <p:nvPr/>
        </p:nvSpPr>
        <p:spPr bwMode="auto">
          <a:xfrm>
            <a:off x="8077200" y="6449199"/>
            <a:ext cx="152400" cy="152400"/>
          </a:xfrm>
          <a:prstGeom prst="rect">
            <a:avLst/>
          </a:prstGeom>
          <a:solidFill>
            <a:srgbClr val="0084CF"/>
          </a:solidFill>
          <a:ln>
            <a:noFill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9" name="Rectangle 8"/>
          <p:cNvSpPr>
            <a:spLocks noChangeArrowheads="1"/>
          </p:cNvSpPr>
          <p:nvPr/>
        </p:nvSpPr>
        <p:spPr bwMode="auto">
          <a:xfrm>
            <a:off x="8305800" y="6449199"/>
            <a:ext cx="152400" cy="152400"/>
          </a:xfrm>
          <a:prstGeom prst="rect">
            <a:avLst/>
          </a:prstGeom>
          <a:solidFill>
            <a:srgbClr val="0084CF"/>
          </a:solidFill>
          <a:ln>
            <a:noFill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0" name="Rectangle 9"/>
          <p:cNvSpPr>
            <a:spLocks noChangeArrowheads="1"/>
          </p:cNvSpPr>
          <p:nvPr/>
        </p:nvSpPr>
        <p:spPr bwMode="auto">
          <a:xfrm>
            <a:off x="8534400" y="6449199"/>
            <a:ext cx="152400" cy="152400"/>
          </a:xfrm>
          <a:prstGeom prst="rect">
            <a:avLst/>
          </a:prstGeom>
          <a:solidFill>
            <a:srgbClr val="0084CF"/>
          </a:solidFill>
          <a:ln>
            <a:noFill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pic>
        <p:nvPicPr>
          <p:cNvPr id="10" name="Imagen 9" descr="Captura de pantalla 2017-06-16 a la(s) 16.39.37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3114836" y="3133564"/>
            <a:ext cx="6858000" cy="590872"/>
          </a:xfrm>
          <a:prstGeom prst="rect">
            <a:avLst/>
          </a:prstGeom>
        </p:spPr>
      </p:pic>
      <p:pic>
        <p:nvPicPr>
          <p:cNvPr id="2" name="Imagen 1" descr="Captura de pantalla 2017-06-16 a la(s) 16.39.51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0668" y="6296799"/>
            <a:ext cx="1070264" cy="457200"/>
          </a:xfrm>
          <a:prstGeom prst="rect">
            <a:avLst/>
          </a:prstGeom>
        </p:spPr>
      </p:pic>
      <p:sp>
        <p:nvSpPr>
          <p:cNvPr id="11" name="Rectangle 2"/>
          <p:cNvSpPr>
            <a:spLocks noGrp="1" noChangeArrowheads="1"/>
          </p:cNvSpPr>
          <p:nvPr>
            <p:ph type="title"/>
          </p:nvPr>
        </p:nvSpPr>
        <p:spPr>
          <a:xfrm>
            <a:off x="300912" y="-72887"/>
            <a:ext cx="7696200" cy="1143000"/>
          </a:xfrm>
          <a:noFill/>
          <a:ln/>
        </p:spPr>
        <p:txBody>
          <a:bodyPr/>
          <a:lstStyle/>
          <a:p>
            <a:r>
              <a:rPr lang="es-MX" sz="4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Supervisor de ventas</a:t>
            </a:r>
            <a:endParaRPr lang="es-ES" sz="4000" b="1" dirty="0"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</a:endParaRPr>
          </a:p>
        </p:txBody>
      </p:sp>
      <p:graphicFrame>
        <p:nvGraphicFramePr>
          <p:cNvPr id="12" name="Group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3588816"/>
              </p:ext>
            </p:extLst>
          </p:nvPr>
        </p:nvGraphicFramePr>
        <p:xfrm>
          <a:off x="1238250" y="838200"/>
          <a:ext cx="7016750" cy="5212080"/>
        </p:xfrm>
        <a:graphic>
          <a:graphicData uri="http://schemas.openxmlformats.org/drawingml/2006/table">
            <a:tbl>
              <a:tblPr/>
              <a:tblGrid>
                <a:gridCol w="35496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72415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74295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2047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Puesto: Supervisor de ventas</a:t>
                      </a:r>
                      <a:endParaRPr kumimoji="0" lang="es-E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Salario: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175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Habilidad 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Nivel de preparación: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Experiencia: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Toma de decisiones: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Porcentaje: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95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Responsabilidad en valores</a:t>
                      </a:r>
                      <a:endParaRPr kumimoji="0" lang="es-E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Volumen de valores: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Rango de afectación: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 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111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Responsabilidad en relación con otros 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Límite u opción de la relación: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Tipo de relación: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159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Responsabilidad en supervisión a subordinados  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Número de subordinados: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Tipo de supervisión: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Suma de 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Porcentaje: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6635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Factor esfuerzo mental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Actividad intelectual: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Complejidad: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Porcentaje: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5794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Condiciones de trabajo</a:t>
                      </a: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 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Riesgo de accidente: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Ambiente: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Porcentaje: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Gran total de Pts.: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62297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Line 12"/>
          <p:cNvSpPr>
            <a:spLocks noChangeShapeType="1"/>
          </p:cNvSpPr>
          <p:nvPr/>
        </p:nvSpPr>
        <p:spPr bwMode="auto">
          <a:xfrm>
            <a:off x="2286000" y="6248400"/>
            <a:ext cx="64008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anchor="ctr"/>
          <a:lstStyle/>
          <a:p>
            <a:endParaRPr lang="en-US"/>
          </a:p>
        </p:txBody>
      </p:sp>
      <p:sp>
        <p:nvSpPr>
          <p:cNvPr id="18" name="Rectangle 7"/>
          <p:cNvSpPr>
            <a:spLocks noChangeArrowheads="1"/>
          </p:cNvSpPr>
          <p:nvPr/>
        </p:nvSpPr>
        <p:spPr bwMode="auto">
          <a:xfrm>
            <a:off x="8077200" y="6449199"/>
            <a:ext cx="152400" cy="152400"/>
          </a:xfrm>
          <a:prstGeom prst="rect">
            <a:avLst/>
          </a:prstGeom>
          <a:solidFill>
            <a:srgbClr val="0084CF"/>
          </a:solidFill>
          <a:ln>
            <a:noFill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9" name="Rectangle 8"/>
          <p:cNvSpPr>
            <a:spLocks noChangeArrowheads="1"/>
          </p:cNvSpPr>
          <p:nvPr/>
        </p:nvSpPr>
        <p:spPr bwMode="auto">
          <a:xfrm>
            <a:off x="8305800" y="6449199"/>
            <a:ext cx="152400" cy="152400"/>
          </a:xfrm>
          <a:prstGeom prst="rect">
            <a:avLst/>
          </a:prstGeom>
          <a:solidFill>
            <a:srgbClr val="0084CF"/>
          </a:solidFill>
          <a:ln>
            <a:noFill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0" name="Rectangle 9"/>
          <p:cNvSpPr>
            <a:spLocks noChangeArrowheads="1"/>
          </p:cNvSpPr>
          <p:nvPr/>
        </p:nvSpPr>
        <p:spPr bwMode="auto">
          <a:xfrm>
            <a:off x="8534400" y="6449199"/>
            <a:ext cx="152400" cy="152400"/>
          </a:xfrm>
          <a:prstGeom prst="rect">
            <a:avLst/>
          </a:prstGeom>
          <a:solidFill>
            <a:srgbClr val="0084CF"/>
          </a:solidFill>
          <a:ln>
            <a:noFill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pic>
        <p:nvPicPr>
          <p:cNvPr id="10" name="Imagen 9" descr="Captura de pantalla 2017-06-16 a la(s) 16.39.37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3114836" y="3133564"/>
            <a:ext cx="6858000" cy="590872"/>
          </a:xfrm>
          <a:prstGeom prst="rect">
            <a:avLst/>
          </a:prstGeom>
        </p:spPr>
      </p:pic>
      <p:pic>
        <p:nvPicPr>
          <p:cNvPr id="2" name="Imagen 1" descr="Captura de pantalla 2017-06-16 a la(s) 16.39.51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0668" y="6296799"/>
            <a:ext cx="1070264" cy="457200"/>
          </a:xfrm>
          <a:prstGeom prst="rect">
            <a:avLst/>
          </a:prstGeom>
        </p:spPr>
      </p:pic>
      <p:graphicFrame>
        <p:nvGraphicFramePr>
          <p:cNvPr id="11" name="Group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6863084"/>
              </p:ext>
            </p:extLst>
          </p:nvPr>
        </p:nvGraphicFramePr>
        <p:xfrm>
          <a:off x="1238250" y="914400"/>
          <a:ext cx="7016750" cy="5212080"/>
        </p:xfrm>
        <a:graphic>
          <a:graphicData uri="http://schemas.openxmlformats.org/drawingml/2006/table">
            <a:tbl>
              <a:tblPr/>
              <a:tblGrid>
                <a:gridCol w="35496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72415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74295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2047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Puesto: Promotor de ventas</a:t>
                      </a:r>
                      <a:endParaRPr kumimoji="0" lang="es-E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Salario: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175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Habilidad 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Nivel de preparación: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Experiencia: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Toma de decisiones: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Porcentaje: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95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Responsabilidad en valores</a:t>
                      </a:r>
                      <a:endParaRPr kumimoji="0" lang="es-E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Volumen de valores: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Rango de afectación: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 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111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Responsabilidad en relación con otros 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Límite u opción de la relación: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Tipo de relación: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159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Responsabilidad en supervisión a subordinados  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Número de subordinados: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Tipo de supervisión: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Suma de 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Porcentaje: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6635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Factor esfuerzo mental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Actividad intelectual: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Complejidad: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Porcentaje: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5794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Condiciones de trabajo</a:t>
                      </a: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 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Riesgo de accidente: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Ambiente: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Porcentaje: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Gran total de Pts.: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12" name="Rectangle 2"/>
          <p:cNvSpPr txBox="1">
            <a:spLocks noChangeArrowheads="1"/>
          </p:cNvSpPr>
          <p:nvPr/>
        </p:nvSpPr>
        <p:spPr bwMode="auto">
          <a:xfrm>
            <a:off x="1446068" y="0"/>
            <a:ext cx="6324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4000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4000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Verdana" pitchFamily="34" charset="0"/>
                <a:cs typeface="Arial" charset="0"/>
              </a:defRPr>
            </a:lvl2pPr>
            <a:lvl3pPr algn="l" rtl="0" fontAlgn="base">
              <a:spcBef>
                <a:spcPct val="4000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Verdana" pitchFamily="34" charset="0"/>
                <a:cs typeface="Arial" charset="0"/>
              </a:defRPr>
            </a:lvl3pPr>
            <a:lvl4pPr algn="l" rtl="0" fontAlgn="base">
              <a:spcBef>
                <a:spcPct val="4000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Verdana" pitchFamily="34" charset="0"/>
                <a:cs typeface="Arial" charset="0"/>
              </a:defRPr>
            </a:lvl4pPr>
            <a:lvl5pPr algn="l" rtl="0" fontAlgn="base">
              <a:spcBef>
                <a:spcPct val="4000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Verdana" pitchFamily="34" charset="0"/>
                <a:cs typeface="Arial" charset="0"/>
              </a:defRPr>
            </a:lvl5pPr>
            <a:lvl6pPr marL="457200" algn="l" rtl="0" fontAlgn="base">
              <a:spcBef>
                <a:spcPct val="4000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Verdana" pitchFamily="34" charset="0"/>
                <a:cs typeface="Arial" charset="0"/>
              </a:defRPr>
            </a:lvl6pPr>
            <a:lvl7pPr marL="914400" algn="l" rtl="0" fontAlgn="base">
              <a:spcBef>
                <a:spcPct val="4000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Verdana" pitchFamily="34" charset="0"/>
                <a:cs typeface="Arial" charset="0"/>
              </a:defRPr>
            </a:lvl7pPr>
            <a:lvl8pPr marL="1371600" algn="l" rtl="0" fontAlgn="base">
              <a:spcBef>
                <a:spcPct val="4000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Verdana" pitchFamily="34" charset="0"/>
                <a:cs typeface="Arial" charset="0"/>
              </a:defRPr>
            </a:lvl8pPr>
            <a:lvl9pPr marL="1828800" algn="l" rtl="0" fontAlgn="base">
              <a:spcBef>
                <a:spcPct val="4000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Verdana" pitchFamily="34" charset="0"/>
                <a:cs typeface="Arial" charset="0"/>
              </a:defRPr>
            </a:lvl9pPr>
          </a:lstStyle>
          <a:p>
            <a:r>
              <a:rPr lang="es-MX" sz="4000" kern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Promotor de ventas</a:t>
            </a:r>
            <a:endParaRPr lang="es-ES" sz="4000" kern="0" dirty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1542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Line 6"/>
          <p:cNvSpPr>
            <a:spLocks noChangeShapeType="1"/>
          </p:cNvSpPr>
          <p:nvPr/>
        </p:nvSpPr>
        <p:spPr bwMode="auto">
          <a:xfrm>
            <a:off x="457200" y="6248400"/>
            <a:ext cx="82296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anchor="ctr"/>
          <a:lstStyle/>
          <a:p>
            <a:endParaRPr lang="en-US"/>
          </a:p>
        </p:txBody>
      </p:sp>
      <p:pic>
        <p:nvPicPr>
          <p:cNvPr id="3" name="Imagen 2" descr="Captura de pantalla 2017-06-16 a la(s) 16.39.37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5698"/>
            <a:ext cx="9144000" cy="1107302"/>
          </a:xfrm>
          <a:prstGeom prst="rect">
            <a:avLst/>
          </a:prstGeom>
        </p:spPr>
      </p:pic>
      <p:sp>
        <p:nvSpPr>
          <p:cNvPr id="14" name="Rectangle 7"/>
          <p:cNvSpPr>
            <a:spLocks noChangeArrowheads="1"/>
          </p:cNvSpPr>
          <p:nvPr/>
        </p:nvSpPr>
        <p:spPr bwMode="auto">
          <a:xfrm>
            <a:off x="8077200" y="6449199"/>
            <a:ext cx="152400" cy="152400"/>
          </a:xfrm>
          <a:prstGeom prst="rect">
            <a:avLst/>
          </a:prstGeom>
          <a:solidFill>
            <a:srgbClr val="0084CF"/>
          </a:solidFill>
          <a:ln>
            <a:noFill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0" name="Rectangle 8"/>
          <p:cNvSpPr>
            <a:spLocks noChangeArrowheads="1"/>
          </p:cNvSpPr>
          <p:nvPr/>
        </p:nvSpPr>
        <p:spPr bwMode="auto">
          <a:xfrm>
            <a:off x="8305800" y="6449199"/>
            <a:ext cx="152400" cy="152400"/>
          </a:xfrm>
          <a:prstGeom prst="rect">
            <a:avLst/>
          </a:prstGeom>
          <a:solidFill>
            <a:srgbClr val="0084CF"/>
          </a:solidFill>
          <a:ln>
            <a:noFill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1" name="Rectangle 9"/>
          <p:cNvSpPr>
            <a:spLocks noChangeArrowheads="1"/>
          </p:cNvSpPr>
          <p:nvPr/>
        </p:nvSpPr>
        <p:spPr bwMode="auto">
          <a:xfrm>
            <a:off x="8534400" y="6449199"/>
            <a:ext cx="152400" cy="152400"/>
          </a:xfrm>
          <a:prstGeom prst="rect">
            <a:avLst/>
          </a:prstGeom>
          <a:solidFill>
            <a:srgbClr val="0084CF"/>
          </a:solidFill>
          <a:ln>
            <a:noFill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1" name="Rectangle 2"/>
          <p:cNvSpPr>
            <a:spLocks noGrp="1" noChangeArrowheads="1"/>
          </p:cNvSpPr>
          <p:nvPr>
            <p:ph type="title"/>
          </p:nvPr>
        </p:nvSpPr>
        <p:spPr>
          <a:xfrm>
            <a:off x="34925" y="1676400"/>
            <a:ext cx="9109075" cy="1143000"/>
          </a:xfrm>
        </p:spPr>
        <p:txBody>
          <a:bodyPr/>
          <a:lstStyle/>
          <a:p>
            <a:r>
              <a:rPr lang="es-MX" sz="4400" dirty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Caso 3</a:t>
            </a:r>
            <a:br>
              <a:rPr lang="es-MX" sz="4400" dirty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</a:br>
            <a:r>
              <a:rPr lang="es-MX" sz="4400" dirty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/>
            </a:r>
            <a:br>
              <a:rPr lang="es-MX" sz="4400" dirty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</a:br>
            <a:r>
              <a:rPr lang="es-MX" sz="4400" dirty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Monte Mayor, S.A. de C.V</a:t>
            </a:r>
            <a:endParaRPr lang="en-GB" sz="4400" b="0" dirty="0">
              <a:solidFill>
                <a:schemeClr val="tx1"/>
              </a:solidFill>
            </a:endParaRPr>
          </a:p>
        </p:txBody>
      </p:sp>
      <p:sp>
        <p:nvSpPr>
          <p:cNvPr id="12" name="Rectangle 3"/>
          <p:cNvSpPr txBox="1">
            <a:spLocks noChangeArrowheads="1"/>
          </p:cNvSpPr>
          <p:nvPr/>
        </p:nvSpPr>
        <p:spPr bwMode="auto">
          <a:xfrm>
            <a:off x="7726017" y="4287078"/>
            <a:ext cx="579783" cy="7341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pitchFamily="-110" charset="-128"/>
                <a:cs typeface="ＭＳ Ｐゴシック" pitchFamily="-110" charset="-128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pitchFamily="-110" charset="-128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pitchFamily="-110" charset="-128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pitchFamily="-110" charset="-128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pitchFamily="-110" charset="-128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11500" dirty="0" smtClean="0"/>
              <a:t>3</a:t>
            </a:r>
            <a:endParaRPr lang="en-GB" sz="11500" dirty="0"/>
          </a:p>
        </p:txBody>
      </p:sp>
    </p:spTree>
    <p:extLst>
      <p:ext uri="{BB962C8B-B14F-4D97-AF65-F5344CB8AC3E}">
        <p14:creationId xmlns:p14="http://schemas.microsoft.com/office/powerpoint/2010/main" val="1158990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492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2133600" y="1905000"/>
            <a:ext cx="6324600" cy="3886200"/>
          </a:xfrm>
        </p:spPr>
        <p:txBody>
          <a:bodyPr/>
          <a:lstStyle/>
          <a:p>
            <a:pPr marL="0" indent="0"/>
            <a:endParaRPr lang="en-US" altLang="en-US"/>
          </a:p>
          <a:p>
            <a:pPr marL="0" indent="0">
              <a:buFontTx/>
              <a:buNone/>
            </a:pPr>
            <a:endParaRPr lang="en-US" altLang="en-US"/>
          </a:p>
        </p:txBody>
      </p:sp>
      <p:sp>
        <p:nvSpPr>
          <p:cNvPr id="16" name="Line 12"/>
          <p:cNvSpPr>
            <a:spLocks noChangeShapeType="1"/>
          </p:cNvSpPr>
          <p:nvPr/>
        </p:nvSpPr>
        <p:spPr bwMode="auto">
          <a:xfrm>
            <a:off x="2286000" y="6248400"/>
            <a:ext cx="64008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anchor="ctr"/>
          <a:lstStyle/>
          <a:p>
            <a:endParaRPr lang="en-US"/>
          </a:p>
        </p:txBody>
      </p:sp>
      <p:sp>
        <p:nvSpPr>
          <p:cNvPr id="18" name="Rectangle 7"/>
          <p:cNvSpPr>
            <a:spLocks noChangeArrowheads="1"/>
          </p:cNvSpPr>
          <p:nvPr/>
        </p:nvSpPr>
        <p:spPr bwMode="auto">
          <a:xfrm>
            <a:off x="8077200" y="6449199"/>
            <a:ext cx="152400" cy="152400"/>
          </a:xfrm>
          <a:prstGeom prst="rect">
            <a:avLst/>
          </a:prstGeom>
          <a:solidFill>
            <a:srgbClr val="0084CF"/>
          </a:solidFill>
          <a:ln>
            <a:noFill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9" name="Rectangle 8"/>
          <p:cNvSpPr>
            <a:spLocks noChangeArrowheads="1"/>
          </p:cNvSpPr>
          <p:nvPr/>
        </p:nvSpPr>
        <p:spPr bwMode="auto">
          <a:xfrm>
            <a:off x="8305800" y="6449199"/>
            <a:ext cx="152400" cy="152400"/>
          </a:xfrm>
          <a:prstGeom prst="rect">
            <a:avLst/>
          </a:prstGeom>
          <a:solidFill>
            <a:srgbClr val="0084CF"/>
          </a:solidFill>
          <a:ln>
            <a:noFill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0" name="Rectangle 9"/>
          <p:cNvSpPr>
            <a:spLocks noChangeArrowheads="1"/>
          </p:cNvSpPr>
          <p:nvPr/>
        </p:nvSpPr>
        <p:spPr bwMode="auto">
          <a:xfrm>
            <a:off x="8534400" y="6449199"/>
            <a:ext cx="152400" cy="152400"/>
          </a:xfrm>
          <a:prstGeom prst="rect">
            <a:avLst/>
          </a:prstGeom>
          <a:solidFill>
            <a:srgbClr val="0084CF"/>
          </a:solidFill>
          <a:ln>
            <a:noFill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pic>
        <p:nvPicPr>
          <p:cNvPr id="2" name="Imagen 1" descr="Captura de pantalla 2017-06-16 a la(s) 16.39.51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7005" y="6295234"/>
            <a:ext cx="1077590" cy="460330"/>
          </a:xfrm>
          <a:prstGeom prst="rect">
            <a:avLst/>
          </a:prstGeom>
        </p:spPr>
      </p:pic>
      <p:sp>
        <p:nvSpPr>
          <p:cNvPr id="11" name="Rectangle 2"/>
          <p:cNvSpPr>
            <a:spLocks noGrp="1" noChangeArrowheads="1"/>
          </p:cNvSpPr>
          <p:nvPr>
            <p:ph type="title"/>
          </p:nvPr>
        </p:nvSpPr>
        <p:spPr>
          <a:xfrm>
            <a:off x="163996" y="167084"/>
            <a:ext cx="8420100" cy="1143000"/>
          </a:xfrm>
          <a:noFill/>
          <a:ln/>
        </p:spPr>
        <p:txBody>
          <a:bodyPr/>
          <a:lstStyle/>
          <a:p>
            <a:r>
              <a:rPr lang="es-MX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Mercado de trabajo</a:t>
            </a:r>
            <a:endParaRPr lang="es-ES" b="1" dirty="0"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</a:endParaRPr>
          </a:p>
        </p:txBody>
      </p:sp>
      <p:graphicFrame>
        <p:nvGraphicFramePr>
          <p:cNvPr id="9" name="Tabla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1183823"/>
              </p:ext>
            </p:extLst>
          </p:nvPr>
        </p:nvGraphicFramePr>
        <p:xfrm>
          <a:off x="-1" y="1124740"/>
          <a:ext cx="9163052" cy="461560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936226">
                  <a:extLst>
                    <a:ext uri="{9D8B030D-6E8A-4147-A177-3AD203B41FA5}">
                      <a16:colId xmlns:a16="http://schemas.microsoft.com/office/drawing/2014/main" xmlns="" val="1917928269"/>
                    </a:ext>
                  </a:extLst>
                </a:gridCol>
                <a:gridCol w="1164366">
                  <a:extLst>
                    <a:ext uri="{9D8B030D-6E8A-4147-A177-3AD203B41FA5}">
                      <a16:colId xmlns:a16="http://schemas.microsoft.com/office/drawing/2014/main" xmlns="" val="3167770064"/>
                    </a:ext>
                  </a:extLst>
                </a:gridCol>
                <a:gridCol w="1012492">
                  <a:extLst>
                    <a:ext uri="{9D8B030D-6E8A-4147-A177-3AD203B41FA5}">
                      <a16:colId xmlns:a16="http://schemas.microsoft.com/office/drawing/2014/main" xmlns="" val="3216776538"/>
                    </a:ext>
                  </a:extLst>
                </a:gridCol>
                <a:gridCol w="1012492">
                  <a:extLst>
                    <a:ext uri="{9D8B030D-6E8A-4147-A177-3AD203B41FA5}">
                      <a16:colId xmlns:a16="http://schemas.microsoft.com/office/drawing/2014/main" xmlns="" val="334453734"/>
                    </a:ext>
                  </a:extLst>
                </a:gridCol>
                <a:gridCol w="1012492">
                  <a:extLst>
                    <a:ext uri="{9D8B030D-6E8A-4147-A177-3AD203B41FA5}">
                      <a16:colId xmlns:a16="http://schemas.microsoft.com/office/drawing/2014/main" xmlns="" val="2789973986"/>
                    </a:ext>
                  </a:extLst>
                </a:gridCol>
                <a:gridCol w="1012492">
                  <a:extLst>
                    <a:ext uri="{9D8B030D-6E8A-4147-A177-3AD203B41FA5}">
                      <a16:colId xmlns:a16="http://schemas.microsoft.com/office/drawing/2014/main" xmlns="" val="1728610413"/>
                    </a:ext>
                  </a:extLst>
                </a:gridCol>
                <a:gridCol w="1012492">
                  <a:extLst>
                    <a:ext uri="{9D8B030D-6E8A-4147-A177-3AD203B41FA5}">
                      <a16:colId xmlns:a16="http://schemas.microsoft.com/office/drawing/2014/main" xmlns="" val="3524701770"/>
                    </a:ext>
                  </a:extLst>
                </a:gridCol>
              </a:tblGrid>
              <a:tr h="30723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 err="1">
                          <a:effectLst/>
                        </a:rPr>
                        <a:t>Puesto</a:t>
                      </a:r>
                      <a:endParaRPr lang="es-ES" sz="1600" b="1" i="0" u="none" strike="noStrike" dirty="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600" u="none" strike="noStrike">
                          <a:effectLst/>
                        </a:rPr>
                        <a:t>Sueldo</a:t>
                      </a:r>
                      <a:endParaRPr lang="es-ES" sz="1600" b="1" i="0" u="none" strike="noStrike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>
                          <a:effectLst/>
                        </a:rPr>
                        <a:t>Mínimo </a:t>
                      </a:r>
                      <a:endParaRPr lang="es-ES" sz="1600" b="0" i="0" u="none" strike="noStrike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>
                          <a:effectLst/>
                        </a:rPr>
                        <a:t>1er Q </a:t>
                      </a:r>
                      <a:endParaRPr lang="es-ES" sz="1600" b="0" i="0" u="none" strike="noStrike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>
                          <a:effectLst/>
                        </a:rPr>
                        <a:t>Media </a:t>
                      </a:r>
                      <a:endParaRPr lang="es-ES" sz="1600" b="0" i="0" u="none" strike="noStrike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>
                          <a:effectLst/>
                        </a:rPr>
                        <a:t>3er Q </a:t>
                      </a:r>
                      <a:endParaRPr lang="es-ES" sz="1600" b="0" i="0" u="none" strike="noStrike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>
                          <a:effectLst/>
                        </a:rPr>
                        <a:t>Máximo </a:t>
                      </a:r>
                      <a:endParaRPr lang="es-ES" sz="1600" b="0" i="0" u="none" strike="noStrike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3377348269"/>
                  </a:ext>
                </a:extLst>
              </a:tr>
              <a:tr h="30723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>
                          <a:effectLst/>
                        </a:rPr>
                        <a:t>Coordinador Administrativo</a:t>
                      </a:r>
                      <a:endParaRPr lang="es-ES" sz="1600" b="0" i="0" u="none" strike="noStrike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u="none" strike="noStrike">
                          <a:effectLst/>
                        </a:rPr>
                        <a:t> 69,300   </a:t>
                      </a:r>
                      <a:endParaRPr lang="es-ES" sz="2000" b="0" i="0" u="none" strike="noStrike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>
                          <a:effectLst/>
                        </a:rPr>
                        <a:t> 41,884   </a:t>
                      </a:r>
                      <a:endParaRPr lang="es-ES" sz="1600" b="0" i="0" u="none" strike="noStrike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>
                          <a:effectLst/>
                        </a:rPr>
                        <a:t>  46,864   </a:t>
                      </a:r>
                      <a:endParaRPr lang="es-ES" sz="1600" b="0" i="0" u="none" strike="noStrike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>
                          <a:effectLst/>
                        </a:rPr>
                        <a:t> 52,664   </a:t>
                      </a:r>
                      <a:endParaRPr lang="es-ES" sz="1600" b="0" i="0" u="none" strike="noStrike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>
                          <a:effectLst/>
                        </a:rPr>
                        <a:t> 60,493   </a:t>
                      </a:r>
                      <a:endParaRPr lang="es-ES" sz="1600" b="0" i="0" u="none" strike="noStrike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>
                          <a:effectLst/>
                        </a:rPr>
                        <a:t> 71,413   </a:t>
                      </a:r>
                      <a:endParaRPr lang="es-ES" sz="1600" b="0" i="0" u="none" strike="noStrike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21107797"/>
                  </a:ext>
                </a:extLst>
              </a:tr>
              <a:tr h="30723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 dirty="0" err="1">
                          <a:effectLst/>
                        </a:rPr>
                        <a:t>Gerente</a:t>
                      </a:r>
                      <a:r>
                        <a:rPr lang="en-US" sz="1600" u="none" strike="noStrike" dirty="0">
                          <a:effectLst/>
                        </a:rPr>
                        <a:t> de </a:t>
                      </a:r>
                      <a:r>
                        <a:rPr lang="en-US" sz="1800" u="none" strike="noStrike" dirty="0">
                          <a:effectLst/>
                        </a:rPr>
                        <a:t>Ventas</a:t>
                      </a:r>
                      <a:endParaRPr lang="es-ES" sz="1600" b="0" i="0" u="none" strike="noStrike" dirty="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600" u="none" strike="noStrike">
                          <a:effectLst/>
                        </a:rPr>
                        <a:t>53,900</a:t>
                      </a:r>
                      <a:endParaRPr lang="es-ES" sz="1600" b="0" i="0" u="none" strike="noStrike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>
                          <a:effectLst/>
                        </a:rPr>
                        <a:t> 41,884   </a:t>
                      </a:r>
                      <a:endParaRPr lang="es-ES" sz="1600" b="0" i="0" u="none" strike="noStrike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>
                          <a:effectLst/>
                        </a:rPr>
                        <a:t>  46,864   </a:t>
                      </a:r>
                      <a:endParaRPr lang="es-ES" sz="1600" b="0" i="0" u="none" strike="noStrike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>
                          <a:effectLst/>
                        </a:rPr>
                        <a:t> 52,664   </a:t>
                      </a:r>
                      <a:endParaRPr lang="es-ES" sz="1600" b="0" i="0" u="none" strike="noStrike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>
                          <a:effectLst/>
                        </a:rPr>
                        <a:t> 60,493   </a:t>
                      </a:r>
                      <a:endParaRPr lang="es-ES" sz="1600" b="0" i="0" u="none" strike="noStrike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>
                          <a:effectLst/>
                        </a:rPr>
                        <a:t> 71,413   </a:t>
                      </a:r>
                      <a:endParaRPr lang="es-ES" sz="1600" b="0" i="0" u="none" strike="noStrike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2187959652"/>
                  </a:ext>
                </a:extLst>
              </a:tr>
              <a:tr h="30723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>
                          <a:effectLst/>
                        </a:rPr>
                        <a:t>Contador General</a:t>
                      </a:r>
                      <a:endParaRPr lang="es-ES" sz="1600" b="0" i="0" u="none" strike="noStrike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600" u="none" strike="noStrike">
                          <a:effectLst/>
                        </a:rPr>
                        <a:t>40,040</a:t>
                      </a:r>
                      <a:endParaRPr lang="es-ES" sz="1600" b="0" i="0" u="none" strike="noStrike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>
                          <a:effectLst/>
                        </a:rPr>
                        <a:t> 41,884   </a:t>
                      </a:r>
                      <a:endParaRPr lang="es-ES" sz="1600" b="0" i="0" u="none" strike="noStrike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>
                          <a:effectLst/>
                        </a:rPr>
                        <a:t>  46,864   </a:t>
                      </a:r>
                      <a:endParaRPr lang="es-ES" sz="1600" b="0" i="0" u="none" strike="noStrike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>
                          <a:effectLst/>
                        </a:rPr>
                        <a:t> 52,664   </a:t>
                      </a:r>
                      <a:endParaRPr lang="es-ES" sz="1600" b="0" i="0" u="none" strike="noStrike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>
                          <a:effectLst/>
                        </a:rPr>
                        <a:t> 60,493   </a:t>
                      </a:r>
                      <a:endParaRPr lang="es-ES" sz="1600" b="0" i="0" u="none" strike="noStrike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>
                          <a:effectLst/>
                        </a:rPr>
                        <a:t> 71,413   </a:t>
                      </a:r>
                      <a:endParaRPr lang="es-ES" sz="1600" b="0" i="0" u="none" strike="noStrike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807822417"/>
                  </a:ext>
                </a:extLst>
              </a:tr>
              <a:tr h="30723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>
                          <a:effectLst/>
                        </a:rPr>
                        <a:t>Gerente de Recursos Humanos</a:t>
                      </a:r>
                      <a:endParaRPr lang="es-ES" sz="1600" b="0" i="0" u="none" strike="noStrike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600" u="none" strike="noStrike">
                          <a:effectLst/>
                        </a:rPr>
                        <a:t>38,500</a:t>
                      </a:r>
                      <a:endParaRPr lang="es-ES" sz="1600" b="0" i="0" u="none" strike="noStrike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>
                          <a:effectLst/>
                        </a:rPr>
                        <a:t> 41,884   </a:t>
                      </a:r>
                      <a:endParaRPr lang="es-ES" sz="1600" b="0" i="0" u="none" strike="noStrike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>
                          <a:effectLst/>
                        </a:rPr>
                        <a:t>  46,864   </a:t>
                      </a:r>
                      <a:endParaRPr lang="es-ES" sz="1600" b="0" i="0" u="none" strike="noStrike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>
                          <a:effectLst/>
                        </a:rPr>
                        <a:t> 52,664   </a:t>
                      </a:r>
                      <a:endParaRPr lang="es-ES" sz="1600" b="0" i="0" u="none" strike="noStrike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>
                          <a:effectLst/>
                        </a:rPr>
                        <a:t> 60,493   </a:t>
                      </a:r>
                      <a:endParaRPr lang="es-ES" sz="1600" b="0" i="0" u="none" strike="noStrike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>
                          <a:effectLst/>
                        </a:rPr>
                        <a:t> 71,413   </a:t>
                      </a:r>
                      <a:endParaRPr lang="es-ES" sz="1600" b="0" i="0" u="none" strike="noStrike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507054571"/>
                  </a:ext>
                </a:extLst>
              </a:tr>
              <a:tr h="30723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>
                          <a:effectLst/>
                        </a:rPr>
                        <a:t>Jefe de Mantenimiento</a:t>
                      </a:r>
                      <a:endParaRPr lang="es-ES" sz="1600" b="0" i="0" u="none" strike="noStrike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600" u="none" strike="noStrike">
                          <a:effectLst/>
                        </a:rPr>
                        <a:t>32,340</a:t>
                      </a:r>
                      <a:endParaRPr lang="es-ES" sz="1600" b="0" i="0" u="none" strike="noStrike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>
                          <a:effectLst/>
                        </a:rPr>
                        <a:t> 24,014   </a:t>
                      </a:r>
                      <a:endParaRPr lang="es-ES" sz="1600" b="0" i="0" u="none" strike="noStrike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>
                          <a:effectLst/>
                        </a:rPr>
                        <a:t>  26,869   </a:t>
                      </a:r>
                      <a:endParaRPr lang="es-ES" sz="1600" b="0" i="0" u="none" strike="noStrike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>
                          <a:effectLst/>
                        </a:rPr>
                        <a:t> 30,195   </a:t>
                      </a:r>
                      <a:endParaRPr lang="es-ES" sz="1600" b="0" i="0" u="none" strike="noStrike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>
                          <a:effectLst/>
                        </a:rPr>
                        <a:t> 34,684   </a:t>
                      </a:r>
                      <a:endParaRPr lang="es-ES" sz="1600" b="0" i="0" u="none" strike="noStrike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>
                          <a:effectLst/>
                        </a:rPr>
                        <a:t> 40,945   </a:t>
                      </a:r>
                      <a:endParaRPr lang="es-ES" sz="1600" b="0" i="0" u="none" strike="noStrike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579095533"/>
                  </a:ext>
                </a:extLst>
              </a:tr>
              <a:tr h="30723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>
                          <a:effectLst/>
                        </a:rPr>
                        <a:t>Supervisor de Producción</a:t>
                      </a:r>
                      <a:endParaRPr lang="es-ES" sz="1600" b="0" i="0" u="none" strike="noStrike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600" u="none" strike="noStrike">
                          <a:effectLst/>
                        </a:rPr>
                        <a:t>29,260</a:t>
                      </a:r>
                      <a:endParaRPr lang="es-ES" sz="1600" b="0" i="0" u="none" strike="noStrike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>
                          <a:effectLst/>
                        </a:rPr>
                        <a:t> 24,014   </a:t>
                      </a:r>
                      <a:endParaRPr lang="es-ES" sz="1600" b="0" i="0" u="none" strike="noStrike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>
                          <a:effectLst/>
                        </a:rPr>
                        <a:t>  26,869   </a:t>
                      </a:r>
                      <a:endParaRPr lang="es-ES" sz="1600" b="0" i="0" u="none" strike="noStrike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>
                          <a:effectLst/>
                        </a:rPr>
                        <a:t> 30,195   </a:t>
                      </a:r>
                      <a:endParaRPr lang="es-ES" sz="1600" b="0" i="0" u="none" strike="noStrike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>
                          <a:effectLst/>
                        </a:rPr>
                        <a:t> 34,684   </a:t>
                      </a:r>
                      <a:endParaRPr lang="es-ES" sz="1600" b="0" i="0" u="none" strike="noStrike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>
                          <a:effectLst/>
                        </a:rPr>
                        <a:t> 40,945   </a:t>
                      </a:r>
                      <a:endParaRPr lang="es-ES" sz="1600" b="0" i="0" u="none" strike="noStrike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442191769"/>
                  </a:ext>
                </a:extLst>
              </a:tr>
              <a:tr h="30723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>
                          <a:effectLst/>
                        </a:rPr>
                        <a:t>Jefe de Infomática</a:t>
                      </a:r>
                      <a:endParaRPr lang="es-ES" sz="1600" b="0" i="0" u="none" strike="noStrike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600" u="none" strike="noStrike">
                          <a:effectLst/>
                        </a:rPr>
                        <a:t>29,260</a:t>
                      </a:r>
                      <a:endParaRPr lang="es-ES" sz="1600" b="0" i="0" u="none" strike="noStrike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>
                          <a:effectLst/>
                        </a:rPr>
                        <a:t> 24,014   </a:t>
                      </a:r>
                      <a:endParaRPr lang="es-ES" sz="1600" b="0" i="0" u="none" strike="noStrike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>
                          <a:effectLst/>
                        </a:rPr>
                        <a:t>  26,869   </a:t>
                      </a:r>
                      <a:endParaRPr lang="es-ES" sz="1600" b="0" i="0" u="none" strike="noStrike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>
                          <a:effectLst/>
                        </a:rPr>
                        <a:t> 30,195   </a:t>
                      </a:r>
                      <a:endParaRPr lang="es-ES" sz="1600" b="0" i="0" u="none" strike="noStrike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>
                          <a:effectLst/>
                        </a:rPr>
                        <a:t> 34,684   </a:t>
                      </a:r>
                      <a:endParaRPr lang="es-ES" sz="1600" b="0" i="0" u="none" strike="noStrike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>
                          <a:effectLst/>
                        </a:rPr>
                        <a:t> 40,945   </a:t>
                      </a:r>
                      <a:endParaRPr lang="es-ES" sz="1600" b="0" i="0" u="none" strike="noStrike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3033048728"/>
                  </a:ext>
                </a:extLst>
              </a:tr>
              <a:tr h="30723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>
                          <a:effectLst/>
                        </a:rPr>
                        <a:t>Supervisor de Mantenimiento</a:t>
                      </a:r>
                      <a:endParaRPr lang="es-ES" sz="1600" b="0" i="0" u="none" strike="noStrike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600" u="none" strike="noStrike">
                          <a:effectLst/>
                        </a:rPr>
                        <a:t>23,100</a:t>
                      </a:r>
                      <a:endParaRPr lang="es-ES" sz="1600" b="0" i="0" u="none" strike="noStrike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>
                          <a:effectLst/>
                        </a:rPr>
                        <a:t> 24,014   </a:t>
                      </a:r>
                      <a:endParaRPr lang="es-ES" sz="1600" b="0" i="0" u="none" strike="noStrike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>
                          <a:effectLst/>
                        </a:rPr>
                        <a:t>  26,869   </a:t>
                      </a:r>
                      <a:endParaRPr lang="es-ES" sz="1600" b="0" i="0" u="none" strike="noStrike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>
                          <a:effectLst/>
                        </a:rPr>
                        <a:t> 30,195   </a:t>
                      </a:r>
                      <a:endParaRPr lang="es-ES" sz="1600" b="0" i="0" u="none" strike="noStrike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>
                          <a:effectLst/>
                        </a:rPr>
                        <a:t> 34,684   </a:t>
                      </a:r>
                      <a:endParaRPr lang="es-ES" sz="1600" b="0" i="0" u="none" strike="noStrike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>
                          <a:effectLst/>
                        </a:rPr>
                        <a:t> 40,945   </a:t>
                      </a:r>
                      <a:endParaRPr lang="es-ES" sz="1600" b="0" i="0" u="none" strike="noStrike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224475707"/>
                  </a:ext>
                </a:extLst>
              </a:tr>
              <a:tr h="30723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>
                          <a:effectLst/>
                        </a:rPr>
                        <a:t>Supervisor de Ventas</a:t>
                      </a:r>
                      <a:endParaRPr lang="es-ES" sz="1600" b="0" i="0" u="none" strike="noStrike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600" u="none" strike="noStrike">
                          <a:effectLst/>
                        </a:rPr>
                        <a:t>13,860</a:t>
                      </a:r>
                      <a:endParaRPr lang="es-ES" sz="1600" b="0" i="0" u="none" strike="noStrike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>
                          <a:effectLst/>
                        </a:rPr>
                        <a:t> 18,490   </a:t>
                      </a:r>
                      <a:endParaRPr lang="es-ES" sz="1600" b="0" i="0" u="none" strike="noStrike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>
                          <a:effectLst/>
                        </a:rPr>
                        <a:t>  20,690   </a:t>
                      </a:r>
                      <a:endParaRPr lang="es-ES" sz="1600" b="0" i="0" u="none" strike="noStrike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>
                          <a:effectLst/>
                        </a:rPr>
                        <a:t> 23,251   </a:t>
                      </a:r>
                      <a:endParaRPr lang="es-ES" sz="1600" b="0" i="0" u="none" strike="noStrike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>
                          <a:effectLst/>
                        </a:rPr>
                        <a:t> 26,706   </a:t>
                      </a:r>
                      <a:endParaRPr lang="es-ES" sz="1600" b="0" i="0" u="none" strike="noStrike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>
                          <a:effectLst/>
                        </a:rPr>
                        <a:t> 31,528   </a:t>
                      </a:r>
                      <a:endParaRPr lang="es-ES" sz="1600" b="0" i="0" u="none" strike="noStrike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3350340793"/>
                  </a:ext>
                </a:extLst>
              </a:tr>
              <a:tr h="30723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>
                          <a:effectLst/>
                        </a:rPr>
                        <a:t>Promotor de Ventas</a:t>
                      </a:r>
                      <a:endParaRPr lang="es-ES" sz="1600" b="0" i="0" u="none" strike="noStrike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600" u="none" strike="noStrike">
                          <a:effectLst/>
                        </a:rPr>
                        <a:t>7,700</a:t>
                      </a:r>
                      <a:endParaRPr lang="es-ES" sz="1600" b="0" i="0" u="none" strike="noStrike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>
                          <a:effectLst/>
                        </a:rPr>
                        <a:t> 14,409   </a:t>
                      </a:r>
                      <a:endParaRPr lang="es-ES" sz="1600" b="0" i="0" u="none" strike="noStrike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>
                          <a:effectLst/>
                        </a:rPr>
                        <a:t>  16,121   </a:t>
                      </a:r>
                      <a:endParaRPr lang="es-ES" sz="1600" b="0" i="0" u="none" strike="noStrike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>
                          <a:effectLst/>
                        </a:rPr>
                        <a:t> 18,117   </a:t>
                      </a:r>
                      <a:endParaRPr lang="es-ES" sz="1600" b="0" i="0" u="none" strike="noStrike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>
                          <a:effectLst/>
                        </a:rPr>
                        <a:t> 20,810   </a:t>
                      </a:r>
                      <a:endParaRPr lang="es-ES" sz="1600" b="0" i="0" u="none" strike="noStrike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>
                          <a:effectLst/>
                        </a:rPr>
                        <a:t> 24,567   </a:t>
                      </a:r>
                      <a:endParaRPr lang="es-ES" sz="1600" b="0" i="0" u="none" strike="noStrike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269660180"/>
                  </a:ext>
                </a:extLst>
              </a:tr>
              <a:tr h="30723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>
                          <a:effectLst/>
                        </a:rPr>
                        <a:t>Auxiliar Contable</a:t>
                      </a:r>
                      <a:endParaRPr lang="es-ES" sz="1600" b="0" i="0" u="none" strike="noStrike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600" u="none" strike="noStrike">
                          <a:effectLst/>
                        </a:rPr>
                        <a:t>6,930</a:t>
                      </a:r>
                      <a:endParaRPr lang="es-ES" sz="1600" b="0" i="0" u="none" strike="noStrike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>
                          <a:effectLst/>
                        </a:rPr>
                        <a:t> 14,409   </a:t>
                      </a:r>
                      <a:endParaRPr lang="es-ES" sz="1600" b="0" i="0" u="none" strike="noStrike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>
                          <a:effectLst/>
                        </a:rPr>
                        <a:t>  16,121   </a:t>
                      </a:r>
                      <a:endParaRPr lang="es-ES" sz="1600" b="0" i="0" u="none" strike="noStrike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>
                          <a:effectLst/>
                        </a:rPr>
                        <a:t> 18,117   </a:t>
                      </a:r>
                      <a:endParaRPr lang="es-ES" sz="1600" b="0" i="0" u="none" strike="noStrike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>
                          <a:effectLst/>
                        </a:rPr>
                        <a:t> 20,810   </a:t>
                      </a:r>
                      <a:endParaRPr lang="es-ES" sz="1600" b="0" i="0" u="none" strike="noStrike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>
                          <a:effectLst/>
                        </a:rPr>
                        <a:t> 24,567   </a:t>
                      </a:r>
                      <a:endParaRPr lang="es-ES" sz="1600" b="0" i="0" u="none" strike="noStrike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68793269"/>
                  </a:ext>
                </a:extLst>
              </a:tr>
              <a:tr h="30723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>
                          <a:effectLst/>
                        </a:rPr>
                        <a:t>Capturista</a:t>
                      </a:r>
                      <a:endParaRPr lang="es-ES" sz="1600" b="0" i="0" u="none" strike="noStrike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600" u="none" strike="noStrike">
                          <a:effectLst/>
                        </a:rPr>
                        <a:t>6,930</a:t>
                      </a:r>
                      <a:endParaRPr lang="es-ES" sz="1600" b="0" i="0" u="none" strike="noStrike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>
                          <a:effectLst/>
                        </a:rPr>
                        <a:t>  8,229   </a:t>
                      </a:r>
                      <a:endParaRPr lang="es-ES" sz="1600" b="0" i="0" u="none" strike="noStrike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>
                          <a:effectLst/>
                        </a:rPr>
                        <a:t>   9,207   </a:t>
                      </a:r>
                      <a:endParaRPr lang="es-ES" sz="1600" b="0" i="0" u="none" strike="noStrike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>
                          <a:effectLst/>
                        </a:rPr>
                        <a:t> 10,347   </a:t>
                      </a:r>
                      <a:endParaRPr lang="es-ES" sz="1600" b="0" i="0" u="none" strike="noStrike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>
                          <a:effectLst/>
                        </a:rPr>
                        <a:t> 11,885   </a:t>
                      </a:r>
                      <a:endParaRPr lang="es-ES" sz="1600" b="0" i="0" u="none" strike="noStrike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>
                          <a:effectLst/>
                        </a:rPr>
                        <a:t> 14,031   </a:t>
                      </a:r>
                      <a:endParaRPr lang="es-ES" sz="1600" b="0" i="0" u="none" strike="noStrike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2671115508"/>
                  </a:ext>
                </a:extLst>
              </a:tr>
              <a:tr h="30723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>
                          <a:effectLst/>
                        </a:rPr>
                        <a:t>Mecanico</a:t>
                      </a:r>
                      <a:endParaRPr lang="es-ES" sz="1600" b="0" i="0" u="none" strike="noStrike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600" u="none" strike="noStrike">
                          <a:effectLst/>
                        </a:rPr>
                        <a:t>6,930</a:t>
                      </a:r>
                      <a:endParaRPr lang="es-ES" sz="1600" b="0" i="0" u="none" strike="noStrike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>
                          <a:effectLst/>
                        </a:rPr>
                        <a:t>  8,229   </a:t>
                      </a:r>
                      <a:endParaRPr lang="es-ES" sz="1600" b="0" i="0" u="none" strike="noStrike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>
                          <a:effectLst/>
                        </a:rPr>
                        <a:t>   9,207   </a:t>
                      </a:r>
                      <a:endParaRPr lang="es-ES" sz="1600" b="0" i="0" u="none" strike="noStrike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>
                          <a:effectLst/>
                        </a:rPr>
                        <a:t> 10,347   </a:t>
                      </a:r>
                      <a:endParaRPr lang="es-ES" sz="1600" b="0" i="0" u="none" strike="noStrike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>
                          <a:effectLst/>
                        </a:rPr>
                        <a:t> 11,885   </a:t>
                      </a:r>
                      <a:endParaRPr lang="es-ES" sz="1600" b="0" i="0" u="none" strike="noStrike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>
                          <a:effectLst/>
                        </a:rPr>
                        <a:t> 14,031   </a:t>
                      </a:r>
                      <a:endParaRPr lang="es-ES" sz="1600" b="0" i="0" u="none" strike="noStrike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376540524"/>
                  </a:ext>
                </a:extLst>
              </a:tr>
              <a:tr h="30723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>
                          <a:effectLst/>
                        </a:rPr>
                        <a:t>Obrero</a:t>
                      </a:r>
                      <a:endParaRPr lang="es-ES" sz="1600" b="0" i="0" u="none" strike="noStrike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600" u="none" strike="noStrike">
                          <a:effectLst/>
                        </a:rPr>
                        <a:t>6,653</a:t>
                      </a:r>
                      <a:endParaRPr lang="es-ES" sz="1600" b="0" i="0" u="none" strike="noStrike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>
                          <a:effectLst/>
                        </a:rPr>
                        <a:t>  5,764   </a:t>
                      </a:r>
                      <a:endParaRPr lang="es-ES" sz="1600" b="0" i="0" u="none" strike="noStrike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>
                          <a:effectLst/>
                        </a:rPr>
                        <a:t>   6,449   </a:t>
                      </a:r>
                      <a:endParaRPr lang="es-ES" sz="1600" b="0" i="0" u="none" strike="noStrike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>
                          <a:effectLst/>
                        </a:rPr>
                        <a:t>  7,247   </a:t>
                      </a:r>
                      <a:endParaRPr lang="es-ES" sz="1600" b="0" i="0" u="none" strike="noStrike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>
                          <a:effectLst/>
                        </a:rPr>
                        <a:t>  8,325   </a:t>
                      </a:r>
                      <a:endParaRPr lang="es-ES" sz="1600" b="0" i="0" u="none" strike="noStrike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 dirty="0">
                          <a:effectLst/>
                        </a:rPr>
                        <a:t>  9,827   </a:t>
                      </a:r>
                      <a:endParaRPr lang="es-ES" sz="1600" b="0" i="0" u="none" strike="noStrike" dirty="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369686136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60416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Line 12"/>
          <p:cNvSpPr>
            <a:spLocks noChangeShapeType="1"/>
          </p:cNvSpPr>
          <p:nvPr/>
        </p:nvSpPr>
        <p:spPr bwMode="auto">
          <a:xfrm>
            <a:off x="2286000" y="6248400"/>
            <a:ext cx="64008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anchor="ctr"/>
          <a:lstStyle/>
          <a:p>
            <a:endParaRPr lang="en-US"/>
          </a:p>
        </p:txBody>
      </p:sp>
      <p:sp>
        <p:nvSpPr>
          <p:cNvPr id="18" name="Rectangle 7"/>
          <p:cNvSpPr>
            <a:spLocks noChangeArrowheads="1"/>
          </p:cNvSpPr>
          <p:nvPr/>
        </p:nvSpPr>
        <p:spPr bwMode="auto">
          <a:xfrm>
            <a:off x="8077200" y="6449199"/>
            <a:ext cx="152400" cy="152400"/>
          </a:xfrm>
          <a:prstGeom prst="rect">
            <a:avLst/>
          </a:prstGeom>
          <a:solidFill>
            <a:srgbClr val="0084CF"/>
          </a:solidFill>
          <a:ln>
            <a:noFill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9" name="Rectangle 8"/>
          <p:cNvSpPr>
            <a:spLocks noChangeArrowheads="1"/>
          </p:cNvSpPr>
          <p:nvPr/>
        </p:nvSpPr>
        <p:spPr bwMode="auto">
          <a:xfrm>
            <a:off x="8305800" y="6449199"/>
            <a:ext cx="152400" cy="152400"/>
          </a:xfrm>
          <a:prstGeom prst="rect">
            <a:avLst/>
          </a:prstGeom>
          <a:solidFill>
            <a:srgbClr val="0084CF"/>
          </a:solidFill>
          <a:ln>
            <a:noFill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0" name="Rectangle 9"/>
          <p:cNvSpPr>
            <a:spLocks noChangeArrowheads="1"/>
          </p:cNvSpPr>
          <p:nvPr/>
        </p:nvSpPr>
        <p:spPr bwMode="auto">
          <a:xfrm>
            <a:off x="8534400" y="6449199"/>
            <a:ext cx="152400" cy="152400"/>
          </a:xfrm>
          <a:prstGeom prst="rect">
            <a:avLst/>
          </a:prstGeom>
          <a:solidFill>
            <a:srgbClr val="0084CF"/>
          </a:solidFill>
          <a:ln>
            <a:noFill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pic>
        <p:nvPicPr>
          <p:cNvPr id="2" name="Imagen 1" descr="Captura de pantalla 2017-06-16 a la(s) 16.39.51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6149" y="0"/>
            <a:ext cx="1248641" cy="533400"/>
          </a:xfrm>
          <a:prstGeom prst="rect">
            <a:avLst/>
          </a:prstGeom>
        </p:spPr>
      </p:pic>
      <p:sp>
        <p:nvSpPr>
          <p:cNvPr id="12" name="Rectangle 2"/>
          <p:cNvSpPr>
            <a:spLocks noGrp="1" noChangeArrowheads="1"/>
          </p:cNvSpPr>
          <p:nvPr>
            <p:ph type="title"/>
          </p:nvPr>
        </p:nvSpPr>
        <p:spPr>
          <a:xfrm>
            <a:off x="742950" y="152400"/>
            <a:ext cx="8420100" cy="684312"/>
          </a:xfrm>
        </p:spPr>
        <p:txBody>
          <a:bodyPr/>
          <a:lstStyle/>
          <a:p>
            <a:r>
              <a:rPr lang="es-MX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Organigrama</a:t>
            </a:r>
            <a:endParaRPr lang="es-ES" b="1" dirty="0"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</a:endParaRPr>
          </a:p>
        </p:txBody>
      </p:sp>
      <p:sp>
        <p:nvSpPr>
          <p:cNvPr id="43" name="Text Box 4"/>
          <p:cNvSpPr txBox="1">
            <a:spLocks noChangeArrowheads="1"/>
          </p:cNvSpPr>
          <p:nvPr/>
        </p:nvSpPr>
        <p:spPr bwMode="auto">
          <a:xfrm>
            <a:off x="2968695" y="904849"/>
            <a:ext cx="1155700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sz="800" dirty="0"/>
              <a:t>Dirección General</a:t>
            </a:r>
            <a:r>
              <a:rPr lang="es-ES" dirty="0"/>
              <a:t> </a:t>
            </a:r>
          </a:p>
        </p:txBody>
      </p:sp>
      <p:sp>
        <p:nvSpPr>
          <p:cNvPr id="44" name="Rectangle 5"/>
          <p:cNvSpPr>
            <a:spLocks noChangeArrowheads="1"/>
          </p:cNvSpPr>
          <p:nvPr/>
        </p:nvSpPr>
        <p:spPr bwMode="auto">
          <a:xfrm>
            <a:off x="2936853" y="1295596"/>
            <a:ext cx="1155700" cy="304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MX" dirty="0"/>
          </a:p>
        </p:txBody>
      </p:sp>
      <p:sp>
        <p:nvSpPr>
          <p:cNvPr id="45" name="Text Box 6"/>
          <p:cNvSpPr txBox="1">
            <a:spLocks noChangeArrowheads="1"/>
          </p:cNvSpPr>
          <p:nvPr/>
        </p:nvSpPr>
        <p:spPr bwMode="auto">
          <a:xfrm>
            <a:off x="2909336" y="1808781"/>
            <a:ext cx="723652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s-ES" sz="800" dirty="0" smtClean="0"/>
              <a:t>Secretaria </a:t>
            </a:r>
            <a:endParaRPr lang="es-ES" sz="800" dirty="0"/>
          </a:p>
        </p:txBody>
      </p:sp>
      <p:sp>
        <p:nvSpPr>
          <p:cNvPr id="46" name="Rectangle 7"/>
          <p:cNvSpPr>
            <a:spLocks noChangeArrowheads="1"/>
          </p:cNvSpPr>
          <p:nvPr/>
        </p:nvSpPr>
        <p:spPr bwMode="auto">
          <a:xfrm>
            <a:off x="2991886" y="1808780"/>
            <a:ext cx="577850" cy="2286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MX"/>
          </a:p>
        </p:txBody>
      </p:sp>
      <p:sp>
        <p:nvSpPr>
          <p:cNvPr id="47" name="Text Box 9"/>
          <p:cNvSpPr txBox="1">
            <a:spLocks noChangeArrowheads="1"/>
          </p:cNvSpPr>
          <p:nvPr/>
        </p:nvSpPr>
        <p:spPr bwMode="auto">
          <a:xfrm>
            <a:off x="432836" y="2392484"/>
            <a:ext cx="742950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sz="800" dirty="0"/>
              <a:t>Contador</a:t>
            </a:r>
          </a:p>
        </p:txBody>
      </p:sp>
      <p:sp>
        <p:nvSpPr>
          <p:cNvPr id="48" name="Text Box 10"/>
          <p:cNvSpPr txBox="1">
            <a:spLocks noChangeArrowheads="1"/>
          </p:cNvSpPr>
          <p:nvPr/>
        </p:nvSpPr>
        <p:spPr bwMode="auto">
          <a:xfrm>
            <a:off x="2166386" y="2418380"/>
            <a:ext cx="8255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sz="800"/>
              <a:t>Gerente de Ventas</a:t>
            </a:r>
          </a:p>
        </p:txBody>
      </p:sp>
      <p:sp>
        <p:nvSpPr>
          <p:cNvPr id="49" name="Text Box 11"/>
          <p:cNvSpPr txBox="1">
            <a:spLocks noChangeArrowheads="1"/>
          </p:cNvSpPr>
          <p:nvPr/>
        </p:nvSpPr>
        <p:spPr bwMode="auto">
          <a:xfrm>
            <a:off x="4477786" y="2418380"/>
            <a:ext cx="8255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sz="800"/>
              <a:t>Gerente de producción</a:t>
            </a:r>
          </a:p>
        </p:txBody>
      </p:sp>
      <p:sp>
        <p:nvSpPr>
          <p:cNvPr id="50" name="Text Box 12"/>
          <p:cNvSpPr txBox="1">
            <a:spLocks noChangeArrowheads="1"/>
          </p:cNvSpPr>
          <p:nvPr/>
        </p:nvSpPr>
        <p:spPr bwMode="auto">
          <a:xfrm>
            <a:off x="7017364" y="2392484"/>
            <a:ext cx="936104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s-ES" sz="800" dirty="0"/>
              <a:t>Coordinador Administrativo</a:t>
            </a:r>
          </a:p>
        </p:txBody>
      </p:sp>
      <p:sp>
        <p:nvSpPr>
          <p:cNvPr id="51" name="Text Box 13"/>
          <p:cNvSpPr txBox="1">
            <a:spLocks noChangeArrowheads="1"/>
          </p:cNvSpPr>
          <p:nvPr/>
        </p:nvSpPr>
        <p:spPr bwMode="auto">
          <a:xfrm>
            <a:off x="432836" y="3485180"/>
            <a:ext cx="895896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s-ES" sz="800" dirty="0"/>
              <a:t>Auxiliar Contable </a:t>
            </a:r>
            <a:r>
              <a:rPr lang="es-ES" sz="800" dirty="0" smtClean="0"/>
              <a:t>(4)</a:t>
            </a:r>
            <a:endParaRPr lang="es-ES" sz="800" dirty="0"/>
          </a:p>
        </p:txBody>
      </p:sp>
      <p:sp>
        <p:nvSpPr>
          <p:cNvPr id="52" name="Text Box 14"/>
          <p:cNvSpPr txBox="1">
            <a:spLocks noChangeArrowheads="1"/>
          </p:cNvSpPr>
          <p:nvPr/>
        </p:nvSpPr>
        <p:spPr bwMode="auto">
          <a:xfrm>
            <a:off x="1760780" y="3408981"/>
            <a:ext cx="792088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s-ES" sz="800" dirty="0"/>
              <a:t>Secretaria </a:t>
            </a:r>
          </a:p>
        </p:txBody>
      </p:sp>
      <p:sp>
        <p:nvSpPr>
          <p:cNvPr id="53" name="Text Box 15"/>
          <p:cNvSpPr txBox="1">
            <a:spLocks noChangeArrowheads="1"/>
          </p:cNvSpPr>
          <p:nvPr/>
        </p:nvSpPr>
        <p:spPr bwMode="auto">
          <a:xfrm>
            <a:off x="2083836" y="4018580"/>
            <a:ext cx="90108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" sz="800" dirty="0"/>
              <a:t>Supervisor de Ventas (4)</a:t>
            </a:r>
          </a:p>
        </p:txBody>
      </p:sp>
      <p:sp>
        <p:nvSpPr>
          <p:cNvPr id="54" name="Text Box 16"/>
          <p:cNvSpPr txBox="1">
            <a:spLocks noChangeArrowheads="1"/>
          </p:cNvSpPr>
          <p:nvPr/>
        </p:nvSpPr>
        <p:spPr bwMode="auto">
          <a:xfrm>
            <a:off x="2083836" y="4932980"/>
            <a:ext cx="90805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sz="800"/>
              <a:t>Promotores de Ventas (80)</a:t>
            </a:r>
          </a:p>
        </p:txBody>
      </p:sp>
      <p:sp>
        <p:nvSpPr>
          <p:cNvPr id="55" name="Text Box 18"/>
          <p:cNvSpPr txBox="1">
            <a:spLocks noChangeArrowheads="1"/>
          </p:cNvSpPr>
          <p:nvPr/>
        </p:nvSpPr>
        <p:spPr bwMode="auto">
          <a:xfrm>
            <a:off x="3982486" y="3408981"/>
            <a:ext cx="908050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sz="800" dirty="0"/>
              <a:t>Supervisor</a:t>
            </a:r>
          </a:p>
        </p:txBody>
      </p:sp>
      <p:sp>
        <p:nvSpPr>
          <p:cNvPr id="56" name="Text Box 19"/>
          <p:cNvSpPr txBox="1">
            <a:spLocks noChangeArrowheads="1"/>
          </p:cNvSpPr>
          <p:nvPr/>
        </p:nvSpPr>
        <p:spPr bwMode="auto">
          <a:xfrm>
            <a:off x="3817386" y="4094781"/>
            <a:ext cx="908050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sz="800"/>
              <a:t>Obreros (35)</a:t>
            </a:r>
          </a:p>
        </p:txBody>
      </p:sp>
      <p:sp>
        <p:nvSpPr>
          <p:cNvPr id="57" name="Text Box 20"/>
          <p:cNvSpPr txBox="1">
            <a:spLocks noChangeArrowheads="1"/>
          </p:cNvSpPr>
          <p:nvPr/>
        </p:nvSpPr>
        <p:spPr bwMode="auto">
          <a:xfrm>
            <a:off x="6645170" y="3400596"/>
            <a:ext cx="876250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s-ES" sz="800" dirty="0"/>
              <a:t>Secretaria </a:t>
            </a:r>
          </a:p>
        </p:txBody>
      </p:sp>
      <p:sp>
        <p:nvSpPr>
          <p:cNvPr id="58" name="Text Box 21"/>
          <p:cNvSpPr txBox="1">
            <a:spLocks noChangeArrowheads="1"/>
          </p:cNvSpPr>
          <p:nvPr/>
        </p:nvSpPr>
        <p:spPr bwMode="auto">
          <a:xfrm>
            <a:off x="6211336" y="4094780"/>
            <a:ext cx="9906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sz="800"/>
              <a:t>Jefe de Información</a:t>
            </a:r>
          </a:p>
        </p:txBody>
      </p:sp>
      <p:sp>
        <p:nvSpPr>
          <p:cNvPr id="59" name="Text Box 23"/>
          <p:cNvSpPr txBox="1">
            <a:spLocks noChangeArrowheads="1"/>
          </p:cNvSpPr>
          <p:nvPr/>
        </p:nvSpPr>
        <p:spPr bwMode="auto">
          <a:xfrm>
            <a:off x="6211336" y="4704381"/>
            <a:ext cx="990600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sz="800" dirty="0"/>
              <a:t>Capturistas (8)</a:t>
            </a:r>
          </a:p>
        </p:txBody>
      </p:sp>
      <p:sp>
        <p:nvSpPr>
          <p:cNvPr id="60" name="Rectangle 24"/>
          <p:cNvSpPr>
            <a:spLocks noChangeArrowheads="1"/>
          </p:cNvSpPr>
          <p:nvPr/>
        </p:nvSpPr>
        <p:spPr bwMode="auto">
          <a:xfrm>
            <a:off x="392628" y="2418380"/>
            <a:ext cx="720080" cy="19012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MX"/>
          </a:p>
        </p:txBody>
      </p:sp>
      <p:sp>
        <p:nvSpPr>
          <p:cNvPr id="61" name="Rectangle 26"/>
          <p:cNvSpPr>
            <a:spLocks noChangeArrowheads="1"/>
          </p:cNvSpPr>
          <p:nvPr/>
        </p:nvSpPr>
        <p:spPr bwMode="auto">
          <a:xfrm>
            <a:off x="2166386" y="2418380"/>
            <a:ext cx="660400" cy="304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MX"/>
          </a:p>
        </p:txBody>
      </p:sp>
      <p:sp>
        <p:nvSpPr>
          <p:cNvPr id="62" name="Rectangle 28"/>
          <p:cNvSpPr>
            <a:spLocks noChangeArrowheads="1"/>
          </p:cNvSpPr>
          <p:nvPr/>
        </p:nvSpPr>
        <p:spPr bwMode="auto">
          <a:xfrm>
            <a:off x="432836" y="3485180"/>
            <a:ext cx="751880" cy="304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MX"/>
          </a:p>
        </p:txBody>
      </p:sp>
      <p:sp>
        <p:nvSpPr>
          <p:cNvPr id="63" name="Rectangle 29"/>
          <p:cNvSpPr>
            <a:spLocks noChangeArrowheads="1"/>
          </p:cNvSpPr>
          <p:nvPr/>
        </p:nvSpPr>
        <p:spPr bwMode="auto">
          <a:xfrm>
            <a:off x="1760780" y="3400596"/>
            <a:ext cx="720080" cy="2286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MX"/>
          </a:p>
        </p:txBody>
      </p:sp>
      <p:sp>
        <p:nvSpPr>
          <p:cNvPr id="64" name="Rectangle 30"/>
          <p:cNvSpPr>
            <a:spLocks noChangeArrowheads="1"/>
          </p:cNvSpPr>
          <p:nvPr/>
        </p:nvSpPr>
        <p:spPr bwMode="auto">
          <a:xfrm>
            <a:off x="1976804" y="4048668"/>
            <a:ext cx="1080120" cy="28803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MX"/>
          </a:p>
        </p:txBody>
      </p:sp>
      <p:sp>
        <p:nvSpPr>
          <p:cNvPr id="65" name="Rectangle 31"/>
          <p:cNvSpPr>
            <a:spLocks noChangeArrowheads="1"/>
          </p:cNvSpPr>
          <p:nvPr/>
        </p:nvSpPr>
        <p:spPr bwMode="auto">
          <a:xfrm>
            <a:off x="4477786" y="2418380"/>
            <a:ext cx="811386" cy="381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MX"/>
          </a:p>
        </p:txBody>
      </p:sp>
      <p:sp>
        <p:nvSpPr>
          <p:cNvPr id="66" name="Rectangle 33"/>
          <p:cNvSpPr>
            <a:spLocks noChangeArrowheads="1"/>
          </p:cNvSpPr>
          <p:nvPr/>
        </p:nvSpPr>
        <p:spPr bwMode="auto">
          <a:xfrm>
            <a:off x="2118232" y="4932980"/>
            <a:ext cx="742950" cy="48384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MX"/>
          </a:p>
        </p:txBody>
      </p:sp>
      <p:sp>
        <p:nvSpPr>
          <p:cNvPr id="67" name="Rectangle 34"/>
          <p:cNvSpPr>
            <a:spLocks noChangeArrowheads="1"/>
          </p:cNvSpPr>
          <p:nvPr/>
        </p:nvSpPr>
        <p:spPr bwMode="auto">
          <a:xfrm>
            <a:off x="4016882" y="3408980"/>
            <a:ext cx="696226" cy="20764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MX"/>
          </a:p>
        </p:txBody>
      </p:sp>
      <p:sp>
        <p:nvSpPr>
          <p:cNvPr id="68" name="Rectangle 36"/>
          <p:cNvSpPr>
            <a:spLocks noChangeArrowheads="1"/>
          </p:cNvSpPr>
          <p:nvPr/>
        </p:nvSpPr>
        <p:spPr bwMode="auto">
          <a:xfrm>
            <a:off x="3817386" y="4094780"/>
            <a:ext cx="895722" cy="24192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MX"/>
          </a:p>
        </p:txBody>
      </p:sp>
      <p:sp>
        <p:nvSpPr>
          <p:cNvPr id="69" name="Rectangle 37"/>
          <p:cNvSpPr>
            <a:spLocks noChangeArrowheads="1"/>
          </p:cNvSpPr>
          <p:nvPr/>
        </p:nvSpPr>
        <p:spPr bwMode="auto">
          <a:xfrm>
            <a:off x="7071232" y="2418380"/>
            <a:ext cx="882236" cy="381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MX"/>
          </a:p>
        </p:txBody>
      </p:sp>
      <p:sp>
        <p:nvSpPr>
          <p:cNvPr id="70" name="Rectangle 38"/>
          <p:cNvSpPr>
            <a:spLocks noChangeArrowheads="1"/>
          </p:cNvSpPr>
          <p:nvPr/>
        </p:nvSpPr>
        <p:spPr bwMode="auto">
          <a:xfrm>
            <a:off x="6657324" y="3400596"/>
            <a:ext cx="660400" cy="2286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MX"/>
          </a:p>
        </p:txBody>
      </p:sp>
      <p:sp>
        <p:nvSpPr>
          <p:cNvPr id="71" name="Rectangle 39"/>
          <p:cNvSpPr>
            <a:spLocks noChangeArrowheads="1"/>
          </p:cNvSpPr>
          <p:nvPr/>
        </p:nvSpPr>
        <p:spPr bwMode="auto">
          <a:xfrm>
            <a:off x="6252611" y="4094780"/>
            <a:ext cx="742950" cy="304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MX"/>
          </a:p>
        </p:txBody>
      </p:sp>
      <p:sp>
        <p:nvSpPr>
          <p:cNvPr id="72" name="Rectangle 40"/>
          <p:cNvSpPr>
            <a:spLocks noChangeArrowheads="1"/>
          </p:cNvSpPr>
          <p:nvPr/>
        </p:nvSpPr>
        <p:spPr bwMode="auto">
          <a:xfrm>
            <a:off x="7953468" y="4094780"/>
            <a:ext cx="720080" cy="52995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MX"/>
          </a:p>
        </p:txBody>
      </p:sp>
      <p:sp>
        <p:nvSpPr>
          <p:cNvPr id="73" name="Rectangle 41"/>
          <p:cNvSpPr>
            <a:spLocks noChangeArrowheads="1"/>
          </p:cNvSpPr>
          <p:nvPr/>
        </p:nvSpPr>
        <p:spPr bwMode="auto">
          <a:xfrm>
            <a:off x="6259490" y="4704380"/>
            <a:ext cx="901890" cy="20838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MX"/>
          </a:p>
        </p:txBody>
      </p:sp>
      <p:sp>
        <p:nvSpPr>
          <p:cNvPr id="74" name="Line 42"/>
          <p:cNvSpPr>
            <a:spLocks noChangeShapeType="1"/>
          </p:cNvSpPr>
          <p:nvPr/>
        </p:nvSpPr>
        <p:spPr bwMode="auto">
          <a:xfrm>
            <a:off x="3569736" y="1580180"/>
            <a:ext cx="0" cy="609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MX"/>
          </a:p>
        </p:txBody>
      </p:sp>
      <p:sp>
        <p:nvSpPr>
          <p:cNvPr id="75" name="Line 43"/>
          <p:cNvSpPr>
            <a:spLocks noChangeShapeType="1"/>
          </p:cNvSpPr>
          <p:nvPr/>
        </p:nvSpPr>
        <p:spPr bwMode="auto">
          <a:xfrm>
            <a:off x="3569736" y="2189780"/>
            <a:ext cx="387985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MX"/>
          </a:p>
        </p:txBody>
      </p:sp>
      <p:sp>
        <p:nvSpPr>
          <p:cNvPr id="76" name="Line 44"/>
          <p:cNvSpPr>
            <a:spLocks noChangeShapeType="1"/>
          </p:cNvSpPr>
          <p:nvPr/>
        </p:nvSpPr>
        <p:spPr bwMode="auto">
          <a:xfrm flipH="1">
            <a:off x="763036" y="2189780"/>
            <a:ext cx="28067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MX"/>
          </a:p>
        </p:txBody>
      </p:sp>
      <p:sp>
        <p:nvSpPr>
          <p:cNvPr id="77" name="Line 45"/>
          <p:cNvSpPr>
            <a:spLocks noChangeShapeType="1"/>
          </p:cNvSpPr>
          <p:nvPr/>
        </p:nvSpPr>
        <p:spPr bwMode="auto">
          <a:xfrm>
            <a:off x="763036" y="2189780"/>
            <a:ext cx="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MX"/>
          </a:p>
        </p:txBody>
      </p:sp>
      <p:sp>
        <p:nvSpPr>
          <p:cNvPr id="78" name="Line 46"/>
          <p:cNvSpPr>
            <a:spLocks noChangeShapeType="1"/>
          </p:cNvSpPr>
          <p:nvPr/>
        </p:nvSpPr>
        <p:spPr bwMode="auto">
          <a:xfrm>
            <a:off x="2496586" y="2189780"/>
            <a:ext cx="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MX"/>
          </a:p>
        </p:txBody>
      </p:sp>
      <p:sp>
        <p:nvSpPr>
          <p:cNvPr id="79" name="Line 47"/>
          <p:cNvSpPr>
            <a:spLocks noChangeShapeType="1"/>
          </p:cNvSpPr>
          <p:nvPr/>
        </p:nvSpPr>
        <p:spPr bwMode="auto">
          <a:xfrm>
            <a:off x="7449586" y="2189780"/>
            <a:ext cx="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MX"/>
          </a:p>
        </p:txBody>
      </p:sp>
      <p:sp>
        <p:nvSpPr>
          <p:cNvPr id="80" name="Line 48"/>
          <p:cNvSpPr>
            <a:spLocks noChangeShapeType="1"/>
          </p:cNvSpPr>
          <p:nvPr/>
        </p:nvSpPr>
        <p:spPr bwMode="auto">
          <a:xfrm>
            <a:off x="4807986" y="2189780"/>
            <a:ext cx="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MX"/>
          </a:p>
        </p:txBody>
      </p:sp>
      <p:sp>
        <p:nvSpPr>
          <p:cNvPr id="81" name="Line 49"/>
          <p:cNvSpPr>
            <a:spLocks noChangeShapeType="1"/>
          </p:cNvSpPr>
          <p:nvPr/>
        </p:nvSpPr>
        <p:spPr bwMode="auto">
          <a:xfrm>
            <a:off x="763036" y="2570780"/>
            <a:ext cx="0" cy="914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MX"/>
          </a:p>
        </p:txBody>
      </p:sp>
      <p:sp>
        <p:nvSpPr>
          <p:cNvPr id="82" name="Line 50"/>
          <p:cNvSpPr>
            <a:spLocks noChangeShapeType="1"/>
          </p:cNvSpPr>
          <p:nvPr/>
        </p:nvSpPr>
        <p:spPr bwMode="auto">
          <a:xfrm>
            <a:off x="2496586" y="2723180"/>
            <a:ext cx="0" cy="914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MX"/>
          </a:p>
        </p:txBody>
      </p:sp>
      <p:sp>
        <p:nvSpPr>
          <p:cNvPr id="83" name="Line 51"/>
          <p:cNvSpPr>
            <a:spLocks noChangeShapeType="1"/>
          </p:cNvSpPr>
          <p:nvPr/>
        </p:nvSpPr>
        <p:spPr bwMode="auto">
          <a:xfrm>
            <a:off x="2496586" y="3637580"/>
            <a:ext cx="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MX"/>
          </a:p>
        </p:txBody>
      </p:sp>
      <p:sp>
        <p:nvSpPr>
          <p:cNvPr id="84" name="Line 52"/>
          <p:cNvSpPr>
            <a:spLocks noChangeShapeType="1"/>
          </p:cNvSpPr>
          <p:nvPr/>
        </p:nvSpPr>
        <p:spPr bwMode="auto">
          <a:xfrm>
            <a:off x="2496586" y="4323380"/>
            <a:ext cx="0" cy="609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MX"/>
          </a:p>
        </p:txBody>
      </p:sp>
      <p:sp>
        <p:nvSpPr>
          <p:cNvPr id="85" name="Text Box 53"/>
          <p:cNvSpPr txBox="1">
            <a:spLocks noChangeArrowheads="1"/>
          </p:cNvSpPr>
          <p:nvPr/>
        </p:nvSpPr>
        <p:spPr bwMode="auto">
          <a:xfrm>
            <a:off x="4929132" y="3408980"/>
            <a:ext cx="1034554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" sz="800" dirty="0"/>
              <a:t>Jefe de mantenimiento</a:t>
            </a:r>
          </a:p>
        </p:txBody>
      </p:sp>
      <p:sp>
        <p:nvSpPr>
          <p:cNvPr id="86" name="Rectangle 54"/>
          <p:cNvSpPr>
            <a:spLocks noChangeArrowheads="1"/>
          </p:cNvSpPr>
          <p:nvPr/>
        </p:nvSpPr>
        <p:spPr bwMode="auto">
          <a:xfrm>
            <a:off x="4973086" y="3408980"/>
            <a:ext cx="990600" cy="381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MX"/>
          </a:p>
        </p:txBody>
      </p:sp>
      <p:sp>
        <p:nvSpPr>
          <p:cNvPr id="87" name="Text Box 56"/>
          <p:cNvSpPr txBox="1">
            <a:spLocks noChangeArrowheads="1"/>
          </p:cNvSpPr>
          <p:nvPr/>
        </p:nvSpPr>
        <p:spPr bwMode="auto">
          <a:xfrm>
            <a:off x="5055636" y="4094780"/>
            <a:ext cx="1025624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s-ES" sz="800" dirty="0"/>
              <a:t>Supervisor de mantenimiento</a:t>
            </a:r>
          </a:p>
        </p:txBody>
      </p:sp>
      <p:sp>
        <p:nvSpPr>
          <p:cNvPr id="88" name="Rectangle 57"/>
          <p:cNvSpPr>
            <a:spLocks noChangeArrowheads="1"/>
          </p:cNvSpPr>
          <p:nvPr/>
        </p:nvSpPr>
        <p:spPr bwMode="auto">
          <a:xfrm>
            <a:off x="5021240" y="4094780"/>
            <a:ext cx="1060020" cy="38593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MX"/>
          </a:p>
        </p:txBody>
      </p:sp>
      <p:sp>
        <p:nvSpPr>
          <p:cNvPr id="89" name="Text Box 58"/>
          <p:cNvSpPr txBox="1">
            <a:spLocks noChangeArrowheads="1"/>
          </p:cNvSpPr>
          <p:nvPr/>
        </p:nvSpPr>
        <p:spPr bwMode="auto">
          <a:xfrm>
            <a:off x="5055636" y="4704381"/>
            <a:ext cx="908050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sz="800"/>
              <a:t>Mecánicos (4)</a:t>
            </a:r>
          </a:p>
        </p:txBody>
      </p:sp>
      <p:sp>
        <p:nvSpPr>
          <p:cNvPr id="90" name="Rectangle 59"/>
          <p:cNvSpPr>
            <a:spLocks noChangeArrowheads="1"/>
          </p:cNvSpPr>
          <p:nvPr/>
        </p:nvSpPr>
        <p:spPr bwMode="auto">
          <a:xfrm>
            <a:off x="5007482" y="4704380"/>
            <a:ext cx="908050" cy="2286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MX"/>
          </a:p>
        </p:txBody>
      </p:sp>
      <p:sp>
        <p:nvSpPr>
          <p:cNvPr id="91" name="Line 60"/>
          <p:cNvSpPr>
            <a:spLocks noChangeShapeType="1"/>
          </p:cNvSpPr>
          <p:nvPr/>
        </p:nvSpPr>
        <p:spPr bwMode="auto">
          <a:xfrm>
            <a:off x="4807986" y="279938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MX"/>
          </a:p>
        </p:txBody>
      </p:sp>
      <p:sp>
        <p:nvSpPr>
          <p:cNvPr id="92" name="Line 61"/>
          <p:cNvSpPr>
            <a:spLocks noChangeShapeType="1"/>
          </p:cNvSpPr>
          <p:nvPr/>
        </p:nvSpPr>
        <p:spPr bwMode="auto">
          <a:xfrm flipV="1">
            <a:off x="4312686" y="310418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MX"/>
          </a:p>
        </p:txBody>
      </p:sp>
      <p:sp>
        <p:nvSpPr>
          <p:cNvPr id="93" name="Line 62"/>
          <p:cNvSpPr>
            <a:spLocks noChangeShapeType="1"/>
          </p:cNvSpPr>
          <p:nvPr/>
        </p:nvSpPr>
        <p:spPr bwMode="auto">
          <a:xfrm>
            <a:off x="4312686" y="3104180"/>
            <a:ext cx="11557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MX"/>
          </a:p>
        </p:txBody>
      </p:sp>
      <p:sp>
        <p:nvSpPr>
          <p:cNvPr id="94" name="Line 64"/>
          <p:cNvSpPr>
            <a:spLocks noChangeShapeType="1"/>
          </p:cNvSpPr>
          <p:nvPr/>
        </p:nvSpPr>
        <p:spPr bwMode="auto">
          <a:xfrm flipV="1">
            <a:off x="5468386" y="310418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MX"/>
          </a:p>
        </p:txBody>
      </p:sp>
      <p:sp>
        <p:nvSpPr>
          <p:cNvPr id="95" name="Line 65"/>
          <p:cNvSpPr>
            <a:spLocks noChangeShapeType="1"/>
          </p:cNvSpPr>
          <p:nvPr/>
        </p:nvSpPr>
        <p:spPr bwMode="auto">
          <a:xfrm>
            <a:off x="4312686" y="3637580"/>
            <a:ext cx="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MX"/>
          </a:p>
        </p:txBody>
      </p:sp>
      <p:sp>
        <p:nvSpPr>
          <p:cNvPr id="96" name="Line 66"/>
          <p:cNvSpPr>
            <a:spLocks noChangeShapeType="1"/>
          </p:cNvSpPr>
          <p:nvPr/>
        </p:nvSpPr>
        <p:spPr bwMode="auto">
          <a:xfrm>
            <a:off x="5468386" y="378998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MX"/>
          </a:p>
        </p:txBody>
      </p:sp>
      <p:sp>
        <p:nvSpPr>
          <p:cNvPr id="97" name="Line 67"/>
          <p:cNvSpPr>
            <a:spLocks noChangeShapeType="1"/>
          </p:cNvSpPr>
          <p:nvPr/>
        </p:nvSpPr>
        <p:spPr bwMode="auto">
          <a:xfrm>
            <a:off x="5468386" y="4475780"/>
            <a:ext cx="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MX"/>
          </a:p>
        </p:txBody>
      </p:sp>
      <p:sp>
        <p:nvSpPr>
          <p:cNvPr id="98" name="Line 68"/>
          <p:cNvSpPr>
            <a:spLocks noChangeShapeType="1"/>
          </p:cNvSpPr>
          <p:nvPr/>
        </p:nvSpPr>
        <p:spPr bwMode="auto">
          <a:xfrm>
            <a:off x="7449586" y="2799380"/>
            <a:ext cx="0" cy="914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MX"/>
          </a:p>
        </p:txBody>
      </p:sp>
      <p:sp>
        <p:nvSpPr>
          <p:cNvPr id="99" name="Line 69"/>
          <p:cNvSpPr>
            <a:spLocks noChangeShapeType="1"/>
          </p:cNvSpPr>
          <p:nvPr/>
        </p:nvSpPr>
        <p:spPr bwMode="auto">
          <a:xfrm>
            <a:off x="6624086" y="439958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MX"/>
          </a:p>
        </p:txBody>
      </p:sp>
      <p:sp>
        <p:nvSpPr>
          <p:cNvPr id="100" name="Line 70"/>
          <p:cNvSpPr>
            <a:spLocks noChangeShapeType="1"/>
          </p:cNvSpPr>
          <p:nvPr/>
        </p:nvSpPr>
        <p:spPr bwMode="auto">
          <a:xfrm>
            <a:off x="7449586" y="3713780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MX"/>
          </a:p>
        </p:txBody>
      </p:sp>
      <p:sp>
        <p:nvSpPr>
          <p:cNvPr id="101" name="Line 71"/>
          <p:cNvSpPr>
            <a:spLocks noChangeShapeType="1"/>
          </p:cNvSpPr>
          <p:nvPr/>
        </p:nvSpPr>
        <p:spPr bwMode="auto">
          <a:xfrm flipH="1">
            <a:off x="6624086" y="3866180"/>
            <a:ext cx="8255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MX"/>
          </a:p>
        </p:txBody>
      </p:sp>
      <p:sp>
        <p:nvSpPr>
          <p:cNvPr id="102" name="Line 72"/>
          <p:cNvSpPr>
            <a:spLocks noChangeShapeType="1"/>
          </p:cNvSpPr>
          <p:nvPr/>
        </p:nvSpPr>
        <p:spPr bwMode="auto">
          <a:xfrm flipH="1">
            <a:off x="7449586" y="3866180"/>
            <a:ext cx="8255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MX"/>
          </a:p>
        </p:txBody>
      </p:sp>
      <p:sp>
        <p:nvSpPr>
          <p:cNvPr id="103" name="Line 74"/>
          <p:cNvSpPr>
            <a:spLocks noChangeShapeType="1"/>
          </p:cNvSpPr>
          <p:nvPr/>
        </p:nvSpPr>
        <p:spPr bwMode="auto">
          <a:xfrm>
            <a:off x="8275086" y="3866180"/>
            <a:ext cx="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MX"/>
          </a:p>
        </p:txBody>
      </p:sp>
      <p:sp>
        <p:nvSpPr>
          <p:cNvPr id="104" name="Line 75"/>
          <p:cNvSpPr>
            <a:spLocks noChangeShapeType="1"/>
          </p:cNvSpPr>
          <p:nvPr/>
        </p:nvSpPr>
        <p:spPr bwMode="auto">
          <a:xfrm>
            <a:off x="6624086" y="3866180"/>
            <a:ext cx="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MX"/>
          </a:p>
        </p:txBody>
      </p:sp>
      <p:sp>
        <p:nvSpPr>
          <p:cNvPr id="105" name="Text Box 22"/>
          <p:cNvSpPr txBox="1">
            <a:spLocks noChangeArrowheads="1"/>
          </p:cNvSpPr>
          <p:nvPr/>
        </p:nvSpPr>
        <p:spPr bwMode="auto">
          <a:xfrm>
            <a:off x="7812916" y="4162142"/>
            <a:ext cx="990600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sz="800" dirty="0"/>
              <a:t>Gerente de Recursos Humanos</a:t>
            </a:r>
          </a:p>
        </p:txBody>
      </p:sp>
    </p:spTree>
    <p:extLst>
      <p:ext uri="{BB962C8B-B14F-4D97-AF65-F5344CB8AC3E}">
        <p14:creationId xmlns:p14="http://schemas.microsoft.com/office/powerpoint/2010/main" val="273991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492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2133600" y="1905000"/>
            <a:ext cx="6324600" cy="3886200"/>
          </a:xfrm>
        </p:spPr>
        <p:txBody>
          <a:bodyPr/>
          <a:lstStyle/>
          <a:p>
            <a:pPr marL="0" indent="0"/>
            <a:endParaRPr lang="en-US" altLang="en-US"/>
          </a:p>
          <a:p>
            <a:pPr marL="0" indent="0">
              <a:buFontTx/>
              <a:buNone/>
            </a:pPr>
            <a:endParaRPr lang="en-US" altLang="en-US"/>
          </a:p>
        </p:txBody>
      </p:sp>
      <p:sp>
        <p:nvSpPr>
          <p:cNvPr id="16" name="Line 12"/>
          <p:cNvSpPr>
            <a:spLocks noChangeShapeType="1"/>
          </p:cNvSpPr>
          <p:nvPr/>
        </p:nvSpPr>
        <p:spPr bwMode="auto">
          <a:xfrm>
            <a:off x="2286000" y="6248400"/>
            <a:ext cx="64008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anchor="ctr"/>
          <a:lstStyle/>
          <a:p>
            <a:endParaRPr lang="en-US"/>
          </a:p>
        </p:txBody>
      </p:sp>
      <p:sp>
        <p:nvSpPr>
          <p:cNvPr id="18" name="Rectangle 7"/>
          <p:cNvSpPr>
            <a:spLocks noChangeArrowheads="1"/>
          </p:cNvSpPr>
          <p:nvPr/>
        </p:nvSpPr>
        <p:spPr bwMode="auto">
          <a:xfrm>
            <a:off x="8077200" y="6449199"/>
            <a:ext cx="152400" cy="152400"/>
          </a:xfrm>
          <a:prstGeom prst="rect">
            <a:avLst/>
          </a:prstGeom>
          <a:solidFill>
            <a:srgbClr val="0084CF"/>
          </a:solidFill>
          <a:ln>
            <a:noFill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9" name="Rectangle 8"/>
          <p:cNvSpPr>
            <a:spLocks noChangeArrowheads="1"/>
          </p:cNvSpPr>
          <p:nvPr/>
        </p:nvSpPr>
        <p:spPr bwMode="auto">
          <a:xfrm>
            <a:off x="8305800" y="6449199"/>
            <a:ext cx="152400" cy="152400"/>
          </a:xfrm>
          <a:prstGeom prst="rect">
            <a:avLst/>
          </a:prstGeom>
          <a:solidFill>
            <a:srgbClr val="0084CF"/>
          </a:solidFill>
          <a:ln>
            <a:noFill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0" name="Rectangle 9"/>
          <p:cNvSpPr>
            <a:spLocks noChangeArrowheads="1"/>
          </p:cNvSpPr>
          <p:nvPr/>
        </p:nvSpPr>
        <p:spPr bwMode="auto">
          <a:xfrm>
            <a:off x="8534400" y="6449199"/>
            <a:ext cx="152400" cy="152400"/>
          </a:xfrm>
          <a:prstGeom prst="rect">
            <a:avLst/>
          </a:prstGeom>
          <a:solidFill>
            <a:srgbClr val="0084CF"/>
          </a:solidFill>
          <a:ln>
            <a:noFill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pic>
        <p:nvPicPr>
          <p:cNvPr id="10" name="Imagen 9" descr="Captura de pantalla 2017-06-16 a la(s) 16.39.37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2771936" y="2790664"/>
            <a:ext cx="6858000" cy="1276672"/>
          </a:xfrm>
          <a:prstGeom prst="rect">
            <a:avLst/>
          </a:prstGeom>
        </p:spPr>
      </p:pic>
      <p:pic>
        <p:nvPicPr>
          <p:cNvPr id="2" name="Imagen 1" descr="Captura de pantalla 2017-06-16 a la(s) 16.39.51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8599" y="0"/>
            <a:ext cx="1306191" cy="557985"/>
          </a:xfrm>
          <a:prstGeom prst="rect">
            <a:avLst/>
          </a:prstGeom>
        </p:spPr>
      </p:pic>
      <p:sp>
        <p:nvSpPr>
          <p:cNvPr id="12" name="Rectangle 4"/>
          <p:cNvSpPr>
            <a:spLocks noGrp="1" noChangeArrowheads="1"/>
          </p:cNvSpPr>
          <p:nvPr>
            <p:ph type="title"/>
          </p:nvPr>
        </p:nvSpPr>
        <p:spPr>
          <a:xfrm>
            <a:off x="776536" y="332656"/>
            <a:ext cx="8420100" cy="756320"/>
          </a:xfrm>
          <a:noFill/>
          <a:ln/>
        </p:spPr>
        <p:txBody>
          <a:bodyPr/>
          <a:lstStyle/>
          <a:p>
            <a:r>
              <a:rPr lang="es-MX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Puestos</a:t>
            </a:r>
            <a:endParaRPr lang="es-ES" b="1" dirty="0"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</a:endParaRPr>
          </a:p>
        </p:txBody>
      </p:sp>
      <p:sp>
        <p:nvSpPr>
          <p:cNvPr id="13" name="Rectangle 2"/>
          <p:cNvSpPr txBox="1">
            <a:spLocks noChangeArrowheads="1"/>
          </p:cNvSpPr>
          <p:nvPr/>
        </p:nvSpPr>
        <p:spPr bwMode="auto">
          <a:xfrm>
            <a:off x="1898650" y="1066800"/>
            <a:ext cx="4710534" cy="4594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pitchFamily="-110" charset="-128"/>
                <a:cs typeface="ＭＳ Ｐゴシック" pitchFamily="-110" charset="-128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pitchFamily="-110" charset="-128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pitchFamily="-110" charset="-128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pitchFamily="-110" charset="-128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pitchFamily="-110" charset="-128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  <a:buFont typeface="Wingdings 3" pitchFamily="18" charset="2"/>
              <a:buChar char="î"/>
            </a:pPr>
            <a:r>
              <a:rPr lang="es-MX" sz="2200" smtClean="0">
                <a:latin typeface="Tahoma" pitchFamily="34" charset="0"/>
              </a:rPr>
              <a:t>Coordinador administrativo</a:t>
            </a:r>
          </a:p>
          <a:p>
            <a:pPr>
              <a:lnSpc>
                <a:spcPct val="90000"/>
              </a:lnSpc>
              <a:buFont typeface="Wingdings 3" pitchFamily="18" charset="2"/>
              <a:buChar char="î"/>
            </a:pPr>
            <a:r>
              <a:rPr lang="es-MX" sz="2200" smtClean="0">
                <a:latin typeface="Tahoma" pitchFamily="34" charset="0"/>
              </a:rPr>
              <a:t>Supervisor de producción</a:t>
            </a:r>
          </a:p>
          <a:p>
            <a:pPr>
              <a:lnSpc>
                <a:spcPct val="90000"/>
              </a:lnSpc>
              <a:buFont typeface="Wingdings 3" pitchFamily="18" charset="2"/>
              <a:buChar char="î"/>
            </a:pPr>
            <a:r>
              <a:rPr lang="es-MX" sz="2200" smtClean="0">
                <a:latin typeface="Tahoma" pitchFamily="34" charset="0"/>
              </a:rPr>
              <a:t>Jefe de mantenimiento</a:t>
            </a:r>
          </a:p>
          <a:p>
            <a:pPr>
              <a:lnSpc>
                <a:spcPct val="90000"/>
              </a:lnSpc>
              <a:buFont typeface="Wingdings 3" pitchFamily="18" charset="2"/>
              <a:buChar char="î"/>
            </a:pPr>
            <a:r>
              <a:rPr lang="es-MX" sz="2200" smtClean="0">
                <a:latin typeface="Tahoma" pitchFamily="34" charset="0"/>
              </a:rPr>
              <a:t>Supervisor de mantenimiento</a:t>
            </a:r>
          </a:p>
          <a:p>
            <a:pPr>
              <a:lnSpc>
                <a:spcPct val="90000"/>
              </a:lnSpc>
              <a:buFont typeface="Wingdings 3" pitchFamily="18" charset="2"/>
              <a:buChar char="î"/>
            </a:pPr>
            <a:r>
              <a:rPr lang="es-MX" sz="2200" smtClean="0">
                <a:latin typeface="Tahoma" pitchFamily="34" charset="0"/>
              </a:rPr>
              <a:t>Mecánico</a:t>
            </a:r>
          </a:p>
          <a:p>
            <a:pPr>
              <a:lnSpc>
                <a:spcPct val="90000"/>
              </a:lnSpc>
              <a:buFont typeface="Wingdings 3" pitchFamily="18" charset="2"/>
              <a:buChar char="î"/>
            </a:pPr>
            <a:r>
              <a:rPr lang="es-MX" sz="2200" smtClean="0">
                <a:latin typeface="Tahoma" pitchFamily="34" charset="0"/>
              </a:rPr>
              <a:t>Gerente de recursos humanos</a:t>
            </a:r>
          </a:p>
          <a:p>
            <a:pPr>
              <a:lnSpc>
                <a:spcPct val="90000"/>
              </a:lnSpc>
              <a:buFont typeface="Wingdings 3" pitchFamily="18" charset="2"/>
              <a:buChar char="î"/>
            </a:pPr>
            <a:r>
              <a:rPr lang="es-MX" sz="2200" smtClean="0">
                <a:latin typeface="Tahoma" pitchFamily="34" charset="0"/>
              </a:rPr>
              <a:t>Jefe de informática</a:t>
            </a:r>
          </a:p>
          <a:p>
            <a:pPr>
              <a:lnSpc>
                <a:spcPct val="90000"/>
              </a:lnSpc>
              <a:buFont typeface="Wingdings 3" pitchFamily="18" charset="2"/>
              <a:buChar char="î"/>
            </a:pPr>
            <a:r>
              <a:rPr lang="es-MX" sz="2200" smtClean="0">
                <a:latin typeface="Tahoma" pitchFamily="34" charset="0"/>
              </a:rPr>
              <a:t>Capturista</a:t>
            </a:r>
          </a:p>
          <a:p>
            <a:pPr>
              <a:lnSpc>
                <a:spcPct val="90000"/>
              </a:lnSpc>
              <a:buFont typeface="Wingdings 3" pitchFamily="18" charset="2"/>
              <a:buChar char="î"/>
            </a:pPr>
            <a:r>
              <a:rPr lang="es-MX" sz="2200" smtClean="0">
                <a:latin typeface="Tahoma" pitchFamily="34" charset="0"/>
              </a:rPr>
              <a:t>Obrero</a:t>
            </a:r>
          </a:p>
          <a:p>
            <a:pPr>
              <a:lnSpc>
                <a:spcPct val="90000"/>
              </a:lnSpc>
              <a:buFont typeface="Wingdings 3" pitchFamily="18" charset="2"/>
              <a:buChar char="î"/>
            </a:pPr>
            <a:r>
              <a:rPr lang="es-MX" sz="2200" smtClean="0">
                <a:latin typeface="Tahoma" pitchFamily="34" charset="0"/>
              </a:rPr>
              <a:t>Contador general</a:t>
            </a:r>
          </a:p>
          <a:p>
            <a:pPr>
              <a:lnSpc>
                <a:spcPct val="90000"/>
              </a:lnSpc>
              <a:buFont typeface="Wingdings 3" pitchFamily="18" charset="2"/>
              <a:buChar char="î"/>
            </a:pPr>
            <a:r>
              <a:rPr lang="es-MX" sz="2200" smtClean="0">
                <a:latin typeface="Tahoma" pitchFamily="34" charset="0"/>
              </a:rPr>
              <a:t>Auxiliar contable</a:t>
            </a:r>
          </a:p>
          <a:p>
            <a:pPr>
              <a:lnSpc>
                <a:spcPct val="90000"/>
              </a:lnSpc>
              <a:buFont typeface="Wingdings 3" pitchFamily="18" charset="2"/>
              <a:buChar char="î"/>
            </a:pPr>
            <a:r>
              <a:rPr lang="es-ES" sz="2200" smtClean="0">
                <a:latin typeface="Tahoma" pitchFamily="34" charset="0"/>
              </a:rPr>
              <a:t>Gerente de ventas</a:t>
            </a:r>
          </a:p>
          <a:p>
            <a:pPr>
              <a:lnSpc>
                <a:spcPct val="90000"/>
              </a:lnSpc>
              <a:buFont typeface="Wingdings 3" pitchFamily="18" charset="2"/>
              <a:buChar char="î"/>
            </a:pPr>
            <a:r>
              <a:rPr lang="es-ES" sz="2200" smtClean="0">
                <a:latin typeface="Tahoma" pitchFamily="34" charset="0"/>
              </a:rPr>
              <a:t>Supervisor de ventas</a:t>
            </a:r>
          </a:p>
          <a:p>
            <a:pPr>
              <a:lnSpc>
                <a:spcPct val="90000"/>
              </a:lnSpc>
              <a:buFont typeface="Wingdings 3" pitchFamily="18" charset="2"/>
              <a:buChar char="î"/>
            </a:pPr>
            <a:r>
              <a:rPr lang="es-ES" sz="2200" smtClean="0">
                <a:latin typeface="Tahoma" pitchFamily="34" charset="0"/>
              </a:rPr>
              <a:t>Promotor de ventas</a:t>
            </a:r>
            <a:endParaRPr lang="es-ES" sz="2200">
              <a:latin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1336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492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2133600" y="1905000"/>
            <a:ext cx="6324600" cy="3886200"/>
          </a:xfrm>
        </p:spPr>
        <p:txBody>
          <a:bodyPr/>
          <a:lstStyle/>
          <a:p>
            <a:pPr marL="0" indent="0"/>
            <a:endParaRPr lang="en-US" altLang="en-US"/>
          </a:p>
          <a:p>
            <a:pPr marL="0" indent="0">
              <a:buFontTx/>
              <a:buNone/>
            </a:pPr>
            <a:endParaRPr lang="en-US" altLang="en-US"/>
          </a:p>
        </p:txBody>
      </p:sp>
      <p:sp>
        <p:nvSpPr>
          <p:cNvPr id="16" name="Line 12"/>
          <p:cNvSpPr>
            <a:spLocks noChangeShapeType="1"/>
          </p:cNvSpPr>
          <p:nvPr/>
        </p:nvSpPr>
        <p:spPr bwMode="auto">
          <a:xfrm>
            <a:off x="2286000" y="6248400"/>
            <a:ext cx="64008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anchor="ctr"/>
          <a:lstStyle/>
          <a:p>
            <a:endParaRPr lang="en-US"/>
          </a:p>
        </p:txBody>
      </p:sp>
      <p:sp>
        <p:nvSpPr>
          <p:cNvPr id="18" name="Rectangle 7"/>
          <p:cNvSpPr>
            <a:spLocks noChangeArrowheads="1"/>
          </p:cNvSpPr>
          <p:nvPr/>
        </p:nvSpPr>
        <p:spPr bwMode="auto">
          <a:xfrm>
            <a:off x="8077200" y="6449199"/>
            <a:ext cx="152400" cy="152400"/>
          </a:xfrm>
          <a:prstGeom prst="rect">
            <a:avLst/>
          </a:prstGeom>
          <a:solidFill>
            <a:srgbClr val="0084CF"/>
          </a:solidFill>
          <a:ln>
            <a:noFill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9" name="Rectangle 8"/>
          <p:cNvSpPr>
            <a:spLocks noChangeArrowheads="1"/>
          </p:cNvSpPr>
          <p:nvPr/>
        </p:nvSpPr>
        <p:spPr bwMode="auto">
          <a:xfrm>
            <a:off x="8305800" y="6449199"/>
            <a:ext cx="152400" cy="152400"/>
          </a:xfrm>
          <a:prstGeom prst="rect">
            <a:avLst/>
          </a:prstGeom>
          <a:solidFill>
            <a:srgbClr val="0084CF"/>
          </a:solidFill>
          <a:ln>
            <a:noFill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0" name="Rectangle 9"/>
          <p:cNvSpPr>
            <a:spLocks noChangeArrowheads="1"/>
          </p:cNvSpPr>
          <p:nvPr/>
        </p:nvSpPr>
        <p:spPr bwMode="auto">
          <a:xfrm>
            <a:off x="8534400" y="6449199"/>
            <a:ext cx="152400" cy="152400"/>
          </a:xfrm>
          <a:prstGeom prst="rect">
            <a:avLst/>
          </a:prstGeom>
          <a:solidFill>
            <a:srgbClr val="0084CF"/>
          </a:solidFill>
          <a:ln>
            <a:noFill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pic>
        <p:nvPicPr>
          <p:cNvPr id="10" name="Imagen 9" descr="Captura de pantalla 2017-06-16 a la(s) 16.39.37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2771936" y="2790664"/>
            <a:ext cx="6858000" cy="1276672"/>
          </a:xfrm>
          <a:prstGeom prst="rect">
            <a:avLst/>
          </a:prstGeom>
        </p:spPr>
      </p:pic>
      <p:pic>
        <p:nvPicPr>
          <p:cNvPr id="2" name="Imagen 1" descr="Captura de pantalla 2017-06-16 a la(s) 16.39.51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2399" y="0"/>
            <a:ext cx="1382391" cy="590536"/>
          </a:xfrm>
          <a:prstGeom prst="rect">
            <a:avLst/>
          </a:prstGeom>
        </p:spPr>
      </p:pic>
      <p:sp>
        <p:nvSpPr>
          <p:cNvPr id="11" name="Rectangle 2"/>
          <p:cNvSpPr txBox="1">
            <a:spLocks noChangeArrowheads="1"/>
          </p:cNvSpPr>
          <p:nvPr/>
        </p:nvSpPr>
        <p:spPr bwMode="auto">
          <a:xfrm>
            <a:off x="1795670" y="904868"/>
            <a:ext cx="617220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4000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4000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Verdana" pitchFamily="34" charset="0"/>
                <a:cs typeface="Arial" charset="0"/>
              </a:defRPr>
            </a:lvl2pPr>
            <a:lvl3pPr algn="l" rtl="0" fontAlgn="base">
              <a:spcBef>
                <a:spcPct val="4000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Verdana" pitchFamily="34" charset="0"/>
                <a:cs typeface="Arial" charset="0"/>
              </a:defRPr>
            </a:lvl3pPr>
            <a:lvl4pPr algn="l" rtl="0" fontAlgn="base">
              <a:spcBef>
                <a:spcPct val="4000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Verdana" pitchFamily="34" charset="0"/>
                <a:cs typeface="Arial" charset="0"/>
              </a:defRPr>
            </a:lvl4pPr>
            <a:lvl5pPr algn="l" rtl="0" fontAlgn="base">
              <a:spcBef>
                <a:spcPct val="4000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Verdana" pitchFamily="34" charset="0"/>
                <a:cs typeface="Arial" charset="0"/>
              </a:defRPr>
            </a:lvl5pPr>
            <a:lvl6pPr marL="457200" algn="l" rtl="0" fontAlgn="base">
              <a:spcBef>
                <a:spcPct val="4000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Verdana" pitchFamily="34" charset="0"/>
                <a:cs typeface="Arial" charset="0"/>
              </a:defRPr>
            </a:lvl6pPr>
            <a:lvl7pPr marL="914400" algn="l" rtl="0" fontAlgn="base">
              <a:spcBef>
                <a:spcPct val="4000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Verdana" pitchFamily="34" charset="0"/>
                <a:cs typeface="Arial" charset="0"/>
              </a:defRPr>
            </a:lvl7pPr>
            <a:lvl8pPr marL="1371600" algn="l" rtl="0" fontAlgn="base">
              <a:spcBef>
                <a:spcPct val="4000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Verdana" pitchFamily="34" charset="0"/>
                <a:cs typeface="Arial" charset="0"/>
              </a:defRPr>
            </a:lvl8pPr>
            <a:lvl9pPr marL="1828800" algn="l" rtl="0" fontAlgn="base">
              <a:spcBef>
                <a:spcPct val="4000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Verdana" pitchFamily="34" charset="0"/>
                <a:cs typeface="Arial" charset="0"/>
              </a:defRPr>
            </a:lvl9pPr>
          </a:lstStyle>
          <a:p>
            <a:r>
              <a:rPr lang="es-MX" kern="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Valuación de puestos</a:t>
            </a:r>
            <a:endParaRPr lang="es-ES" kern="0" dirty="0"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</a:endParaRPr>
          </a:p>
        </p:txBody>
      </p:sp>
      <p:sp>
        <p:nvSpPr>
          <p:cNvPr id="12" name="Text Box 3"/>
          <p:cNvSpPr txBox="1">
            <a:spLocks noChangeArrowheads="1"/>
          </p:cNvSpPr>
          <p:nvPr/>
        </p:nvSpPr>
        <p:spPr bwMode="auto">
          <a:xfrm>
            <a:off x="3708235" y="4681435"/>
            <a:ext cx="4597565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s-ES" sz="1800" b="1" dirty="0"/>
              <a:t>Estimado Maestro:</a:t>
            </a:r>
            <a:r>
              <a:rPr lang="es-ES" sz="1800" i="1" dirty="0"/>
              <a:t> Le recomendamos que el </a:t>
            </a:r>
            <a:r>
              <a:rPr lang="es-ES" sz="1800" i="1" dirty="0" err="1"/>
              <a:t>subfactor</a:t>
            </a:r>
            <a:r>
              <a:rPr lang="es-ES" sz="1800" i="1" dirty="0"/>
              <a:t> Responsabilidad en Valores usted lo defina con sus alumnos para efectos de este ejercicio.</a:t>
            </a:r>
            <a:r>
              <a:rPr lang="es-ES" sz="18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772502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492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2133600" y="1905000"/>
            <a:ext cx="6324600" cy="3886200"/>
          </a:xfrm>
        </p:spPr>
        <p:txBody>
          <a:bodyPr/>
          <a:lstStyle/>
          <a:p>
            <a:pPr marL="0" indent="0"/>
            <a:endParaRPr lang="en-US" altLang="en-US"/>
          </a:p>
          <a:p>
            <a:pPr marL="0" indent="0">
              <a:buFontTx/>
              <a:buNone/>
            </a:pPr>
            <a:endParaRPr lang="en-US" altLang="en-US"/>
          </a:p>
        </p:txBody>
      </p:sp>
      <p:sp>
        <p:nvSpPr>
          <p:cNvPr id="16" name="Line 12"/>
          <p:cNvSpPr>
            <a:spLocks noChangeShapeType="1"/>
          </p:cNvSpPr>
          <p:nvPr/>
        </p:nvSpPr>
        <p:spPr bwMode="auto">
          <a:xfrm>
            <a:off x="2286000" y="6248400"/>
            <a:ext cx="64008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anchor="ctr"/>
          <a:lstStyle/>
          <a:p>
            <a:endParaRPr lang="en-US"/>
          </a:p>
        </p:txBody>
      </p:sp>
      <p:sp>
        <p:nvSpPr>
          <p:cNvPr id="18" name="Rectangle 7"/>
          <p:cNvSpPr>
            <a:spLocks noChangeArrowheads="1"/>
          </p:cNvSpPr>
          <p:nvPr/>
        </p:nvSpPr>
        <p:spPr bwMode="auto">
          <a:xfrm>
            <a:off x="8077200" y="6449199"/>
            <a:ext cx="152400" cy="152400"/>
          </a:xfrm>
          <a:prstGeom prst="rect">
            <a:avLst/>
          </a:prstGeom>
          <a:solidFill>
            <a:srgbClr val="0084CF"/>
          </a:solidFill>
          <a:ln>
            <a:noFill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9" name="Rectangle 8"/>
          <p:cNvSpPr>
            <a:spLocks noChangeArrowheads="1"/>
          </p:cNvSpPr>
          <p:nvPr/>
        </p:nvSpPr>
        <p:spPr bwMode="auto">
          <a:xfrm>
            <a:off x="8305800" y="6449199"/>
            <a:ext cx="152400" cy="152400"/>
          </a:xfrm>
          <a:prstGeom prst="rect">
            <a:avLst/>
          </a:prstGeom>
          <a:solidFill>
            <a:srgbClr val="0084CF"/>
          </a:solidFill>
          <a:ln>
            <a:noFill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0" name="Rectangle 9"/>
          <p:cNvSpPr>
            <a:spLocks noChangeArrowheads="1"/>
          </p:cNvSpPr>
          <p:nvPr/>
        </p:nvSpPr>
        <p:spPr bwMode="auto">
          <a:xfrm>
            <a:off x="8534400" y="6449199"/>
            <a:ext cx="152400" cy="152400"/>
          </a:xfrm>
          <a:prstGeom prst="rect">
            <a:avLst/>
          </a:prstGeom>
          <a:solidFill>
            <a:srgbClr val="0084CF"/>
          </a:solidFill>
          <a:ln>
            <a:noFill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pic>
        <p:nvPicPr>
          <p:cNvPr id="10" name="Imagen 9" descr="Captura de pantalla 2017-06-16 a la(s) 16.39.37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3086100" y="3009900"/>
            <a:ext cx="6858000" cy="838200"/>
          </a:xfrm>
          <a:prstGeom prst="rect">
            <a:avLst/>
          </a:prstGeom>
        </p:spPr>
      </p:pic>
      <p:pic>
        <p:nvPicPr>
          <p:cNvPr id="2" name="Imagen 1" descr="Captura de pantalla 2017-06-16 a la(s) 16.39.51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9868" y="6306710"/>
            <a:ext cx="1070264" cy="457200"/>
          </a:xfrm>
          <a:prstGeom prst="rect">
            <a:avLst/>
          </a:prstGeom>
        </p:spPr>
      </p:pic>
      <p:sp>
        <p:nvSpPr>
          <p:cNvPr id="13" name="Rectangle 2"/>
          <p:cNvSpPr>
            <a:spLocks noGrp="1" noChangeArrowheads="1"/>
          </p:cNvSpPr>
          <p:nvPr>
            <p:ph type="title"/>
          </p:nvPr>
        </p:nvSpPr>
        <p:spPr>
          <a:xfrm>
            <a:off x="16565" y="24545"/>
            <a:ext cx="9906000" cy="1143000"/>
          </a:xfrm>
          <a:noFill/>
          <a:ln/>
        </p:spPr>
        <p:txBody>
          <a:bodyPr/>
          <a:lstStyle/>
          <a:p>
            <a:r>
              <a:rPr lang="es-MX" sz="4000" b="1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Coordinador administrativo</a:t>
            </a:r>
            <a:endParaRPr lang="es-ES" sz="4000" b="1"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</a:endParaRPr>
          </a:p>
        </p:txBody>
      </p:sp>
      <p:graphicFrame>
        <p:nvGraphicFramePr>
          <p:cNvPr id="14" name="Group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09943900"/>
              </p:ext>
            </p:extLst>
          </p:nvPr>
        </p:nvGraphicFramePr>
        <p:xfrm>
          <a:off x="1254815" y="938945"/>
          <a:ext cx="7016750" cy="5212080"/>
        </p:xfrm>
        <a:graphic>
          <a:graphicData uri="http://schemas.openxmlformats.org/drawingml/2006/table">
            <a:tbl>
              <a:tblPr/>
              <a:tblGrid>
                <a:gridCol w="35496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72415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74295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2047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Puesto: Coordinador administrativo</a:t>
                      </a:r>
                      <a:endParaRPr kumimoji="0" lang="es-E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Salario: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175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Habilidad 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Nivel de preparación: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Experiencia: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Toma de decisiones: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Porcentaje: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95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Responsabilidad en valores</a:t>
                      </a:r>
                      <a:endParaRPr kumimoji="0" lang="es-E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Volumen de valores: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Rango de afectación: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 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111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Responsabilidad en relación con otros 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Límite u opción de la relación: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Tipo de relación: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159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Responsabilidad en supervisión a subordinados  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Número de subordinados: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Tipo de supervisión: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Suma de 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Porcentaje: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6635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Factor esfuerzo mental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Actividad intelectual: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Complejidad: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Porcentaje: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5794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Condiciones de trabajo</a:t>
                      </a: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 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Riesgo de accidente: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Ambiente: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Porcentaje: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Gran total de Pts.: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31170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492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2133600" y="1905000"/>
            <a:ext cx="6324600" cy="3886200"/>
          </a:xfrm>
        </p:spPr>
        <p:txBody>
          <a:bodyPr/>
          <a:lstStyle/>
          <a:p>
            <a:pPr marL="0" indent="0"/>
            <a:endParaRPr lang="en-US" altLang="en-US"/>
          </a:p>
          <a:p>
            <a:pPr marL="0" indent="0">
              <a:buFontTx/>
              <a:buNone/>
            </a:pPr>
            <a:endParaRPr lang="en-US" altLang="en-US"/>
          </a:p>
        </p:txBody>
      </p:sp>
      <p:sp>
        <p:nvSpPr>
          <p:cNvPr id="16" name="Line 12"/>
          <p:cNvSpPr>
            <a:spLocks noChangeShapeType="1"/>
          </p:cNvSpPr>
          <p:nvPr/>
        </p:nvSpPr>
        <p:spPr bwMode="auto">
          <a:xfrm>
            <a:off x="2286000" y="6248400"/>
            <a:ext cx="64008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anchor="ctr"/>
          <a:lstStyle/>
          <a:p>
            <a:endParaRPr lang="en-US"/>
          </a:p>
        </p:txBody>
      </p:sp>
      <p:sp>
        <p:nvSpPr>
          <p:cNvPr id="18" name="Rectangle 7"/>
          <p:cNvSpPr>
            <a:spLocks noChangeArrowheads="1"/>
          </p:cNvSpPr>
          <p:nvPr/>
        </p:nvSpPr>
        <p:spPr bwMode="auto">
          <a:xfrm>
            <a:off x="8077200" y="6449199"/>
            <a:ext cx="152400" cy="152400"/>
          </a:xfrm>
          <a:prstGeom prst="rect">
            <a:avLst/>
          </a:prstGeom>
          <a:solidFill>
            <a:srgbClr val="0084CF"/>
          </a:solidFill>
          <a:ln>
            <a:noFill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9" name="Rectangle 8"/>
          <p:cNvSpPr>
            <a:spLocks noChangeArrowheads="1"/>
          </p:cNvSpPr>
          <p:nvPr/>
        </p:nvSpPr>
        <p:spPr bwMode="auto">
          <a:xfrm>
            <a:off x="8305800" y="6449199"/>
            <a:ext cx="152400" cy="152400"/>
          </a:xfrm>
          <a:prstGeom prst="rect">
            <a:avLst/>
          </a:prstGeom>
          <a:solidFill>
            <a:srgbClr val="0084CF"/>
          </a:solidFill>
          <a:ln>
            <a:noFill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0" name="Rectangle 9"/>
          <p:cNvSpPr>
            <a:spLocks noChangeArrowheads="1"/>
          </p:cNvSpPr>
          <p:nvPr/>
        </p:nvSpPr>
        <p:spPr bwMode="auto">
          <a:xfrm>
            <a:off x="8534400" y="6449199"/>
            <a:ext cx="152400" cy="152400"/>
          </a:xfrm>
          <a:prstGeom prst="rect">
            <a:avLst/>
          </a:prstGeom>
          <a:solidFill>
            <a:srgbClr val="0084CF"/>
          </a:solidFill>
          <a:ln>
            <a:noFill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pic>
        <p:nvPicPr>
          <p:cNvPr id="10" name="Imagen 9" descr="Captura de pantalla 2017-06-16 a la(s) 16.39.37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3114836" y="3133564"/>
            <a:ext cx="6858000" cy="590872"/>
          </a:xfrm>
          <a:prstGeom prst="rect">
            <a:avLst/>
          </a:prstGeom>
        </p:spPr>
      </p:pic>
      <p:pic>
        <p:nvPicPr>
          <p:cNvPr id="2" name="Imagen 1" descr="Captura de pantalla 2017-06-16 a la(s) 16.39.51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0668" y="6296799"/>
            <a:ext cx="1070264" cy="457200"/>
          </a:xfrm>
          <a:prstGeom prst="rect">
            <a:avLst/>
          </a:prstGeom>
        </p:spPr>
      </p:pic>
      <p:sp>
        <p:nvSpPr>
          <p:cNvPr id="13" name="Rectangle 2"/>
          <p:cNvSpPr>
            <a:spLocks noGrp="1" noChangeArrowheads="1"/>
          </p:cNvSpPr>
          <p:nvPr>
            <p:ph type="title"/>
          </p:nvPr>
        </p:nvSpPr>
        <p:spPr>
          <a:xfrm>
            <a:off x="-6626" y="-76200"/>
            <a:ext cx="9906000" cy="1143000"/>
          </a:xfrm>
          <a:noFill/>
          <a:ln/>
        </p:spPr>
        <p:txBody>
          <a:bodyPr/>
          <a:lstStyle/>
          <a:p>
            <a:r>
              <a:rPr lang="es-MX" sz="4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Supervisor de producción</a:t>
            </a:r>
            <a:endParaRPr lang="es-ES" sz="4000" b="1" dirty="0"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</a:endParaRPr>
          </a:p>
        </p:txBody>
      </p:sp>
      <p:graphicFrame>
        <p:nvGraphicFramePr>
          <p:cNvPr id="14" name="Group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3545349"/>
              </p:ext>
            </p:extLst>
          </p:nvPr>
        </p:nvGraphicFramePr>
        <p:xfrm>
          <a:off x="1272485" y="987922"/>
          <a:ext cx="7016750" cy="5212080"/>
        </p:xfrm>
        <a:graphic>
          <a:graphicData uri="http://schemas.openxmlformats.org/drawingml/2006/table">
            <a:tbl>
              <a:tblPr/>
              <a:tblGrid>
                <a:gridCol w="35496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72415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74295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2047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Puesto: Supervisor de producción</a:t>
                      </a:r>
                      <a:endParaRPr kumimoji="0" lang="es-E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Salario: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175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Habilidad 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Nivel de preparación: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Experiencia: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Toma de decisiones: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Porcentaje: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95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Responsabilidad en valores</a:t>
                      </a:r>
                      <a:endParaRPr kumimoji="0" lang="es-E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Volumen de valores: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Rango de afectación: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 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111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Responsabilidad en relación con otros 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Límite u opción de la relación: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Tipo de relación: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159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Responsabilidad en supervisión a subordinados  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Número de subordinados: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Tipo de supervisión: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Suma de 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Porcentaje: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6635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Factor esfuerzo mental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Actividad intelectual: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Complejidad: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Porcentaje: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5794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Condiciones de trabajo</a:t>
                      </a: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 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Riesgo de accidente: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Ambiente: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Porcentaje: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Gran total de Pts.: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6362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492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2133600" y="1905000"/>
            <a:ext cx="6324600" cy="3886200"/>
          </a:xfrm>
        </p:spPr>
        <p:txBody>
          <a:bodyPr/>
          <a:lstStyle/>
          <a:p>
            <a:pPr marL="0" indent="0"/>
            <a:endParaRPr lang="en-US" altLang="en-US"/>
          </a:p>
          <a:p>
            <a:pPr marL="0" indent="0">
              <a:buFontTx/>
              <a:buNone/>
            </a:pPr>
            <a:endParaRPr lang="en-US" altLang="en-US"/>
          </a:p>
        </p:txBody>
      </p:sp>
      <p:sp>
        <p:nvSpPr>
          <p:cNvPr id="16" name="Line 12"/>
          <p:cNvSpPr>
            <a:spLocks noChangeShapeType="1"/>
          </p:cNvSpPr>
          <p:nvPr/>
        </p:nvSpPr>
        <p:spPr bwMode="auto">
          <a:xfrm>
            <a:off x="2286000" y="6248400"/>
            <a:ext cx="64008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anchor="ctr"/>
          <a:lstStyle/>
          <a:p>
            <a:endParaRPr lang="en-US"/>
          </a:p>
        </p:txBody>
      </p:sp>
      <p:sp>
        <p:nvSpPr>
          <p:cNvPr id="18" name="Rectangle 7"/>
          <p:cNvSpPr>
            <a:spLocks noChangeArrowheads="1"/>
          </p:cNvSpPr>
          <p:nvPr/>
        </p:nvSpPr>
        <p:spPr bwMode="auto">
          <a:xfrm>
            <a:off x="8077200" y="6449199"/>
            <a:ext cx="152400" cy="152400"/>
          </a:xfrm>
          <a:prstGeom prst="rect">
            <a:avLst/>
          </a:prstGeom>
          <a:solidFill>
            <a:srgbClr val="0084CF"/>
          </a:solidFill>
          <a:ln>
            <a:noFill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9" name="Rectangle 8"/>
          <p:cNvSpPr>
            <a:spLocks noChangeArrowheads="1"/>
          </p:cNvSpPr>
          <p:nvPr/>
        </p:nvSpPr>
        <p:spPr bwMode="auto">
          <a:xfrm>
            <a:off x="8305800" y="6449199"/>
            <a:ext cx="152400" cy="152400"/>
          </a:xfrm>
          <a:prstGeom prst="rect">
            <a:avLst/>
          </a:prstGeom>
          <a:solidFill>
            <a:srgbClr val="0084CF"/>
          </a:solidFill>
          <a:ln>
            <a:noFill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0" name="Rectangle 9"/>
          <p:cNvSpPr>
            <a:spLocks noChangeArrowheads="1"/>
          </p:cNvSpPr>
          <p:nvPr/>
        </p:nvSpPr>
        <p:spPr bwMode="auto">
          <a:xfrm>
            <a:off x="8534400" y="6449199"/>
            <a:ext cx="152400" cy="152400"/>
          </a:xfrm>
          <a:prstGeom prst="rect">
            <a:avLst/>
          </a:prstGeom>
          <a:solidFill>
            <a:srgbClr val="0084CF"/>
          </a:solidFill>
          <a:ln>
            <a:noFill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pic>
        <p:nvPicPr>
          <p:cNvPr id="10" name="Imagen 9" descr="Captura de pantalla 2017-06-16 a la(s) 16.39.37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3114836" y="3133564"/>
            <a:ext cx="6858000" cy="590872"/>
          </a:xfrm>
          <a:prstGeom prst="rect">
            <a:avLst/>
          </a:prstGeom>
        </p:spPr>
      </p:pic>
      <p:pic>
        <p:nvPicPr>
          <p:cNvPr id="2" name="Imagen 1" descr="Captura de pantalla 2017-06-16 a la(s) 16.39.51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0668" y="6296799"/>
            <a:ext cx="1070264" cy="457200"/>
          </a:xfrm>
          <a:prstGeom prst="rect">
            <a:avLst/>
          </a:prstGeom>
        </p:spPr>
      </p:pic>
      <p:graphicFrame>
        <p:nvGraphicFramePr>
          <p:cNvPr id="12" name="Group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549152"/>
              </p:ext>
            </p:extLst>
          </p:nvPr>
        </p:nvGraphicFramePr>
        <p:xfrm>
          <a:off x="1238250" y="762000"/>
          <a:ext cx="7016750" cy="5212080"/>
        </p:xfrm>
        <a:graphic>
          <a:graphicData uri="http://schemas.openxmlformats.org/drawingml/2006/table">
            <a:tbl>
              <a:tblPr/>
              <a:tblGrid>
                <a:gridCol w="35496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72415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74295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2047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Puesto: Jefe de mantenimiento</a:t>
                      </a:r>
                      <a:endParaRPr kumimoji="0" lang="es-E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Salario: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175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Habilidad 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Nivel de preparación: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Experiencia: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Toma de decisiones: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Porcentaje: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95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Responsabilidad en valores</a:t>
                      </a:r>
                      <a:endParaRPr kumimoji="0" lang="es-E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Volumen de valores: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Rango de afectación: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 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111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Responsabilidad en relación con otros 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Límite u opción de la relación: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Tipo de relación: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159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Responsabilidad en supervisión a subordinados  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Número de subordinados: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Tipo de supervisión: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Suma de 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Porcentaje: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6635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Factor esfuerzo mental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Actividad intelectual: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Complejidad: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Porcentaje: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5794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Condiciones de trabajo</a:t>
                      </a: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 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Riesgo de accidente: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Ambiente: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Porcentaje: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Gran total de Pts.: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15" name="Rectangle 2"/>
          <p:cNvSpPr txBox="1">
            <a:spLocks noChangeArrowheads="1"/>
          </p:cNvSpPr>
          <p:nvPr/>
        </p:nvSpPr>
        <p:spPr bwMode="auto">
          <a:xfrm>
            <a:off x="1231624" y="0"/>
            <a:ext cx="6705972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4000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4000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Verdana" pitchFamily="34" charset="0"/>
                <a:cs typeface="Arial" charset="0"/>
              </a:defRPr>
            </a:lvl2pPr>
            <a:lvl3pPr algn="l" rtl="0" fontAlgn="base">
              <a:spcBef>
                <a:spcPct val="4000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Verdana" pitchFamily="34" charset="0"/>
                <a:cs typeface="Arial" charset="0"/>
              </a:defRPr>
            </a:lvl3pPr>
            <a:lvl4pPr algn="l" rtl="0" fontAlgn="base">
              <a:spcBef>
                <a:spcPct val="4000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Verdana" pitchFamily="34" charset="0"/>
                <a:cs typeface="Arial" charset="0"/>
              </a:defRPr>
            </a:lvl4pPr>
            <a:lvl5pPr algn="l" rtl="0" fontAlgn="base">
              <a:spcBef>
                <a:spcPct val="4000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Verdana" pitchFamily="34" charset="0"/>
                <a:cs typeface="Arial" charset="0"/>
              </a:defRPr>
            </a:lvl5pPr>
            <a:lvl6pPr marL="457200" algn="l" rtl="0" fontAlgn="base">
              <a:spcBef>
                <a:spcPct val="4000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Verdana" pitchFamily="34" charset="0"/>
                <a:cs typeface="Arial" charset="0"/>
              </a:defRPr>
            </a:lvl6pPr>
            <a:lvl7pPr marL="914400" algn="l" rtl="0" fontAlgn="base">
              <a:spcBef>
                <a:spcPct val="4000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Verdana" pitchFamily="34" charset="0"/>
                <a:cs typeface="Arial" charset="0"/>
              </a:defRPr>
            </a:lvl7pPr>
            <a:lvl8pPr marL="1371600" algn="l" rtl="0" fontAlgn="base">
              <a:spcBef>
                <a:spcPct val="4000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Verdana" pitchFamily="34" charset="0"/>
                <a:cs typeface="Arial" charset="0"/>
              </a:defRPr>
            </a:lvl8pPr>
            <a:lvl9pPr marL="1828800" algn="l" rtl="0" fontAlgn="base">
              <a:spcBef>
                <a:spcPct val="4000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Verdana" pitchFamily="34" charset="0"/>
                <a:cs typeface="Arial" charset="0"/>
              </a:defRPr>
            </a:lvl9pPr>
          </a:lstStyle>
          <a:p>
            <a:r>
              <a:rPr lang="es-MX" sz="4000" kern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Jefe de mantenimiento</a:t>
            </a:r>
            <a:endParaRPr lang="es-ES" sz="4000" kern="0"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9800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492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2133600" y="1905000"/>
            <a:ext cx="6324600" cy="3886200"/>
          </a:xfrm>
        </p:spPr>
        <p:txBody>
          <a:bodyPr/>
          <a:lstStyle/>
          <a:p>
            <a:pPr marL="0" indent="0"/>
            <a:endParaRPr lang="en-US" altLang="en-US"/>
          </a:p>
          <a:p>
            <a:pPr marL="0" indent="0">
              <a:buFontTx/>
              <a:buNone/>
            </a:pPr>
            <a:endParaRPr lang="en-US" altLang="en-US"/>
          </a:p>
        </p:txBody>
      </p:sp>
      <p:sp>
        <p:nvSpPr>
          <p:cNvPr id="16" name="Line 12"/>
          <p:cNvSpPr>
            <a:spLocks noChangeShapeType="1"/>
          </p:cNvSpPr>
          <p:nvPr/>
        </p:nvSpPr>
        <p:spPr bwMode="auto">
          <a:xfrm>
            <a:off x="2286000" y="6248400"/>
            <a:ext cx="64008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anchor="ctr"/>
          <a:lstStyle/>
          <a:p>
            <a:endParaRPr lang="en-US"/>
          </a:p>
        </p:txBody>
      </p:sp>
      <p:sp>
        <p:nvSpPr>
          <p:cNvPr id="18" name="Rectangle 7"/>
          <p:cNvSpPr>
            <a:spLocks noChangeArrowheads="1"/>
          </p:cNvSpPr>
          <p:nvPr/>
        </p:nvSpPr>
        <p:spPr bwMode="auto">
          <a:xfrm>
            <a:off x="8077200" y="6449199"/>
            <a:ext cx="152400" cy="152400"/>
          </a:xfrm>
          <a:prstGeom prst="rect">
            <a:avLst/>
          </a:prstGeom>
          <a:solidFill>
            <a:srgbClr val="0084CF"/>
          </a:solidFill>
          <a:ln>
            <a:noFill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9" name="Rectangle 8"/>
          <p:cNvSpPr>
            <a:spLocks noChangeArrowheads="1"/>
          </p:cNvSpPr>
          <p:nvPr/>
        </p:nvSpPr>
        <p:spPr bwMode="auto">
          <a:xfrm>
            <a:off x="8305800" y="6449199"/>
            <a:ext cx="152400" cy="152400"/>
          </a:xfrm>
          <a:prstGeom prst="rect">
            <a:avLst/>
          </a:prstGeom>
          <a:solidFill>
            <a:srgbClr val="0084CF"/>
          </a:solidFill>
          <a:ln>
            <a:noFill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0" name="Rectangle 9"/>
          <p:cNvSpPr>
            <a:spLocks noChangeArrowheads="1"/>
          </p:cNvSpPr>
          <p:nvPr/>
        </p:nvSpPr>
        <p:spPr bwMode="auto">
          <a:xfrm>
            <a:off x="8534400" y="6449199"/>
            <a:ext cx="152400" cy="152400"/>
          </a:xfrm>
          <a:prstGeom prst="rect">
            <a:avLst/>
          </a:prstGeom>
          <a:solidFill>
            <a:srgbClr val="0084CF"/>
          </a:solidFill>
          <a:ln>
            <a:noFill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pic>
        <p:nvPicPr>
          <p:cNvPr id="10" name="Imagen 9" descr="Captura de pantalla 2017-06-16 a la(s) 16.39.37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3114836" y="3133564"/>
            <a:ext cx="6858000" cy="590872"/>
          </a:xfrm>
          <a:prstGeom prst="rect">
            <a:avLst/>
          </a:prstGeom>
        </p:spPr>
      </p:pic>
      <p:pic>
        <p:nvPicPr>
          <p:cNvPr id="2" name="Imagen 1" descr="Captura de pantalla 2017-06-16 a la(s) 16.39.51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0668" y="6296799"/>
            <a:ext cx="1070264" cy="457200"/>
          </a:xfrm>
          <a:prstGeom prst="rect">
            <a:avLst/>
          </a:prstGeom>
        </p:spPr>
      </p:pic>
      <p:sp>
        <p:nvSpPr>
          <p:cNvPr id="12" name="Rectangle 2"/>
          <p:cNvSpPr>
            <a:spLocks noGrp="1" noChangeArrowheads="1"/>
          </p:cNvSpPr>
          <p:nvPr>
            <p:ph type="title"/>
          </p:nvPr>
        </p:nvSpPr>
        <p:spPr>
          <a:xfrm>
            <a:off x="18728" y="66896"/>
            <a:ext cx="9906000" cy="1143000"/>
          </a:xfrm>
          <a:noFill/>
          <a:ln/>
        </p:spPr>
        <p:txBody>
          <a:bodyPr/>
          <a:lstStyle/>
          <a:p>
            <a:r>
              <a:rPr lang="es-MX" sz="4000" b="1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Supervisor de mantenimiento</a:t>
            </a:r>
            <a:endParaRPr lang="es-ES" sz="4000" b="1"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</a:endParaRPr>
          </a:p>
        </p:txBody>
      </p:sp>
      <p:graphicFrame>
        <p:nvGraphicFramePr>
          <p:cNvPr id="15" name="Group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9505342"/>
              </p:ext>
            </p:extLst>
          </p:nvPr>
        </p:nvGraphicFramePr>
        <p:xfrm>
          <a:off x="1256978" y="981296"/>
          <a:ext cx="7016750" cy="5212080"/>
        </p:xfrm>
        <a:graphic>
          <a:graphicData uri="http://schemas.openxmlformats.org/drawingml/2006/table">
            <a:tbl>
              <a:tblPr/>
              <a:tblGrid>
                <a:gridCol w="35496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72415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74295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2047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Puesto: Supervisor de mantenimiento</a:t>
                      </a:r>
                      <a:endParaRPr kumimoji="0" lang="es-E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Salario: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175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Habilidad 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Nivel de preparación: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Experiencia: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Toma de decisiones: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Porcentaje: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95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Responsabilidad en valores</a:t>
                      </a:r>
                      <a:endParaRPr kumimoji="0" lang="es-E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Volumen de valores: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Rango de afectación: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 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111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Responsabilidad en relación con otros 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Límite u opción de la relación: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Tipo de relación: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159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Responsabilidad en supervisión a subordinados  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Número de subordinados: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Tipo de supervisión: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Suma de 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Porcentaje: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6635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Factor esfuerzo mental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Actividad intelectual: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Complejidad: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Porcentaje: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5794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Condiciones de trabajo</a:t>
                      </a: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 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Riesgo de accidente: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Ambiente: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Porcentaje: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Gran total de Pts.: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54143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11616</TotalTime>
  <Words>1863</Words>
  <Application>Microsoft Office PowerPoint</Application>
  <PresentationFormat>Presentación en pantalla (4:3)</PresentationFormat>
  <Paragraphs>644</Paragraphs>
  <Slides>20</Slides>
  <Notes>19</Notes>
  <HiddenSlides>0</HiddenSlides>
  <MMClips>0</MMClips>
  <ScaleCrop>false</ScaleCrop>
  <HeadingPairs>
    <vt:vector size="6" baseType="variant">
      <vt:variant>
        <vt:lpstr>Fuentes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20</vt:i4>
      </vt:variant>
    </vt:vector>
  </HeadingPairs>
  <TitlesOfParts>
    <vt:vector size="27" baseType="lpstr">
      <vt:lpstr>ＭＳ Ｐゴシック</vt:lpstr>
      <vt:lpstr>Arial</vt:lpstr>
      <vt:lpstr>Calibri</vt:lpstr>
      <vt:lpstr>Courier New</vt:lpstr>
      <vt:lpstr>Tahoma</vt:lpstr>
      <vt:lpstr>Wingdings 3</vt:lpstr>
      <vt:lpstr>Office Theme</vt:lpstr>
      <vt:lpstr>Presentación de PowerPoint</vt:lpstr>
      <vt:lpstr>Caso 3  Monte Mayor, S.A. de C.V</vt:lpstr>
      <vt:lpstr>Organigrama</vt:lpstr>
      <vt:lpstr>Puestos</vt:lpstr>
      <vt:lpstr>Presentación de PowerPoint</vt:lpstr>
      <vt:lpstr>Coordinador administrativo</vt:lpstr>
      <vt:lpstr>Supervisor de producción</vt:lpstr>
      <vt:lpstr>Presentación de PowerPoint</vt:lpstr>
      <vt:lpstr>Supervisor de mantenimiento</vt:lpstr>
      <vt:lpstr>Mecánico</vt:lpstr>
      <vt:lpstr>Gerente de recursos humanos</vt:lpstr>
      <vt:lpstr>Jefe de informática</vt:lpstr>
      <vt:lpstr>Capturista</vt:lpstr>
      <vt:lpstr>Obrero</vt:lpstr>
      <vt:lpstr>Contador general</vt:lpstr>
      <vt:lpstr>Auxiliar contable</vt:lpstr>
      <vt:lpstr>Gerente de ventas</vt:lpstr>
      <vt:lpstr>Supervisor de ventas</vt:lpstr>
      <vt:lpstr>Presentación de PowerPoint</vt:lpstr>
      <vt:lpstr>Mercado de trabajo</vt:lpstr>
    </vt:vector>
  </TitlesOfParts>
  <Company>Southeastern Louisiana University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Nick Kieren</dc:creator>
  <cp:lastModifiedBy>Varela</cp:lastModifiedBy>
  <cp:revision>100</cp:revision>
  <cp:lastPrinted>2017-06-26T16:22:59Z</cp:lastPrinted>
  <dcterms:created xsi:type="dcterms:W3CDTF">2009-12-28T22:09:40Z</dcterms:created>
  <dcterms:modified xsi:type="dcterms:W3CDTF">2017-06-26T18:13:04Z</dcterms:modified>
</cp:coreProperties>
</file>