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1"/>
  </p:sldMasterIdLst>
  <p:notesMasterIdLst>
    <p:notesMasterId r:id="rId20"/>
  </p:notesMasterIdLst>
  <p:handoutMasterIdLst>
    <p:handoutMasterId r:id="rId21"/>
  </p:handoutMasterIdLst>
  <p:sldIdLst>
    <p:sldId id="319" r:id="rId2"/>
    <p:sldId id="299" r:id="rId3"/>
    <p:sldId id="321" r:id="rId4"/>
    <p:sldId id="323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24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4CF"/>
    <a:srgbClr val="898989"/>
    <a:srgbClr val="CDCDCD"/>
    <a:srgbClr val="0072C6"/>
    <a:srgbClr val="FEFEFE"/>
    <a:srgbClr val="6F97B9"/>
    <a:srgbClr val="BCE8F2"/>
    <a:srgbClr val="E22000"/>
    <a:srgbClr val="B0DBF6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0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041767-5899-4C7C-AD56-D64C5CDA71F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071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56434F6-6AF2-48E9-B7DF-7AFE394250D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4851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919760-77AC-4C85-B394-78B9D13B450B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352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9704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90925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6807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7830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0561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835114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332980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22645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8367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5706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3867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5734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086550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24644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6131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83498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015E9-16C0-4E4F-910D-8B106BA52C8C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01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3EEAB-E34F-4FF2-A418-18B7CF8AA2FC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2775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DF619-1E04-4437-9BFF-D7CFE9C2985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233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0DAF7-B9D3-4C60-BDC3-488DC91F014F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025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EB49C-8683-47FC-9BA0-A60F210EA548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6253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FEED8-8B18-406A-9762-84FA6C08E711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48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4F767-C45D-443E-8646-968B653BDA0F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409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EEFE8-AFD1-46BA-B9CF-3C67AEA3E95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54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9F8C1-BDEE-4EA2-8012-3CC018583BD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6894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42663F-1951-4947-96B3-3321C919DE10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5408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C2268-5096-4710-9543-2E58C6A4860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358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</a:defRPr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25479D4-DE99-4920-8C27-53B6C5200212}" type="slidenum">
              <a:rPr lang="en-US" altLang="en-US"/>
              <a:pPr/>
              <a:t>‹Nº›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57200" y="6172200"/>
            <a:ext cx="83058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</a:pPr>
            <a:r>
              <a:rPr lang="es-ES" sz="1200" dirty="0"/>
              <a:t>La información contenida en esta presentación es confidencial y está legalmente protegida,</a:t>
            </a:r>
          </a:p>
          <a:p>
            <a:pPr>
              <a:lnSpc>
                <a:spcPct val="50000"/>
              </a:lnSpc>
            </a:pPr>
            <a:endParaRPr lang="es-ES" sz="1200" dirty="0"/>
          </a:p>
          <a:p>
            <a:pPr>
              <a:lnSpc>
                <a:spcPct val="50000"/>
              </a:lnSpc>
            </a:pPr>
            <a:r>
              <a:rPr lang="es-ES" sz="1200" dirty="0"/>
              <a:t>es posible que usted no esté autorizado para usar, copiar o divulgar todo o parte de la información expuesta.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819400" y="2143542"/>
            <a:ext cx="37338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</a:rPr>
              <a:t>[</a:t>
            </a:r>
            <a:r>
              <a:rPr lang="es-ES" sz="3200" b="1" dirty="0" smtClean="0">
                <a:solidFill>
                  <a:srgbClr val="FF0000"/>
                </a:solidFill>
              </a:rPr>
              <a:t>Entra miniatura portada</a:t>
            </a:r>
            <a:r>
              <a:rPr lang="en-US" altLang="en-US" sz="3200" b="1" dirty="0">
                <a:solidFill>
                  <a:srgbClr val="FF0000"/>
                </a:solidFill>
              </a:rPr>
              <a:t>]</a:t>
            </a:r>
          </a:p>
          <a:p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9" name="Imagen 8" descr="Captura de pantalla 2017-06-16 a la(s) 16.39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0"/>
            <a:ext cx="26162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14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-17715" y="16565"/>
            <a:ext cx="8458200" cy="1143000"/>
          </a:xfrm>
          <a:noFill/>
          <a:ln/>
        </p:spPr>
        <p:txBody>
          <a:bodyPr/>
          <a:lstStyle/>
          <a:p>
            <a:r>
              <a:rPr lang="es-ES" i="1" dirty="0">
                <a:solidFill>
                  <a:schemeClr val="tx2"/>
                </a:solidFill>
              </a:rPr>
              <a:t>Auxiliar de Contabilidad</a:t>
            </a:r>
            <a:endParaRPr lang="es-ES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5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371743"/>
              </p:ext>
            </p:extLst>
          </p:nvPr>
        </p:nvGraphicFramePr>
        <p:xfrm>
          <a:off x="1238250" y="8382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Auxiliar de Contabilidad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37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906000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" i="1" dirty="0">
                <a:solidFill>
                  <a:schemeClr val="tx2"/>
                </a:solidFill>
              </a:rPr>
              <a:t>Capturista de Datos </a:t>
            </a:r>
            <a:endParaRPr lang="es-MX" sz="40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282216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Capturista de Datos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14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083826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" i="1" dirty="0">
                <a:solidFill>
                  <a:schemeClr val="tx2"/>
                </a:solidFill>
              </a:rPr>
              <a:t>Oficial Administrativo </a:t>
            </a:r>
            <a:endParaRPr lang="es-MX" sz="40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586672"/>
              </p:ext>
            </p:extLst>
          </p:nvPr>
        </p:nvGraphicFramePr>
        <p:xfrm>
          <a:off x="1238249" y="914400"/>
          <a:ext cx="7021443" cy="5212080"/>
        </p:xfrm>
        <a:graphic>
          <a:graphicData uri="http://schemas.openxmlformats.org/drawingml/2006/table">
            <a:tbl>
              <a:tblPr/>
              <a:tblGrid>
                <a:gridCol w="35520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59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34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Oficial Administrativo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5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8728" y="-50358"/>
            <a:ext cx="9906000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" i="1" dirty="0">
                <a:solidFill>
                  <a:schemeClr val="tx2"/>
                </a:solidFill>
              </a:rPr>
              <a:t>Oficial Albañil</a:t>
            </a:r>
            <a:endParaRPr lang="es-MX" sz="38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874838"/>
              </p:ext>
            </p:extLst>
          </p:nvPr>
        </p:nvGraphicFramePr>
        <p:xfrm>
          <a:off x="1256978" y="864042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Oficial Albañil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162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8904"/>
            <a:ext cx="9906000" cy="638944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" i="1" dirty="0">
                <a:solidFill>
                  <a:schemeClr val="tx2"/>
                </a:solidFill>
              </a:rPr>
              <a:t>Oficial Plomero</a:t>
            </a:r>
            <a:endParaRPr lang="es-MX" sz="40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921628"/>
              </p:ext>
            </p:extLst>
          </p:nvPr>
        </p:nvGraphicFramePr>
        <p:xfrm>
          <a:off x="1238250" y="88392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Oficial Plomero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7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0358"/>
            <a:ext cx="9906000" cy="1143000"/>
          </a:xfrm>
          <a:noFill/>
          <a:ln/>
        </p:spPr>
        <p:txBody>
          <a:bodyPr/>
          <a:lstStyle/>
          <a:p>
            <a:r>
              <a:rPr lang="es-ES" i="1" dirty="0">
                <a:solidFill>
                  <a:schemeClr val="tx2"/>
                </a:solidFill>
              </a:rPr>
              <a:t>Oficial Electricista</a:t>
            </a:r>
            <a:endParaRPr lang="es-ES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864511"/>
              </p:ext>
            </p:extLst>
          </p:nvPr>
        </p:nvGraphicFramePr>
        <p:xfrm>
          <a:off x="1238250" y="864042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Oficial Electricista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6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0358"/>
            <a:ext cx="9906000" cy="1143000"/>
          </a:xfrm>
          <a:noFill/>
          <a:ln/>
        </p:spPr>
        <p:txBody>
          <a:bodyPr/>
          <a:lstStyle/>
          <a:p>
            <a:r>
              <a:rPr lang="es-ES" i="1" dirty="0">
                <a:solidFill>
                  <a:schemeClr val="tx2"/>
                </a:solidFill>
              </a:rPr>
              <a:t>Oficial Soldador</a:t>
            </a:r>
            <a:endParaRPr lang="es-ES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556470"/>
              </p:ext>
            </p:extLst>
          </p:nvPr>
        </p:nvGraphicFramePr>
        <p:xfrm>
          <a:off x="1238250" y="864042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Oficial Soldador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310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0358"/>
            <a:ext cx="9906000" cy="1143000"/>
          </a:xfrm>
          <a:noFill/>
          <a:ln/>
        </p:spPr>
        <p:txBody>
          <a:bodyPr/>
          <a:lstStyle/>
          <a:p>
            <a:r>
              <a:rPr lang="es-ES" i="1" dirty="0">
                <a:solidFill>
                  <a:schemeClr val="tx2"/>
                </a:solidFill>
              </a:rPr>
              <a:t>Auxiliar de Intendencia </a:t>
            </a:r>
            <a:endParaRPr lang="es-ES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517632"/>
              </p:ext>
            </p:extLst>
          </p:nvPr>
        </p:nvGraphicFramePr>
        <p:xfrm>
          <a:off x="1238250" y="864042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Auxiliar de Intendencia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24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05" y="6295234"/>
            <a:ext cx="1077590" cy="46033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63996" y="167084"/>
            <a:ext cx="8420100" cy="1143000"/>
          </a:xfrm>
          <a:noFill/>
          <a:ln/>
        </p:spPr>
        <p:txBody>
          <a:bodyPr/>
          <a:lstStyle/>
          <a:p>
            <a:r>
              <a:rPr lang="es-MX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Mercado de trabajo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971394"/>
              </p:ext>
            </p:extLst>
          </p:nvPr>
        </p:nvGraphicFramePr>
        <p:xfrm>
          <a:off x="163995" y="1904998"/>
          <a:ext cx="8827605" cy="40386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1409">
                  <a:extLst>
                    <a:ext uri="{9D8B030D-6E8A-4147-A177-3AD203B41FA5}">
                      <a16:colId xmlns:a16="http://schemas.microsoft.com/office/drawing/2014/main" xmlns="" val="894085946"/>
                    </a:ext>
                  </a:extLst>
                </a:gridCol>
                <a:gridCol w="1027020">
                  <a:extLst>
                    <a:ext uri="{9D8B030D-6E8A-4147-A177-3AD203B41FA5}">
                      <a16:colId xmlns:a16="http://schemas.microsoft.com/office/drawing/2014/main" xmlns="" val="858686269"/>
                    </a:ext>
                  </a:extLst>
                </a:gridCol>
                <a:gridCol w="824227">
                  <a:extLst>
                    <a:ext uri="{9D8B030D-6E8A-4147-A177-3AD203B41FA5}">
                      <a16:colId xmlns:a16="http://schemas.microsoft.com/office/drawing/2014/main" xmlns="" val="999293295"/>
                    </a:ext>
                  </a:extLst>
                </a:gridCol>
                <a:gridCol w="920247">
                  <a:extLst>
                    <a:ext uri="{9D8B030D-6E8A-4147-A177-3AD203B41FA5}">
                      <a16:colId xmlns:a16="http://schemas.microsoft.com/office/drawing/2014/main" xmlns="" val="3837279770"/>
                    </a:ext>
                  </a:extLst>
                </a:gridCol>
                <a:gridCol w="1016266">
                  <a:extLst>
                    <a:ext uri="{9D8B030D-6E8A-4147-A177-3AD203B41FA5}">
                      <a16:colId xmlns:a16="http://schemas.microsoft.com/office/drawing/2014/main" xmlns="" val="4060052444"/>
                    </a:ext>
                  </a:extLst>
                </a:gridCol>
                <a:gridCol w="1119965">
                  <a:extLst>
                    <a:ext uri="{9D8B030D-6E8A-4147-A177-3AD203B41FA5}">
                      <a16:colId xmlns:a16="http://schemas.microsoft.com/office/drawing/2014/main" xmlns="" val="3740447796"/>
                    </a:ext>
                  </a:extLst>
                </a:gridCol>
                <a:gridCol w="1088471">
                  <a:extLst>
                    <a:ext uri="{9D8B030D-6E8A-4147-A177-3AD203B41FA5}">
                      <a16:colId xmlns:a16="http://schemas.microsoft.com/office/drawing/2014/main" xmlns="" val="3986514056"/>
                    </a:ext>
                  </a:extLst>
                </a:gridCol>
              </a:tblGrid>
              <a:tr h="2882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 dirty="0">
                          <a:effectLst/>
                        </a:rPr>
                        <a:t>Puestos</a:t>
                      </a:r>
                      <a:endParaRPr lang="es-ES" sz="1200" i="1" dirty="0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Sueldo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Mínimo 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1er Q 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Media 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3er Q 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Máximo 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432357279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 Ingeniero de Planta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93,105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84,300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94,416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101,969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109,107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114,562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541946645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2 Jefe de Oficina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52,380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54,120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60,614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65,464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70,046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73,548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597232077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3 Jefe de Taller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34,768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38,210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42,795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46,219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49,454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51,927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577617895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4 Jefe de Servicios 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38,250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40,050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44,856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48,444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51,836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54,427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4039722076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5 Auxiliar de Inventarios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14,547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12,000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13,440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14,515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15,531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16,308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160863957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 Auxiliar de Contabilidad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8,600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7,400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8,288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8,951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9,578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10,056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4234092471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 Capturista de Datos 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7,000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6,000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6,720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7,258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7,766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8,154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489871642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 Oficial Administrativo 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10,400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9,200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10,304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11,128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11,907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12,503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301229277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 Oficial Albañil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7,500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7,000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7,840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8,467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9,060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9,513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053261841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10 Oficial Plomero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9,000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7,700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8,624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9,314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9,966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10,464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167927365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11 Oficial Electricista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8,000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7,700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8,624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9,314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9,966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10,464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077252573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12 Oficial Soldador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6,700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6,000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6,720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7,258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7,766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8,154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144618755"/>
                  </a:ext>
                </a:extLst>
              </a:tr>
              <a:tr h="288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13 Auxiliar de Intendencia 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5,800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5,400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6,048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6,532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6,989</a:t>
                      </a:r>
                      <a:endParaRPr lang="es-ES" sz="12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600" dirty="0">
                          <a:effectLst/>
                        </a:rPr>
                        <a:t>7,339</a:t>
                      </a:r>
                      <a:endParaRPr lang="es-ES" sz="1200" i="1" dirty="0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108187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41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6"/>
          <p:cNvSpPr>
            <a:spLocks noChangeShapeType="1"/>
          </p:cNvSpPr>
          <p:nvPr/>
        </p:nvSpPr>
        <p:spPr bwMode="auto">
          <a:xfrm>
            <a:off x="457200" y="6248400"/>
            <a:ext cx="822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3" name="Imagen 2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78"/>
            <a:ext cx="9144000" cy="1107302"/>
          </a:xfrm>
          <a:prstGeom prst="rect">
            <a:avLst/>
          </a:prstGeom>
        </p:spPr>
      </p:pic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1087424"/>
            <a:ext cx="9109075" cy="1584176"/>
          </a:xfrm>
        </p:spPr>
        <p:txBody>
          <a:bodyPr/>
          <a:lstStyle/>
          <a:p>
            <a:r>
              <a:rPr lang="es-MX" sz="4000" dirty="0" smtClean="0"/>
              <a:t>Caso 5</a:t>
            </a:r>
            <a:br>
              <a:rPr lang="es-MX" sz="4000" dirty="0" smtClean="0"/>
            </a:br>
            <a:r>
              <a:rPr lang="es-MX" sz="4000" b="0" smtClean="0">
                <a:solidFill>
                  <a:schemeClr val="tx1"/>
                </a:solidFill>
              </a:rPr>
              <a:t>Constructora Velázquez, </a:t>
            </a:r>
            <a:r>
              <a:rPr lang="es-MX" sz="4000" b="0" dirty="0" smtClean="0">
                <a:solidFill>
                  <a:schemeClr val="tx1"/>
                </a:solidFill>
              </a:rPr>
              <a:t>S.A.</a:t>
            </a:r>
            <a:endParaRPr lang="es-MX" sz="4000" b="0" dirty="0">
              <a:solidFill>
                <a:schemeClr val="tx1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7438197" y="4672137"/>
            <a:ext cx="923925" cy="69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9600" dirty="0" smtClean="0"/>
              <a:t>5</a:t>
            </a:r>
            <a:endParaRPr lang="en-GB" sz="9600" dirty="0"/>
          </a:p>
        </p:txBody>
      </p:sp>
    </p:spTree>
    <p:extLst>
      <p:ext uri="{BB962C8B-B14F-4D97-AF65-F5344CB8AC3E}">
        <p14:creationId xmlns:p14="http://schemas.microsoft.com/office/powerpoint/2010/main" val="115899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599" y="0"/>
            <a:ext cx="1306191" cy="557985"/>
          </a:xfrm>
          <a:prstGeom prst="rect">
            <a:avLst/>
          </a:prstGeom>
        </p:spPr>
      </p:pic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617055" y="106465"/>
            <a:ext cx="8420100" cy="756320"/>
          </a:xfrm>
          <a:noFill/>
          <a:ln/>
        </p:spPr>
        <p:txBody>
          <a:bodyPr/>
          <a:lstStyle/>
          <a:p>
            <a:r>
              <a:rPr lang="es-MX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Puestos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864834"/>
              </p:ext>
            </p:extLst>
          </p:nvPr>
        </p:nvGraphicFramePr>
        <p:xfrm>
          <a:off x="1676400" y="969251"/>
          <a:ext cx="6705600" cy="50783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05600">
                  <a:extLst>
                    <a:ext uri="{9D8B030D-6E8A-4147-A177-3AD203B41FA5}">
                      <a16:colId xmlns:a16="http://schemas.microsoft.com/office/drawing/2014/main" xmlns="" val="3458383974"/>
                    </a:ext>
                  </a:extLst>
                </a:gridCol>
              </a:tblGrid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 Ingeniero de Planta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1402411213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 Jefe de Oficina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2365559853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 Jefe de Taller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106110859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 Jefe de Servicios 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4118173164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 Auxiliar de Inventarios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2047674778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 Auxiliar de Contabilidad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323054369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 </a:t>
                      </a:r>
                      <a:r>
                        <a:rPr lang="en-US" sz="1800" dirty="0" err="1">
                          <a:effectLst/>
                        </a:rPr>
                        <a:t>Capturista</a:t>
                      </a:r>
                      <a:r>
                        <a:rPr lang="en-US" sz="1800" dirty="0">
                          <a:effectLst/>
                        </a:rPr>
                        <a:t> de </a:t>
                      </a:r>
                      <a:r>
                        <a:rPr lang="en-US" sz="1800" dirty="0" err="1">
                          <a:effectLst/>
                        </a:rPr>
                        <a:t>Datos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endParaRPr lang="es-ES" sz="1600" i="1" dirty="0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1762732737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 Oficial Administrativo 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2073653842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 Oficial Albañil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1155369219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10 Oficial Plomero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3322777044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11 Oficial Electricista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1828139827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12 Oficial Soldador</a:t>
                      </a:r>
                      <a:endParaRPr lang="es-ES" sz="1600" i="1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2207133550"/>
                  </a:ext>
                </a:extLst>
              </a:tr>
              <a:tr h="39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13 </a:t>
                      </a:r>
                      <a:r>
                        <a:rPr lang="en-US" sz="1800" dirty="0" err="1">
                          <a:effectLst/>
                        </a:rPr>
                        <a:t>Auxiliar</a:t>
                      </a:r>
                      <a:r>
                        <a:rPr lang="en-US" sz="1800" dirty="0">
                          <a:effectLst/>
                        </a:rPr>
                        <a:t> de </a:t>
                      </a:r>
                      <a:r>
                        <a:rPr lang="en-US" sz="1800" dirty="0" err="1">
                          <a:effectLst/>
                        </a:rPr>
                        <a:t>Intendencia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endParaRPr lang="es-ES" sz="1600" i="1" dirty="0">
                        <a:effectLst/>
                        <a:latin typeface="Lucida Sans" panose="020B06020305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73025" marT="36830" marB="0"/>
                </a:tc>
                <a:extLst>
                  <a:ext uri="{0D108BD9-81ED-4DB2-BD59-A6C34878D82A}">
                    <a16:rowId xmlns:a16="http://schemas.microsoft.com/office/drawing/2014/main" xmlns="" val="834820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133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399" y="0"/>
            <a:ext cx="1382391" cy="590536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795670" y="904868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2pPr>
            <a:lvl3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3pPr>
            <a:lvl4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4pPr>
            <a:lvl5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5pPr>
            <a:lvl6pPr marL="4572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6pPr>
            <a:lvl7pPr marL="9144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7pPr>
            <a:lvl8pPr marL="13716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8pPr>
            <a:lvl9pPr marL="18288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s-MX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Valuación de puestos</a:t>
            </a:r>
            <a:endParaRPr lang="es-ES" kern="0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708235" y="4681435"/>
            <a:ext cx="459756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/>
              <a:t>Estimado Maestro:</a:t>
            </a:r>
            <a:r>
              <a:rPr lang="es-ES" sz="1800" i="1" dirty="0"/>
              <a:t> Le recomendamos que el </a:t>
            </a:r>
            <a:r>
              <a:rPr lang="es-ES" sz="1800" i="1" dirty="0" err="1"/>
              <a:t>subfactor</a:t>
            </a:r>
            <a:r>
              <a:rPr lang="es-ES" sz="1800" i="1" dirty="0"/>
              <a:t> Responsabilidad en Valores usted lo defina con sus alumnos para efectos de este ejercicio.</a:t>
            </a:r>
            <a:r>
              <a:rPr lang="es-ES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25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6100" y="3009900"/>
            <a:ext cx="6858000" cy="838200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68" y="6306710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-36443" y="47736"/>
            <a:ext cx="9906000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" i="1" dirty="0">
                <a:solidFill>
                  <a:schemeClr val="tx2"/>
                </a:solidFill>
              </a:rPr>
              <a:t>Ingeniero de </a:t>
            </a:r>
            <a:r>
              <a:rPr lang="es-ES" i="1" dirty="0" smtClean="0">
                <a:solidFill>
                  <a:schemeClr val="tx2"/>
                </a:solidFill>
              </a:rPr>
              <a:t>Planta</a:t>
            </a:r>
            <a:endParaRPr lang="es-MX" sz="4000" dirty="0">
              <a:solidFill>
                <a:schemeClr val="tx2"/>
              </a:solidFill>
              <a:latin typeface="Tahoma" pitchFamily="34" charset="0"/>
            </a:endParaRP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625119"/>
              </p:ext>
            </p:extLst>
          </p:nvPr>
        </p:nvGraphicFramePr>
        <p:xfrm>
          <a:off x="1201807" y="962136"/>
          <a:ext cx="7016750" cy="527304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</a:t>
                      </a:r>
                      <a:r>
                        <a:rPr kumimoji="0" lang="es-MX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s-ES" sz="16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Ingeniero de Planta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11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372733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Jefe de Oficina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856444" y="134178"/>
            <a:ext cx="749905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2pPr>
            <a:lvl3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3pPr>
            <a:lvl4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4pPr>
            <a:lvl5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5pPr>
            <a:lvl6pPr marL="4572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6pPr>
            <a:lvl7pPr marL="9144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7pPr>
            <a:lvl8pPr marL="13716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8pPr>
            <a:lvl9pPr marL="18288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s-ES" sz="4000" b="0" i="1" dirty="0">
                <a:solidFill>
                  <a:schemeClr val="tx2"/>
                </a:solidFill>
              </a:rPr>
              <a:t>Jefe de Oficina</a:t>
            </a:r>
            <a:r>
              <a:rPr lang="es-MX" sz="6000" b="0" kern="0" dirty="0" smtClean="0">
                <a:solidFill>
                  <a:schemeClr val="tx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636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52400"/>
            <a:ext cx="9906000" cy="1143000"/>
          </a:xfrm>
          <a:noFill/>
          <a:ln/>
        </p:spPr>
        <p:txBody>
          <a:bodyPr/>
          <a:lstStyle/>
          <a:p>
            <a:r>
              <a:rPr lang="es-ES" i="1" dirty="0">
                <a:solidFill>
                  <a:schemeClr val="tx2"/>
                </a:solidFill>
              </a:rPr>
              <a:t>Jefe de Taller</a:t>
            </a:r>
            <a:endParaRPr lang="es-ES" sz="2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78703"/>
              </p:ext>
            </p:extLst>
          </p:nvPr>
        </p:nvGraphicFramePr>
        <p:xfrm>
          <a:off x="1238250" y="7620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Jefe de taller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980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644"/>
            <a:ext cx="9906000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" i="1" dirty="0">
                <a:solidFill>
                  <a:schemeClr val="tx2"/>
                </a:solidFill>
              </a:rPr>
              <a:t>Jefe de Servicios </a:t>
            </a:r>
            <a:endParaRPr lang="es-MX" sz="4000" dirty="0">
              <a:solidFill>
                <a:schemeClr val="tx2"/>
              </a:solidFill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139456"/>
              </p:ext>
            </p:extLst>
          </p:nvPr>
        </p:nvGraphicFramePr>
        <p:xfrm>
          <a:off x="1238250" y="968044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Jefe de servicios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14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8120"/>
            <a:ext cx="8305800" cy="72008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" i="1" dirty="0">
                <a:solidFill>
                  <a:schemeClr val="tx2"/>
                </a:solidFill>
              </a:rPr>
              <a:t>Auxiliar de Inventarios</a:t>
            </a:r>
            <a:endParaRPr lang="es-MX" sz="40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124711"/>
              </p:ext>
            </p:extLst>
          </p:nvPr>
        </p:nvGraphicFramePr>
        <p:xfrm>
          <a:off x="1238250" y="8382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Auxiliar de Inventarios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69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11641</TotalTime>
  <Words>1651</Words>
  <Application>Microsoft Office PowerPoint</Application>
  <PresentationFormat>Presentación en pantalla (4:3)</PresentationFormat>
  <Paragraphs>580</Paragraphs>
  <Slides>18</Slides>
  <Notes>17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ＭＳ Ｐゴシック</vt:lpstr>
      <vt:lpstr>Arial</vt:lpstr>
      <vt:lpstr>Calibri</vt:lpstr>
      <vt:lpstr>Lucida Sans</vt:lpstr>
      <vt:lpstr>Tahoma</vt:lpstr>
      <vt:lpstr>Times New Roman</vt:lpstr>
      <vt:lpstr>Office Theme</vt:lpstr>
      <vt:lpstr>Presentación de PowerPoint</vt:lpstr>
      <vt:lpstr>Caso 5 Constructora Velázquez, S.A.</vt:lpstr>
      <vt:lpstr>Puestos</vt:lpstr>
      <vt:lpstr>Presentación de PowerPoint</vt:lpstr>
      <vt:lpstr>Ingeniero de Planta</vt:lpstr>
      <vt:lpstr>Presentación de PowerPoint</vt:lpstr>
      <vt:lpstr>Jefe de Taller</vt:lpstr>
      <vt:lpstr>Jefe de Servicios </vt:lpstr>
      <vt:lpstr>Auxiliar de Inventarios</vt:lpstr>
      <vt:lpstr>Auxiliar de Contabilidad</vt:lpstr>
      <vt:lpstr>Capturista de Datos </vt:lpstr>
      <vt:lpstr>Oficial Administrativo </vt:lpstr>
      <vt:lpstr>Oficial Albañil</vt:lpstr>
      <vt:lpstr>Oficial Plomero</vt:lpstr>
      <vt:lpstr>Oficial Electricista</vt:lpstr>
      <vt:lpstr>Oficial Soldador</vt:lpstr>
      <vt:lpstr>Auxiliar de Intendencia </vt:lpstr>
      <vt:lpstr>Mercado de trabajo</vt:lpstr>
    </vt:vector>
  </TitlesOfParts>
  <Company>Southeastern Louisiana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Nick Kieren</dc:creator>
  <cp:lastModifiedBy>Varela</cp:lastModifiedBy>
  <cp:revision>104</cp:revision>
  <dcterms:created xsi:type="dcterms:W3CDTF">2009-12-28T22:09:40Z</dcterms:created>
  <dcterms:modified xsi:type="dcterms:W3CDTF">2017-06-26T18:17:47Z</dcterms:modified>
</cp:coreProperties>
</file>