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1"/>
  </p:sldMasterIdLst>
  <p:notesMasterIdLst>
    <p:notesMasterId r:id="rId19"/>
  </p:notesMasterIdLst>
  <p:handoutMasterIdLst>
    <p:handoutMasterId r:id="rId20"/>
  </p:handoutMasterIdLst>
  <p:sldIdLst>
    <p:sldId id="319" r:id="rId2"/>
    <p:sldId id="299" r:id="rId3"/>
    <p:sldId id="320" r:id="rId4"/>
    <p:sldId id="321" r:id="rId5"/>
    <p:sldId id="323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24" r:id="rId1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4CF"/>
    <a:srgbClr val="898989"/>
    <a:srgbClr val="CDCDCD"/>
    <a:srgbClr val="0072C6"/>
    <a:srgbClr val="FEFEFE"/>
    <a:srgbClr val="6F97B9"/>
    <a:srgbClr val="BCE8F2"/>
    <a:srgbClr val="E22000"/>
    <a:srgbClr val="B0DBF6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0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041767-5899-4C7C-AD56-D64C5CDA71F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071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56434F6-6AF2-48E9-B7DF-7AFE394250D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4851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919760-77AC-4C85-B394-78B9D13B450B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352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83498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9704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90925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6807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7830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0561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22645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8367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8367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5706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3867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5734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08655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24644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13902-84DF-42FE-A6E8-A9EC4DA29090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6131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015E9-16C0-4E4F-910D-8B106BA52C8C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01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3EEAB-E34F-4FF2-A418-18B7CF8AA2FC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2775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DF619-1E04-4437-9BFF-D7CFE9C2985E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233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0DAF7-B9D3-4C60-BDC3-488DC91F014F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025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EB49C-8683-47FC-9BA0-A60F210EA548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6253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FEED8-8B18-406A-9762-84FA6C08E711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48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4F767-C45D-443E-8646-968B653BDA0F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409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EEFE8-AFD1-46BA-B9CF-3C67AEA3E95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54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9F8C1-BDEE-4EA2-8012-3CC018583BD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6894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42663F-1951-4947-96B3-3321C919DE10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5408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C2268-5096-4710-9543-2E58C6A48609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358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</a:defRPr>
            </a:lvl1pPr>
          </a:lstStyle>
          <a:p>
            <a:r>
              <a:rPr lang="en-US" altLang="en-US"/>
              <a:t>© 2007 by Prentice Hall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-110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25479D4-DE99-4920-8C27-53B6C5200212}" type="slidenum">
              <a:rPr lang="en-US" altLang="en-US"/>
              <a:pPr/>
              <a:t>‹Nº›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ＭＳ Ｐゴシック" pitchFamily="-110" charset="-128"/>
          <a:cs typeface="ＭＳ Ｐゴシック" pitchFamily="-110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10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57200" y="6172200"/>
            <a:ext cx="83058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</a:pPr>
            <a:r>
              <a:rPr lang="es-ES" sz="1200" dirty="0"/>
              <a:t>La información contenida en esta presentación es confidencial y está legalmente protegida,</a:t>
            </a:r>
          </a:p>
          <a:p>
            <a:pPr>
              <a:lnSpc>
                <a:spcPct val="50000"/>
              </a:lnSpc>
            </a:pPr>
            <a:endParaRPr lang="es-ES" sz="1200" dirty="0"/>
          </a:p>
          <a:p>
            <a:pPr>
              <a:lnSpc>
                <a:spcPct val="50000"/>
              </a:lnSpc>
            </a:pPr>
            <a:r>
              <a:rPr lang="es-ES" sz="1200" dirty="0"/>
              <a:t>es posible que usted no esté autorizado para usar, copiar o divulgar todo o parte de la información expuesta.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819400" y="2143542"/>
            <a:ext cx="37338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</a:rPr>
              <a:t>[</a:t>
            </a:r>
            <a:r>
              <a:rPr lang="es-ES" sz="3200" b="1" dirty="0" smtClean="0">
                <a:solidFill>
                  <a:srgbClr val="FF0000"/>
                </a:solidFill>
              </a:rPr>
              <a:t>Entra miniatura portada</a:t>
            </a:r>
            <a:r>
              <a:rPr lang="en-US" altLang="en-US" sz="3200" b="1" dirty="0">
                <a:solidFill>
                  <a:srgbClr val="FF0000"/>
                </a:solidFill>
              </a:rPr>
              <a:t>]</a:t>
            </a:r>
          </a:p>
          <a:p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9" name="Imagen 8" descr="Captura de pantalla 2017-06-16 a la(s) 16.39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0"/>
            <a:ext cx="26162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14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65652" y="-46383"/>
            <a:ext cx="85344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Coordinador de farmacia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76121"/>
              </p:ext>
            </p:extLst>
          </p:nvPr>
        </p:nvGraphicFramePr>
        <p:xfrm>
          <a:off x="1514475" y="876963"/>
          <a:ext cx="6638925" cy="5212080"/>
        </p:xfrm>
        <a:graphic>
          <a:graphicData uri="http://schemas.openxmlformats.org/drawingml/2006/table">
            <a:tbl>
              <a:tblPr/>
              <a:tblGrid>
                <a:gridCol w="3358515"/>
                <a:gridCol w="2577465"/>
                <a:gridCol w="702945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Coordinador de farmacia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69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91109"/>
            <a:ext cx="6465168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Ayudante de farmacia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7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763467"/>
              </p:ext>
            </p:extLst>
          </p:nvPr>
        </p:nvGraphicFramePr>
        <p:xfrm>
          <a:off x="1212850" y="928646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/>
                <a:gridCol w="2724150"/>
                <a:gridCol w="742950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Ayudante de farmacia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37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-17715" y="-8283"/>
            <a:ext cx="80010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Oficial de almacén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7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193114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/>
                <a:gridCol w="2724150"/>
                <a:gridCol w="742950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Oficial de almacèn 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14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8667" y="0"/>
            <a:ext cx="72390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Oficial de farmacia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5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781830"/>
              </p:ext>
            </p:extLst>
          </p:nvPr>
        </p:nvGraphicFramePr>
        <p:xfrm>
          <a:off x="1198447" y="932319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/>
                <a:gridCol w="2724150"/>
                <a:gridCol w="742950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Oficial de farmacia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5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-38100"/>
            <a:ext cx="7093226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Secretaria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5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088029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/>
                <a:gridCol w="2724150"/>
                <a:gridCol w="742950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Secretaria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162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020417" y="-31474"/>
            <a:ext cx="73914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Auxiliar de almacén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874009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/>
                <a:gridCol w="2724150"/>
                <a:gridCol w="742950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Auxiliar de almacén 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7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76200"/>
            <a:ext cx="7620000" cy="13716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Auxiliar de farmacia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405730"/>
              </p:ext>
            </p:extLst>
          </p:nvPr>
        </p:nvGraphicFramePr>
        <p:xfrm>
          <a:off x="1238250" y="914400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/>
                <a:gridCol w="2724150"/>
                <a:gridCol w="742950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Auxiliar de farmacia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6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05" y="6295234"/>
            <a:ext cx="1077590" cy="46033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63996" y="167084"/>
            <a:ext cx="8420100" cy="1143000"/>
          </a:xfrm>
          <a:noFill/>
          <a:ln/>
        </p:spPr>
        <p:txBody>
          <a:bodyPr/>
          <a:lstStyle/>
          <a:p>
            <a:r>
              <a:rPr lang="es-MX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Mercado de trabajo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082287"/>
              </p:ext>
            </p:extLst>
          </p:nvPr>
        </p:nvGraphicFramePr>
        <p:xfrm>
          <a:off x="0" y="1290217"/>
          <a:ext cx="9067800" cy="43628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0800"/>
                <a:gridCol w="1295400"/>
                <a:gridCol w="1371600"/>
                <a:gridCol w="1295400"/>
                <a:gridCol w="1219200"/>
                <a:gridCol w="1295400"/>
              </a:tblGrid>
              <a:tr h="362382">
                <a:tc>
                  <a:txBody>
                    <a:bodyPr/>
                    <a:lstStyle/>
                    <a:p>
                      <a:pPr marL="437515" marR="71120" indent="-6350" algn="ctr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Puestos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Mínimo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ctr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1er Q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ctr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Media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ctr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3er Q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Máximo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  <a:tr h="543573"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Dirección de unidad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118,482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163,611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174,821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256,827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304,917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  <a:tr h="543573"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Subdirector administrativo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98,342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122,245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132,553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179,553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226,538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  <a:tr h="362382"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Jefe de abastecimiento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57,532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65,164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72,769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82,415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92,056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  <a:tr h="362382"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Coordinador de almacén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31,032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35,166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39,273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44,470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49,669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  <a:tr h="362382"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Coordinador de farmacia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31,032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35,166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39,273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44,470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49,669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  <a:tr h="362382"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Ayudante de farmacia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21,386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23,771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29,548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26,807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32,200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  <a:tr h="362382"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Oficial de almacén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14,708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16,669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18,603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21,070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23,537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  <a:tr h="362382"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Oficial de farmacia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14,708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16,669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18,603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21,070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23,537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  <a:tr h="362382"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Auxiliar de almacén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6,228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9,991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10,362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10,846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14,715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  <a:tr h="362382"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Auxiliar de farmacia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4,081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6,784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10,945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11,228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  <a:tc>
                  <a:txBody>
                    <a:bodyPr/>
                    <a:lstStyle/>
                    <a:p>
                      <a:pPr marL="437515" marR="71120" indent="-6350" algn="l">
                        <a:lnSpc>
                          <a:spcPct val="103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15,094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7135" marR="1713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41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6"/>
          <p:cNvSpPr>
            <a:spLocks noChangeShapeType="1"/>
          </p:cNvSpPr>
          <p:nvPr/>
        </p:nvSpPr>
        <p:spPr bwMode="auto">
          <a:xfrm>
            <a:off x="457200" y="6248400"/>
            <a:ext cx="822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3" name="Imagen 2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98"/>
            <a:ext cx="9144000" cy="1107302"/>
          </a:xfrm>
          <a:prstGeom prst="rect">
            <a:avLst/>
          </a:prstGeom>
        </p:spPr>
      </p:pic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229984"/>
            <a:ext cx="7086600" cy="1584176"/>
          </a:xfrm>
        </p:spPr>
        <p:txBody>
          <a:bodyPr/>
          <a:lstStyle/>
          <a:p>
            <a:r>
              <a:rPr lang="es-MX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Caso 1</a:t>
            </a:r>
            <a:br>
              <a:rPr lang="es-MX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es-MX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s-MX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Hospital San Jorge, S.A. de </a:t>
            </a:r>
            <a:r>
              <a:rPr lang="es-MX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C.V</a:t>
            </a:r>
            <a:r>
              <a:rPr lang="en-GB" sz="3200" dirty="0"/>
              <a:t>.</a:t>
            </a:r>
            <a:endParaRPr lang="en-GB" sz="3200" b="0" dirty="0">
              <a:solidFill>
                <a:schemeClr val="tx1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7086600" y="3505200"/>
            <a:ext cx="60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600" dirty="0" smtClean="0"/>
              <a:t>1</a:t>
            </a:r>
            <a:endParaRPr lang="en-GB" sz="16600" dirty="0"/>
          </a:p>
        </p:txBody>
      </p:sp>
    </p:spTree>
    <p:extLst>
      <p:ext uri="{BB962C8B-B14F-4D97-AF65-F5344CB8AC3E}">
        <p14:creationId xmlns:p14="http://schemas.microsoft.com/office/powerpoint/2010/main" val="115899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149" y="0"/>
            <a:ext cx="1248641" cy="533400"/>
          </a:xfrm>
          <a:prstGeom prst="rect">
            <a:avLst/>
          </a:prstGeom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152400"/>
            <a:ext cx="8420100" cy="684312"/>
          </a:xfrm>
        </p:spPr>
        <p:txBody>
          <a:bodyPr/>
          <a:lstStyle/>
          <a:p>
            <a:r>
              <a:rPr lang="es-MX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Organigrama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pSp>
        <p:nvGrpSpPr>
          <p:cNvPr id="14" name="27 Grupo"/>
          <p:cNvGrpSpPr/>
          <p:nvPr/>
        </p:nvGrpSpPr>
        <p:grpSpPr>
          <a:xfrm>
            <a:off x="1928664" y="1124744"/>
            <a:ext cx="6562725" cy="5018087"/>
            <a:chOff x="2146300" y="1458913"/>
            <a:chExt cx="6562725" cy="5018087"/>
          </a:xfrm>
        </p:grpSpPr>
        <p:sp>
          <p:nvSpPr>
            <p:cNvPr id="17" name="Text Box 25"/>
            <p:cNvSpPr txBox="1">
              <a:spLocks noChangeArrowheads="1"/>
            </p:cNvSpPr>
            <p:nvPr/>
          </p:nvSpPr>
          <p:spPr bwMode="auto">
            <a:xfrm>
              <a:off x="3998516" y="1458913"/>
              <a:ext cx="19812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 dirty="0">
                  <a:latin typeface="Tahoma" pitchFamily="34" charset="0"/>
                  <a:cs typeface="Courier New" pitchFamily="49" charset="0"/>
                </a:rPr>
                <a:t>Director</a:t>
              </a:r>
              <a:endParaRPr lang="es-ES" sz="1200" dirty="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 dirty="0">
                <a:latin typeface="Tahoma" pitchFamily="34" charset="0"/>
              </a:endParaRPr>
            </a:p>
          </p:txBody>
        </p:sp>
        <p:sp>
          <p:nvSpPr>
            <p:cNvPr id="21" name="Text Box 24"/>
            <p:cNvSpPr txBox="1">
              <a:spLocks noChangeArrowheads="1"/>
            </p:cNvSpPr>
            <p:nvPr/>
          </p:nvSpPr>
          <p:spPr bwMode="auto">
            <a:xfrm>
              <a:off x="4013994" y="2171700"/>
              <a:ext cx="19812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 dirty="0">
                  <a:latin typeface="Tahoma" pitchFamily="34" charset="0"/>
                  <a:cs typeface="Courier New" pitchFamily="49" charset="0"/>
                </a:rPr>
                <a:t>Subdirector Administrativo</a:t>
              </a:r>
              <a:endParaRPr lang="es-ES" sz="1200" dirty="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 dirty="0">
                <a:latin typeface="Tahoma" pitchFamily="34" charset="0"/>
              </a:endParaRPr>
            </a:p>
          </p:txBody>
        </p:sp>
        <p:sp>
          <p:nvSpPr>
            <p:cNvPr id="22" name="Text Box 23"/>
            <p:cNvSpPr txBox="1">
              <a:spLocks noChangeArrowheads="1"/>
            </p:cNvSpPr>
            <p:nvPr/>
          </p:nvSpPr>
          <p:spPr bwMode="auto">
            <a:xfrm>
              <a:off x="4013994" y="2851150"/>
              <a:ext cx="19812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 dirty="0">
                  <a:latin typeface="Tahoma" pitchFamily="34" charset="0"/>
                  <a:cs typeface="Courier New" pitchFamily="49" charset="0"/>
                </a:rPr>
                <a:t>Jefe de Abastecimiento</a:t>
              </a:r>
              <a:endParaRPr lang="es-ES" sz="1200" dirty="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 dirty="0">
                <a:latin typeface="Tahoma" pitchFamily="34" charset="0"/>
              </a:endParaRPr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6727825" y="3295650"/>
              <a:ext cx="1981200" cy="342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>
                  <a:latin typeface="Tahoma" pitchFamily="34" charset="0"/>
                  <a:cs typeface="Courier New" pitchFamily="49" charset="0"/>
                </a:rPr>
                <a:t>Secretaria</a:t>
              </a:r>
              <a:endParaRPr lang="es-ES" sz="120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>
                <a:latin typeface="Tahoma" pitchFamily="34" charset="0"/>
              </a:endParaRPr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auto">
            <a:xfrm>
              <a:off x="2146300" y="3975100"/>
              <a:ext cx="19812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>
                  <a:latin typeface="Tahoma" pitchFamily="34" charset="0"/>
                  <a:cs typeface="Courier New" pitchFamily="49" charset="0"/>
                </a:rPr>
                <a:t>Coordinador de Almacén</a:t>
              </a:r>
              <a:endParaRPr lang="es-ES" sz="120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>
                <a:latin typeface="Tahoma" pitchFamily="34" charset="0"/>
              </a:endParaRPr>
            </a:p>
          </p:txBody>
        </p:sp>
        <p:sp>
          <p:nvSpPr>
            <p:cNvPr id="25" name="Text Box 20"/>
            <p:cNvSpPr txBox="1">
              <a:spLocks noChangeArrowheads="1"/>
            </p:cNvSpPr>
            <p:nvPr/>
          </p:nvSpPr>
          <p:spPr bwMode="auto">
            <a:xfrm>
              <a:off x="2146300" y="5337175"/>
              <a:ext cx="19812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>
                  <a:latin typeface="Tahoma" pitchFamily="34" charset="0"/>
                  <a:cs typeface="Courier New" pitchFamily="49" charset="0"/>
                </a:rPr>
                <a:t>Oficial de Almacén</a:t>
              </a:r>
              <a:endParaRPr lang="es-ES" sz="120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>
                <a:latin typeface="Tahoma" pitchFamily="34" charset="0"/>
              </a:endParaRPr>
            </a:p>
          </p:txBody>
        </p:sp>
        <p:sp>
          <p:nvSpPr>
            <p:cNvPr id="26" name="Text Box 19"/>
            <p:cNvSpPr txBox="1">
              <a:spLocks noChangeArrowheads="1"/>
            </p:cNvSpPr>
            <p:nvPr/>
          </p:nvSpPr>
          <p:spPr bwMode="auto">
            <a:xfrm>
              <a:off x="2146300" y="6019800"/>
              <a:ext cx="19812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>
                  <a:latin typeface="Tahoma" pitchFamily="34" charset="0"/>
                  <a:cs typeface="Courier New" pitchFamily="49" charset="0"/>
                </a:rPr>
                <a:t>Auxiliar de Almacén</a:t>
              </a:r>
              <a:endParaRPr lang="es-ES" sz="120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>
                <a:latin typeface="Tahoma" pitchFamily="34" charset="0"/>
              </a:endParaRPr>
            </a:p>
          </p:txBody>
        </p:sp>
        <p:sp>
          <p:nvSpPr>
            <p:cNvPr id="27" name="Text Box 18"/>
            <p:cNvSpPr txBox="1">
              <a:spLocks noChangeArrowheads="1"/>
            </p:cNvSpPr>
            <p:nvPr/>
          </p:nvSpPr>
          <p:spPr bwMode="auto">
            <a:xfrm>
              <a:off x="5737225" y="3975100"/>
              <a:ext cx="19812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>
                  <a:latin typeface="Tahoma" pitchFamily="34" charset="0"/>
                  <a:cs typeface="Courier New" pitchFamily="49" charset="0"/>
                </a:rPr>
                <a:t>Coordinador de Farmacia</a:t>
              </a:r>
              <a:endParaRPr lang="es-ES" sz="120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>
                <a:latin typeface="Tahoma" pitchFamily="34" charset="0"/>
              </a:endParaRPr>
            </a:p>
          </p:txBody>
        </p:sp>
        <p:sp>
          <p:nvSpPr>
            <p:cNvPr id="28" name="Text Box 17"/>
            <p:cNvSpPr txBox="1">
              <a:spLocks noChangeArrowheads="1"/>
            </p:cNvSpPr>
            <p:nvPr/>
          </p:nvSpPr>
          <p:spPr bwMode="auto">
            <a:xfrm>
              <a:off x="5737225" y="4657725"/>
              <a:ext cx="19812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>
                  <a:latin typeface="Tahoma" pitchFamily="34" charset="0"/>
                  <a:cs typeface="Courier New" pitchFamily="49" charset="0"/>
                </a:rPr>
                <a:t>Ayudante de Farmacia</a:t>
              </a:r>
              <a:endParaRPr lang="es-ES" sz="120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>
                <a:latin typeface="Tahoma" pitchFamily="34" charset="0"/>
              </a:endParaRPr>
            </a:p>
          </p:txBody>
        </p: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5737225" y="5337175"/>
              <a:ext cx="19812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>
                  <a:latin typeface="Tahoma" pitchFamily="34" charset="0"/>
                  <a:cs typeface="Courier New" pitchFamily="49" charset="0"/>
                </a:rPr>
                <a:t>Oficial de farmacia</a:t>
              </a:r>
              <a:endParaRPr lang="es-ES" sz="120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>
                <a:latin typeface="Tahoma" pitchFamily="34" charset="0"/>
              </a:endParaRPr>
            </a:p>
          </p:txBody>
        </p:sp>
        <p:sp>
          <p:nvSpPr>
            <p:cNvPr id="30" name="Text Box 15"/>
            <p:cNvSpPr txBox="1">
              <a:spLocks noChangeArrowheads="1"/>
            </p:cNvSpPr>
            <p:nvPr/>
          </p:nvSpPr>
          <p:spPr bwMode="auto">
            <a:xfrm>
              <a:off x="5737225" y="6019800"/>
              <a:ext cx="19812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>
                  <a:latin typeface="Tahoma" pitchFamily="34" charset="0"/>
                  <a:cs typeface="Courier New" pitchFamily="49" charset="0"/>
                </a:rPr>
                <a:t>Auxiliar de Farmacia</a:t>
              </a:r>
              <a:endParaRPr lang="es-ES" sz="1200">
                <a:latin typeface="Tahoma" pitchFamily="34" charset="0"/>
                <a:cs typeface="Times New Roman" charset="0"/>
              </a:endParaRPr>
            </a:p>
            <a:p>
              <a:pPr eaLnBrk="0" hangingPunct="0"/>
              <a:endParaRPr lang="es-ES">
                <a:latin typeface="Tahoma" pitchFamily="34" charset="0"/>
              </a:endParaRPr>
            </a:p>
          </p:txBody>
        </p:sp>
        <p:sp>
          <p:nvSpPr>
            <p:cNvPr id="31" name="Line 14"/>
            <p:cNvSpPr>
              <a:spLocks noChangeShapeType="1"/>
            </p:cNvSpPr>
            <p:nvPr/>
          </p:nvSpPr>
          <p:spPr bwMode="auto">
            <a:xfrm>
              <a:off x="4994275" y="1933575"/>
              <a:ext cx="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13"/>
            <p:cNvSpPr>
              <a:spLocks noChangeShapeType="1"/>
            </p:cNvSpPr>
            <p:nvPr/>
          </p:nvSpPr>
          <p:spPr bwMode="auto">
            <a:xfrm>
              <a:off x="4994275" y="2613025"/>
              <a:ext cx="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12"/>
            <p:cNvSpPr>
              <a:spLocks noChangeShapeType="1"/>
            </p:cNvSpPr>
            <p:nvPr/>
          </p:nvSpPr>
          <p:spPr bwMode="auto">
            <a:xfrm>
              <a:off x="4994275" y="3295650"/>
              <a:ext cx="0" cy="457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Line 11"/>
            <p:cNvSpPr>
              <a:spLocks noChangeShapeType="1"/>
            </p:cNvSpPr>
            <p:nvPr/>
          </p:nvSpPr>
          <p:spPr bwMode="auto">
            <a:xfrm>
              <a:off x="3136900" y="3749675"/>
              <a:ext cx="3590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Line 10"/>
            <p:cNvSpPr>
              <a:spLocks noChangeShapeType="1"/>
            </p:cNvSpPr>
            <p:nvPr/>
          </p:nvSpPr>
          <p:spPr bwMode="auto">
            <a:xfrm>
              <a:off x="6727825" y="3749675"/>
              <a:ext cx="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>
              <a:off x="3136900" y="3749675"/>
              <a:ext cx="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8"/>
            <p:cNvSpPr>
              <a:spLocks noChangeShapeType="1"/>
            </p:cNvSpPr>
            <p:nvPr/>
          </p:nvSpPr>
          <p:spPr bwMode="auto">
            <a:xfrm>
              <a:off x="6727825" y="4430713"/>
              <a:ext cx="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7"/>
            <p:cNvSpPr>
              <a:spLocks noChangeShapeType="1"/>
            </p:cNvSpPr>
            <p:nvPr/>
          </p:nvSpPr>
          <p:spPr bwMode="auto">
            <a:xfrm>
              <a:off x="6727825" y="5111750"/>
              <a:ext cx="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6"/>
            <p:cNvSpPr>
              <a:spLocks noChangeShapeType="1"/>
            </p:cNvSpPr>
            <p:nvPr/>
          </p:nvSpPr>
          <p:spPr bwMode="auto">
            <a:xfrm>
              <a:off x="6727825" y="5792788"/>
              <a:ext cx="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5"/>
            <p:cNvSpPr>
              <a:spLocks noChangeShapeType="1"/>
            </p:cNvSpPr>
            <p:nvPr/>
          </p:nvSpPr>
          <p:spPr bwMode="auto">
            <a:xfrm>
              <a:off x="3136900" y="5792788"/>
              <a:ext cx="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Line 4"/>
            <p:cNvSpPr>
              <a:spLocks noChangeShapeType="1"/>
            </p:cNvSpPr>
            <p:nvPr/>
          </p:nvSpPr>
          <p:spPr bwMode="auto">
            <a:xfrm>
              <a:off x="3136900" y="4430713"/>
              <a:ext cx="0" cy="914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Line 3"/>
            <p:cNvSpPr>
              <a:spLocks noChangeShapeType="1"/>
            </p:cNvSpPr>
            <p:nvPr/>
          </p:nvSpPr>
          <p:spPr bwMode="auto">
            <a:xfrm flipH="1">
              <a:off x="4994275" y="3425825"/>
              <a:ext cx="17335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99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599" y="0"/>
            <a:ext cx="1306191" cy="557985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784648" y="1152872"/>
            <a:ext cx="6273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0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Director de unidad médica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Subdirector administrativo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Jefe de abastecimiento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Coordinador de almacén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Coordinador de farmacia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Ayudante de farmacia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Oficial de almacén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Oficial de farmacia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Secretaria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Auxiliar de almacén</a:t>
            </a:r>
          </a:p>
          <a:p>
            <a:pPr>
              <a:lnSpc>
                <a:spcPct val="90000"/>
              </a:lnSpc>
              <a:buFont typeface="Wingdings 3" pitchFamily="18" charset="2"/>
              <a:buChar char="î"/>
            </a:pPr>
            <a:r>
              <a:rPr lang="es-MX" sz="2800" smtClean="0"/>
              <a:t>Auxiliar de farmacia</a:t>
            </a:r>
            <a:endParaRPr lang="es-ES" sz="2800" dirty="0"/>
          </a:p>
        </p:txBody>
      </p:sp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776536" y="332656"/>
            <a:ext cx="8420100" cy="756320"/>
          </a:xfrm>
          <a:noFill/>
          <a:ln/>
        </p:spPr>
        <p:txBody>
          <a:bodyPr/>
          <a:lstStyle/>
          <a:p>
            <a:r>
              <a:rPr lang="es-MX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Puestos</a:t>
            </a:r>
            <a:endParaRPr lang="es-ES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33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1936" y="2790664"/>
            <a:ext cx="6858000" cy="12766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399" y="0"/>
            <a:ext cx="1382391" cy="590536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795670" y="904868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2pPr>
            <a:lvl3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3pPr>
            <a:lvl4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4pPr>
            <a:lvl5pPr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5pPr>
            <a:lvl6pPr marL="4572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6pPr>
            <a:lvl7pPr marL="9144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7pPr>
            <a:lvl8pPr marL="13716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8pPr>
            <a:lvl9pPr marL="1828800" algn="l" rtl="0" fontAlgn="base">
              <a:spcBef>
                <a:spcPct val="4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s-MX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Valuación de puestos</a:t>
            </a:r>
            <a:endParaRPr lang="es-ES" kern="0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708235" y="4681435"/>
            <a:ext cx="459756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/>
              <a:t>Estimado Maestro:</a:t>
            </a:r>
            <a:r>
              <a:rPr lang="es-ES" sz="1800" i="1" dirty="0"/>
              <a:t> Le recomendamos que el </a:t>
            </a:r>
            <a:r>
              <a:rPr lang="es-ES" sz="1800" i="1" dirty="0" err="1"/>
              <a:t>subfactor</a:t>
            </a:r>
            <a:r>
              <a:rPr lang="es-ES" sz="1800" i="1" dirty="0"/>
              <a:t> Responsabilidad en Valores usted lo defina con sus alumnos para efectos de este ejercicio.</a:t>
            </a:r>
            <a:r>
              <a:rPr lang="es-ES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25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6100" y="3009900"/>
            <a:ext cx="6858000" cy="838200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68" y="6306710"/>
            <a:ext cx="1070264" cy="457200"/>
          </a:xfrm>
          <a:prstGeom prst="rect">
            <a:avLst/>
          </a:prstGeom>
        </p:spPr>
      </p:pic>
      <p:sp>
        <p:nvSpPr>
          <p:cNvPr id="1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106679"/>
            <a:ext cx="99060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Director de unidad médica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Group 16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487458"/>
              </p:ext>
            </p:extLst>
          </p:nvPr>
        </p:nvGraphicFramePr>
        <p:xfrm>
          <a:off x="1249293" y="932319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/>
                <a:gridCol w="2724150"/>
                <a:gridCol w="742950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Director de unidad médica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11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31980" y="-71230"/>
            <a:ext cx="99060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Subdirector administrativo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2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329157"/>
              </p:ext>
            </p:extLst>
          </p:nvPr>
        </p:nvGraphicFramePr>
        <p:xfrm>
          <a:off x="1239354" y="877791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/>
                <a:gridCol w="2724150"/>
                <a:gridCol w="742950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Subdirector administrativo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36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59026" y="-228600"/>
            <a:ext cx="8077200" cy="1143000"/>
          </a:xfrm>
          <a:noFill/>
          <a:ln/>
        </p:spPr>
        <p:txBody>
          <a:bodyPr/>
          <a:lstStyle/>
          <a:p>
            <a:r>
              <a:rPr lang="es-MX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Jefe de abastecimiento</a:t>
            </a:r>
            <a:endParaRPr lang="es-ES" sz="40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725193"/>
              </p:ext>
            </p:extLst>
          </p:nvPr>
        </p:nvGraphicFramePr>
        <p:xfrm>
          <a:off x="2049318" y="946233"/>
          <a:ext cx="5721350" cy="5212080"/>
        </p:xfrm>
        <a:graphic>
          <a:graphicData uri="http://schemas.openxmlformats.org/drawingml/2006/table">
            <a:tbl>
              <a:tblPr/>
              <a:tblGrid>
                <a:gridCol w="2894330"/>
                <a:gridCol w="2221230"/>
                <a:gridCol w="605790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Jefe de abastecimiento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980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6324600" cy="3886200"/>
          </a:xfrm>
        </p:spPr>
        <p:txBody>
          <a:bodyPr/>
          <a:lstStyle/>
          <a:p>
            <a:pPr marL="0" indent="0"/>
            <a:endParaRPr lang="en-US" altLang="en-US"/>
          </a:p>
          <a:p>
            <a:pPr marL="0" indent="0">
              <a:buFontTx/>
              <a:buNone/>
            </a:pPr>
            <a:endParaRPr lang="en-US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286000" y="6248400"/>
            <a:ext cx="6400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80772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3058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8534400" y="6449199"/>
            <a:ext cx="152400" cy="152400"/>
          </a:xfrm>
          <a:prstGeom prst="rect">
            <a:avLst/>
          </a:prstGeom>
          <a:solidFill>
            <a:srgbClr val="0084CF"/>
          </a:solidFill>
          <a:ln>
            <a:noFill/>
          </a:ln>
        </p:spPr>
        <p:txBody>
          <a:bodyPr wrap="none" anchor="ctr"/>
          <a:lstStyle>
            <a:lvl1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" name="Imagen 9" descr="Captura de pantalla 2017-06-16 a la(s) 16.39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14836" y="3133564"/>
            <a:ext cx="6858000" cy="590872"/>
          </a:xfrm>
          <a:prstGeom prst="rect">
            <a:avLst/>
          </a:prstGeom>
        </p:spPr>
      </p:pic>
      <p:pic>
        <p:nvPicPr>
          <p:cNvPr id="2" name="Imagen 1" descr="Captura de pantalla 2017-06-16 a la(s) 16.39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668" y="6296799"/>
            <a:ext cx="1070264" cy="457200"/>
          </a:xfrm>
          <a:prstGeom prst="rect">
            <a:avLst/>
          </a:prstGeom>
        </p:spPr>
      </p:pic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-7289"/>
            <a:ext cx="8382000" cy="1143000"/>
          </a:xfrm>
          <a:noFill/>
          <a:ln/>
        </p:spPr>
        <p:txBody>
          <a:bodyPr/>
          <a:lstStyle/>
          <a:p>
            <a:r>
              <a:rPr lang="es-MX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Coordinador de almacén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14" name="Group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63635"/>
              </p:ext>
            </p:extLst>
          </p:nvPr>
        </p:nvGraphicFramePr>
        <p:xfrm>
          <a:off x="1390650" y="907111"/>
          <a:ext cx="7016750" cy="5212080"/>
        </p:xfrm>
        <a:graphic>
          <a:graphicData uri="http://schemas.openxmlformats.org/drawingml/2006/table">
            <a:tbl>
              <a:tblPr/>
              <a:tblGrid>
                <a:gridCol w="3549650"/>
                <a:gridCol w="2724150"/>
                <a:gridCol w="742950"/>
              </a:tblGrid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Puesto: Coordinador de almacèn 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Salario: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Habilidad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Nivel de preparación: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Experiencia: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Toma de decisiones: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valores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Volumen de valores: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Rango de afectación: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 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relación con otros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Límite u opción de la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relación: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Responsabilidad en supervisión a subordinados 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Número de subordinados: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Tipo de supervisión: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Suma de 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Factor esfuerzo mental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Actividad intelectual: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Complejidad: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Condiciones de trabajo </a:t>
                      </a:r>
                    </a:p>
                  </a:txBody>
                  <a:tcPr marL="99060" marR="990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Riesgo de accidente: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Ambiente: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Puntos: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Porcentaje: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Gran total de Pts.: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14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11604</TotalTime>
  <Words>1408</Words>
  <Application>Microsoft Office PowerPoint</Application>
  <PresentationFormat>Presentación en pantalla (4:3)</PresentationFormat>
  <Paragraphs>489</Paragraphs>
  <Slides>17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5" baseType="lpstr">
      <vt:lpstr>ＭＳ Ｐゴシック</vt:lpstr>
      <vt:lpstr>Arial</vt:lpstr>
      <vt:lpstr>Calibri</vt:lpstr>
      <vt:lpstr>Courier New</vt:lpstr>
      <vt:lpstr>Tahoma</vt:lpstr>
      <vt:lpstr>Times New Roman</vt:lpstr>
      <vt:lpstr>Wingdings 3</vt:lpstr>
      <vt:lpstr>Office Theme</vt:lpstr>
      <vt:lpstr>Presentación de PowerPoint</vt:lpstr>
      <vt:lpstr>Caso 1  Hospital San Jorge, S.A. de C.V.</vt:lpstr>
      <vt:lpstr>Organigrama</vt:lpstr>
      <vt:lpstr>Puestos</vt:lpstr>
      <vt:lpstr>Presentación de PowerPoint</vt:lpstr>
      <vt:lpstr>Director de unidad médica</vt:lpstr>
      <vt:lpstr>Subdirector administrativo</vt:lpstr>
      <vt:lpstr>Jefe de abastecimiento</vt:lpstr>
      <vt:lpstr>Coordinador de almacén</vt:lpstr>
      <vt:lpstr>Coordinador de farmacia</vt:lpstr>
      <vt:lpstr>Ayudante de farmacia</vt:lpstr>
      <vt:lpstr>Oficial de almacén</vt:lpstr>
      <vt:lpstr>Oficial de farmacia</vt:lpstr>
      <vt:lpstr>Secretaria</vt:lpstr>
      <vt:lpstr>Auxiliar de almacén</vt:lpstr>
      <vt:lpstr>Auxiliar de farmacia</vt:lpstr>
      <vt:lpstr>Mercado de trabajo</vt:lpstr>
    </vt:vector>
  </TitlesOfParts>
  <Company>Southeastern Louisiana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Nick Kieren</dc:creator>
  <cp:lastModifiedBy>Varela</cp:lastModifiedBy>
  <cp:revision>96</cp:revision>
  <dcterms:created xsi:type="dcterms:W3CDTF">2009-12-28T22:09:40Z</dcterms:created>
  <dcterms:modified xsi:type="dcterms:W3CDTF">2017-08-10T17:34:18Z</dcterms:modified>
</cp:coreProperties>
</file>