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2" r:id="rId1"/>
  </p:sldMasterIdLst>
  <p:notesMasterIdLst>
    <p:notesMasterId r:id="rId18"/>
  </p:notesMasterIdLst>
  <p:handoutMasterIdLst>
    <p:handoutMasterId r:id="rId19"/>
  </p:handoutMasterIdLst>
  <p:sldIdLst>
    <p:sldId id="319" r:id="rId2"/>
    <p:sldId id="299" r:id="rId3"/>
    <p:sldId id="321" r:id="rId4"/>
    <p:sldId id="323" r:id="rId5"/>
    <p:sldId id="325" r:id="rId6"/>
    <p:sldId id="326" r:id="rId7"/>
    <p:sldId id="327" r:id="rId8"/>
    <p:sldId id="336" r:id="rId9"/>
    <p:sldId id="328" r:id="rId10"/>
    <p:sldId id="329" r:id="rId11"/>
    <p:sldId id="330" r:id="rId12"/>
    <p:sldId id="331" r:id="rId13"/>
    <p:sldId id="332" r:id="rId14"/>
    <p:sldId id="333" r:id="rId15"/>
    <p:sldId id="335" r:id="rId16"/>
    <p:sldId id="337" r:id="rId17"/>
  </p:sldIdLst>
  <p:sldSz cx="9144000" cy="6858000" type="screen4x3"/>
  <p:notesSz cx="7053263" cy="93091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4CF"/>
    <a:srgbClr val="898989"/>
    <a:srgbClr val="CDCDCD"/>
    <a:srgbClr val="0072C6"/>
    <a:srgbClr val="FEFEFE"/>
    <a:srgbClr val="6F97B9"/>
    <a:srgbClr val="BCE8F2"/>
    <a:srgbClr val="E22000"/>
    <a:srgbClr val="B0DBF6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0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96849" y="0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3645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96849" y="8843645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5041767-5899-4C7C-AD56-D64C5CDA71FE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20713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5217" y="0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2029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217" y="8842029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256434F6-6AF2-48E9-B7DF-7AFE394250DE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48514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919760-77AC-4C85-B394-78B9D13B450B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13524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83498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89704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909251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568070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205618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5668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8367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5706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33867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357343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086550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821026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246447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6131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5015E9-16C0-4E4F-910D-8B106BA52C8C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015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E3EEAB-E34F-4FF2-A418-18B7CF8AA2FC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2775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DF619-1E04-4437-9BFF-D7CFE9C2985E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233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F0DAF7-B9D3-4C60-BDC3-488DC91F014F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1025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EB49C-8683-47FC-9BA0-A60F210EA548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6253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CFEED8-8B18-406A-9762-84FA6C08E711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6481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24F767-C45D-443E-8646-968B653BDA0F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409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EEFE8-AFD1-46BA-B9CF-3C67AEA3E959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2545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69F8C1-BDEE-4EA2-8012-3CC018583BD9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6894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42663F-1951-4947-96B3-3321C919DE10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5408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C2268-5096-4710-9543-2E58C6A48609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3587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898989"/>
                </a:solidFill>
              </a:defRPr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25479D4-DE99-4920-8C27-53B6C5200212}" type="slidenum">
              <a:rPr lang="en-US" altLang="en-US"/>
              <a:pPr/>
              <a:t>‹Nº›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57200" y="6172200"/>
            <a:ext cx="8305800" cy="38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50000"/>
              </a:lnSpc>
            </a:pPr>
            <a:r>
              <a:rPr lang="es-ES" sz="1200" dirty="0"/>
              <a:t>La información contenida en esta presentación es confidencial y está legalmente protegida,</a:t>
            </a:r>
          </a:p>
          <a:p>
            <a:pPr>
              <a:lnSpc>
                <a:spcPct val="50000"/>
              </a:lnSpc>
            </a:pPr>
            <a:endParaRPr lang="es-ES" sz="1200" dirty="0"/>
          </a:p>
          <a:p>
            <a:pPr>
              <a:lnSpc>
                <a:spcPct val="50000"/>
              </a:lnSpc>
            </a:pPr>
            <a:r>
              <a:rPr lang="es-ES" sz="1200" dirty="0"/>
              <a:t>es posible que usted no esté autorizado para usar, copiar o divulgar todo o parte de la información expuesta.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2819400" y="2143542"/>
            <a:ext cx="37338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200" b="1" dirty="0">
                <a:solidFill>
                  <a:srgbClr val="FF0000"/>
                </a:solidFill>
              </a:rPr>
              <a:t>[</a:t>
            </a:r>
            <a:r>
              <a:rPr lang="es-ES" sz="3200" b="1" dirty="0" smtClean="0">
                <a:solidFill>
                  <a:srgbClr val="FF0000"/>
                </a:solidFill>
              </a:rPr>
              <a:t>Entra miniatura portada</a:t>
            </a:r>
            <a:r>
              <a:rPr lang="en-US" altLang="en-US" sz="3200" b="1" dirty="0">
                <a:solidFill>
                  <a:srgbClr val="FF0000"/>
                </a:solidFill>
              </a:rPr>
              <a:t>]</a:t>
            </a:r>
          </a:p>
          <a:p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9" name="Imagen 8" descr="Captura de pantalla 2017-06-16 a la(s) 16.39.5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0"/>
            <a:ext cx="26162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14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8120"/>
            <a:ext cx="8305800" cy="72008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s-MX" sz="4400" dirty="0"/>
              <a:t>Coordinador de medios</a:t>
            </a:r>
            <a:r>
              <a:rPr lang="es-MX" sz="4000" dirty="0" smtClean="0"/>
              <a:t> </a:t>
            </a:r>
          </a:p>
        </p:txBody>
      </p:sp>
      <p:graphicFrame>
        <p:nvGraphicFramePr>
          <p:cNvPr id="1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007768"/>
              </p:ext>
            </p:extLst>
          </p:nvPr>
        </p:nvGraphicFramePr>
        <p:xfrm>
          <a:off x="1238250" y="8382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</a:t>
                      </a:r>
                      <a:r>
                        <a:rPr lang="es-MX" sz="1200" dirty="0" smtClean="0"/>
                        <a:t>Coordinador de medios</a:t>
                      </a:r>
                      <a:r>
                        <a:rPr lang="es-MX" sz="1100" dirty="0" smtClean="0"/>
                        <a:t> 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569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-17715" y="16565"/>
            <a:ext cx="8458200" cy="1143000"/>
          </a:xfrm>
          <a:noFill/>
          <a:ln/>
        </p:spPr>
        <p:txBody>
          <a:bodyPr/>
          <a:lstStyle/>
          <a:p>
            <a:r>
              <a:rPr lang="es-MX" sz="4000" dirty="0"/>
              <a:t>Coordinador de relaciones I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5" name="Group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243589"/>
              </p:ext>
            </p:extLst>
          </p:nvPr>
        </p:nvGraphicFramePr>
        <p:xfrm>
          <a:off x="1238250" y="8382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</a:t>
                      </a:r>
                      <a:r>
                        <a:rPr lang="es-MX" sz="1200" dirty="0" smtClean="0"/>
                        <a:t>Coordinador de relaciones I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137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906000" cy="11430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s-MX" sz="4400" dirty="0"/>
              <a:t>Auditor interno</a:t>
            </a:r>
            <a:r>
              <a:rPr lang="es-MX" sz="4000" dirty="0" smtClean="0"/>
              <a:t> </a:t>
            </a:r>
          </a:p>
        </p:txBody>
      </p:sp>
      <p:graphicFrame>
        <p:nvGraphicFramePr>
          <p:cNvPr id="1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131809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</a:t>
                      </a:r>
                      <a:r>
                        <a:rPr lang="es-MX" sz="1200" dirty="0" smtClean="0"/>
                        <a:t>Auditor interno</a:t>
                      </a:r>
                      <a:r>
                        <a:rPr lang="es-MX" sz="1100" dirty="0" smtClean="0"/>
                        <a:t> 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614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083826" cy="11430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s-MX" sz="4400" dirty="0"/>
              <a:t>Gerente de centros de ventas</a:t>
            </a:r>
            <a:r>
              <a:rPr lang="es-MX" sz="4000" dirty="0" smtClean="0"/>
              <a:t> </a:t>
            </a:r>
          </a:p>
        </p:txBody>
      </p:sp>
      <p:graphicFrame>
        <p:nvGraphicFramePr>
          <p:cNvPr id="1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780772"/>
              </p:ext>
            </p:extLst>
          </p:nvPr>
        </p:nvGraphicFramePr>
        <p:xfrm>
          <a:off x="1238249" y="914400"/>
          <a:ext cx="7021443" cy="5212080"/>
        </p:xfrm>
        <a:graphic>
          <a:graphicData uri="http://schemas.openxmlformats.org/drawingml/2006/table">
            <a:tbl>
              <a:tblPr/>
              <a:tblGrid>
                <a:gridCol w="35520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259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34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</a:t>
                      </a:r>
                      <a:r>
                        <a:rPr lang="es-MX" sz="1200" dirty="0" smtClean="0"/>
                        <a:t>Gerente de centros de ventas</a:t>
                      </a:r>
                      <a:r>
                        <a:rPr lang="es-MX" sz="1100" dirty="0" smtClean="0"/>
                        <a:t> 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552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18728" y="-50358"/>
            <a:ext cx="9906000" cy="11430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s-MX" sz="3800" dirty="0"/>
              <a:t>Representante en autoservicios</a:t>
            </a:r>
            <a:r>
              <a:rPr lang="es-MX" sz="3800" dirty="0" smtClean="0"/>
              <a:t> </a:t>
            </a:r>
          </a:p>
        </p:txBody>
      </p:sp>
      <p:graphicFrame>
        <p:nvGraphicFramePr>
          <p:cNvPr id="1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1746"/>
              </p:ext>
            </p:extLst>
          </p:nvPr>
        </p:nvGraphicFramePr>
        <p:xfrm>
          <a:off x="1256978" y="864042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</a:t>
                      </a:r>
                      <a:r>
                        <a:rPr lang="es-MX" sz="1200" dirty="0" smtClean="0"/>
                        <a:t>Representante en autoservicios 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162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0358"/>
            <a:ext cx="9906000" cy="1143000"/>
          </a:xfrm>
          <a:noFill/>
          <a:ln/>
        </p:spPr>
        <p:txBody>
          <a:bodyPr/>
          <a:lstStyle/>
          <a:p>
            <a:r>
              <a:rPr lang="es-MX" sz="4400" dirty="0"/>
              <a:t>Analista contable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476278"/>
              </p:ext>
            </p:extLst>
          </p:nvPr>
        </p:nvGraphicFramePr>
        <p:xfrm>
          <a:off x="1238250" y="864042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</a:t>
                      </a:r>
                      <a:r>
                        <a:rPr lang="es-MX" sz="1200" dirty="0" smtClean="0"/>
                        <a:t>Analista contable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36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05" y="6295234"/>
            <a:ext cx="1077590" cy="46033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63996" y="167084"/>
            <a:ext cx="8420100" cy="1143000"/>
          </a:xfrm>
          <a:noFill/>
          <a:ln/>
        </p:spPr>
        <p:txBody>
          <a:bodyPr/>
          <a:lstStyle/>
          <a:p>
            <a:r>
              <a:rPr lang="es-MX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Mercado de trabajo</a:t>
            </a:r>
            <a:endParaRPr lang="es-ES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996982"/>
              </p:ext>
            </p:extLst>
          </p:nvPr>
        </p:nvGraphicFramePr>
        <p:xfrm>
          <a:off x="163997" y="1524005"/>
          <a:ext cx="8680597" cy="44195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4405"/>
                <a:gridCol w="1624488"/>
                <a:gridCol w="888608"/>
                <a:gridCol w="888608"/>
                <a:gridCol w="1624488"/>
              </a:tblGrid>
              <a:tr h="3673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500" u="none" strike="noStrike">
                          <a:effectLst/>
                        </a:rPr>
                        <a:t>Puesto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500" u="none" strike="noStrike">
                          <a:effectLst/>
                        </a:rPr>
                        <a:t>Primer cuartil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5632" marR="7903" marT="790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500" u="none" strike="noStrike">
                          <a:effectLst/>
                        </a:rPr>
                        <a:t>Medio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500" u="none" strike="noStrike">
                          <a:effectLst/>
                        </a:rPr>
                        <a:t>Mediana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500" u="none" strike="noStrike">
                          <a:effectLst/>
                        </a:rPr>
                        <a:t>Tercer  cuartil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5632" marR="7903" marT="7903" marB="0" anchor="ctr"/>
                </a:tc>
              </a:tr>
              <a:tr h="37882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500" u="none" strike="noStrike">
                          <a:effectLst/>
                        </a:rPr>
                        <a:t>Director general de México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2,475,113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2,970,135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2,910,733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3,316,651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</a:tr>
              <a:tr h="3673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500" u="none" strike="noStrike">
                          <a:effectLst/>
                        </a:rPr>
                        <a:t>Director de centros de ventas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1,449,978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1,739,974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1,775,483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1,942,970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</a:tr>
              <a:tr h="3673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500" u="none" strike="noStrike">
                          <a:effectLst/>
                        </a:rPr>
                        <a:t>Gerente de mercadotecnia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1,360,940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1,633,129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1,600,466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1,823,660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</a:tr>
              <a:tr h="3673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500" u="none" strike="noStrike">
                          <a:effectLst/>
                        </a:rPr>
                        <a:t>Gerente  de marca 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1,255,083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1,506,099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1,475,978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1,681,811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</a:tr>
              <a:tr h="3673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500" u="none" strike="noStrike">
                          <a:effectLst/>
                        </a:rPr>
                        <a:t>Gerente de planeación demanda 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1,101,998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1,322,398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1,295,949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1,476,678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</a:tr>
              <a:tr h="3673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500" u="none" strike="noStrike">
                          <a:effectLst/>
                        </a:rPr>
                        <a:t>Coordinador de medios 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807,701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969,241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949,856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1,082,319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</a:tr>
              <a:tr h="3673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500" u="none" strike="noStrike">
                          <a:effectLst/>
                        </a:rPr>
                        <a:t>Coordinador de relaciones institucionales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695,865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835,039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818,338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932,460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</a:tr>
              <a:tr h="3673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500" u="none" strike="noStrike">
                          <a:effectLst/>
                        </a:rPr>
                        <a:t>Auditor interno 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1,130,781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1,356,938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1,329,799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1,515,248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</a:tr>
              <a:tr h="3673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500" u="none" strike="noStrike">
                          <a:effectLst/>
                        </a:rPr>
                        <a:t>Gerente de centros de ventas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1,261,495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1,513,795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1,483,519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1,690,404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</a:tr>
              <a:tr h="3673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500" u="none" strike="noStrike">
                          <a:effectLst/>
                        </a:rPr>
                        <a:t>Representante en autoservicios 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306,106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367,328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359,981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410,183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</a:tr>
              <a:tr h="36734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500" u="none" strike="noStrike">
                          <a:effectLst/>
                        </a:rPr>
                        <a:t>Analista contable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160,253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192,303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>
                          <a:effectLst/>
                        </a:rPr>
                        <a:t>188,456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u="none" strike="noStrike" dirty="0">
                          <a:effectLst/>
                        </a:rPr>
                        <a:t>214,739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03" marR="7903" marT="790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6"/>
          <p:cNvSpPr>
            <a:spLocks noChangeShapeType="1"/>
          </p:cNvSpPr>
          <p:nvPr/>
        </p:nvSpPr>
        <p:spPr bwMode="auto">
          <a:xfrm>
            <a:off x="457200" y="6248400"/>
            <a:ext cx="8229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pic>
        <p:nvPicPr>
          <p:cNvPr id="3" name="Imagen 2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78"/>
            <a:ext cx="9144000" cy="1107302"/>
          </a:xfrm>
          <a:prstGeom prst="rect">
            <a:avLst/>
          </a:prstGeom>
        </p:spPr>
      </p:pic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" y="1087424"/>
            <a:ext cx="9109075" cy="1584176"/>
          </a:xfrm>
        </p:spPr>
        <p:txBody>
          <a:bodyPr/>
          <a:lstStyle/>
          <a:p>
            <a:r>
              <a:rPr lang="es-MX" sz="4000" dirty="0" smtClean="0"/>
              <a:t>Caso 4</a:t>
            </a:r>
            <a:br>
              <a:rPr lang="es-MX" sz="4000" dirty="0" smtClean="0"/>
            </a:br>
            <a:r>
              <a:rPr lang="es-MX" sz="4000" b="0" dirty="0" smtClean="0">
                <a:solidFill>
                  <a:schemeClr val="tx1"/>
                </a:solidFill>
              </a:rPr>
              <a:t>Vinos del Huerto, S.A.</a:t>
            </a:r>
            <a:endParaRPr lang="es-MX" sz="4000" b="0" dirty="0">
              <a:solidFill>
                <a:schemeClr val="tx1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7438197" y="4672137"/>
            <a:ext cx="923925" cy="69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ＭＳ Ｐゴシック" pitchFamily="-110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9600" dirty="0" smtClean="0"/>
              <a:t>4</a:t>
            </a:r>
            <a:endParaRPr lang="en-GB" sz="9600" dirty="0"/>
          </a:p>
        </p:txBody>
      </p:sp>
    </p:spTree>
    <p:extLst>
      <p:ext uri="{BB962C8B-B14F-4D97-AF65-F5344CB8AC3E}">
        <p14:creationId xmlns:p14="http://schemas.microsoft.com/office/powerpoint/2010/main" val="115899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71936" y="2790664"/>
            <a:ext cx="6858000" cy="12766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599" y="0"/>
            <a:ext cx="1306191" cy="557985"/>
          </a:xfrm>
          <a:prstGeom prst="rect">
            <a:avLst/>
          </a:prstGeom>
        </p:spPr>
      </p:pic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617055" y="106465"/>
            <a:ext cx="8420100" cy="756320"/>
          </a:xfrm>
          <a:noFill/>
          <a:ln/>
        </p:spPr>
        <p:txBody>
          <a:bodyPr/>
          <a:lstStyle/>
          <a:p>
            <a:r>
              <a:rPr lang="es-MX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Puestos</a:t>
            </a:r>
            <a:endParaRPr lang="es-ES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673188" y="919803"/>
            <a:ext cx="6026224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ＭＳ Ｐゴシック" pitchFamily="-110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r>
              <a:rPr lang="es-MX" sz="1600" dirty="0" smtClean="0">
                <a:ea typeface="+mn-ea"/>
                <a:cs typeface="+mn-cs"/>
              </a:rPr>
              <a:t>Analista contable</a:t>
            </a:r>
            <a:r>
              <a:rPr lang="es-MX" sz="1600" dirty="0" smtClean="0"/>
              <a:t> </a:t>
            </a: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endParaRPr lang="es-MX" sz="1600" dirty="0" smtClean="0"/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r>
              <a:rPr lang="es-MX" sz="1600" dirty="0" smtClean="0">
                <a:ea typeface="+mn-ea"/>
                <a:cs typeface="+mn-cs"/>
              </a:rPr>
              <a:t>Representante en autoservicios</a:t>
            </a:r>
            <a:r>
              <a:rPr lang="es-MX" sz="1600" dirty="0" smtClean="0"/>
              <a:t> </a:t>
            </a: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endParaRPr lang="es-MX" sz="1600" dirty="0" smtClean="0">
              <a:ea typeface="+mn-ea"/>
              <a:cs typeface="+mn-cs"/>
            </a:endParaRP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r>
              <a:rPr lang="es-MX" sz="1600" dirty="0" smtClean="0">
                <a:ea typeface="+mn-ea"/>
                <a:cs typeface="+mn-cs"/>
              </a:rPr>
              <a:t>Gerente de centros de</a:t>
            </a:r>
            <a:r>
              <a:rPr lang="es-MX" sz="1600" dirty="0">
                <a:ea typeface="+mn-ea"/>
                <a:cs typeface="+mn-cs"/>
              </a:rPr>
              <a:t> </a:t>
            </a:r>
            <a:r>
              <a:rPr lang="es-MX" sz="1600" dirty="0" smtClean="0">
                <a:ea typeface="+mn-ea"/>
                <a:cs typeface="+mn-cs"/>
              </a:rPr>
              <a:t>ventas</a:t>
            </a:r>
            <a:r>
              <a:rPr lang="es-MX" sz="1600" dirty="0" smtClean="0"/>
              <a:t> </a:t>
            </a:r>
            <a:endParaRPr lang="es-MX" sz="1600" dirty="0"/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endParaRPr lang="es-MX" sz="1600" dirty="0" smtClean="0">
              <a:ea typeface="+mn-ea"/>
              <a:cs typeface="+mn-cs"/>
            </a:endParaRP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r>
              <a:rPr lang="es-MX" sz="1600" dirty="0" smtClean="0">
                <a:ea typeface="+mn-ea"/>
                <a:cs typeface="+mn-cs"/>
              </a:rPr>
              <a:t>Auditor interno</a:t>
            </a:r>
            <a:r>
              <a:rPr lang="es-MX" sz="1600" dirty="0" smtClean="0"/>
              <a:t> </a:t>
            </a: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endParaRPr lang="es-MX" sz="1600" dirty="0" smtClean="0">
              <a:ea typeface="+mn-ea"/>
              <a:cs typeface="+mn-cs"/>
            </a:endParaRP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r>
              <a:rPr lang="es-MX" sz="1600" dirty="0" smtClean="0">
                <a:ea typeface="+mn-ea"/>
                <a:cs typeface="+mn-cs"/>
              </a:rPr>
              <a:t>Coordinador de relaciones I.</a:t>
            </a:r>
            <a:r>
              <a:rPr lang="es-MX" sz="1600" dirty="0" smtClean="0"/>
              <a:t> </a:t>
            </a: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endParaRPr lang="es-MX" sz="1600" dirty="0" smtClean="0">
              <a:ea typeface="+mn-ea"/>
              <a:cs typeface="+mn-cs"/>
            </a:endParaRP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r>
              <a:rPr lang="es-MX" sz="1600" dirty="0" smtClean="0">
                <a:ea typeface="+mn-ea"/>
                <a:cs typeface="+mn-cs"/>
              </a:rPr>
              <a:t>Coordinador de medios</a:t>
            </a:r>
            <a:r>
              <a:rPr lang="es-MX" sz="1600" dirty="0" smtClean="0"/>
              <a:t> </a:t>
            </a: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endParaRPr lang="es-MX" sz="1600" dirty="0" smtClean="0">
              <a:ea typeface="+mn-ea"/>
              <a:cs typeface="+mn-cs"/>
            </a:endParaRP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r>
              <a:rPr lang="es-MX" sz="1600" dirty="0" smtClean="0">
                <a:ea typeface="+mn-ea"/>
                <a:cs typeface="+mn-cs"/>
              </a:rPr>
              <a:t>Gerente de planeación demanda</a:t>
            </a: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endParaRPr lang="es-MX" sz="1600" dirty="0" smtClean="0">
              <a:ea typeface="+mn-ea"/>
              <a:cs typeface="+mn-cs"/>
            </a:endParaRP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r>
              <a:rPr lang="es-MX" sz="1600" dirty="0" smtClean="0">
                <a:ea typeface="+mn-ea"/>
                <a:cs typeface="+mn-cs"/>
              </a:rPr>
              <a:t>Gerente de marca</a:t>
            </a:r>
            <a:r>
              <a:rPr lang="es-MX" sz="1600" dirty="0" smtClean="0"/>
              <a:t> </a:t>
            </a: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endParaRPr lang="es-MX" sz="1600" dirty="0">
              <a:ea typeface="+mn-ea"/>
              <a:cs typeface="+mn-cs"/>
            </a:endParaRP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r>
              <a:rPr lang="es-MX" sz="1600" dirty="0" smtClean="0">
                <a:ea typeface="+mn-ea"/>
                <a:cs typeface="+mn-cs"/>
              </a:rPr>
              <a:t>Gerente de mercadotecnia</a:t>
            </a:r>
            <a:r>
              <a:rPr lang="es-MX" sz="1600" dirty="0" smtClean="0"/>
              <a:t> </a:t>
            </a: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endParaRPr lang="es-MX" sz="1600" dirty="0" smtClean="0">
              <a:ea typeface="+mn-ea"/>
              <a:cs typeface="+mn-cs"/>
            </a:endParaRP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r>
              <a:rPr lang="es-MX" sz="1600" dirty="0" smtClean="0">
                <a:ea typeface="+mn-ea"/>
                <a:cs typeface="+mn-cs"/>
              </a:rPr>
              <a:t>Director de centros de ventas</a:t>
            </a:r>
            <a:r>
              <a:rPr lang="es-MX" sz="1600" dirty="0" smtClean="0"/>
              <a:t> </a:t>
            </a: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endParaRPr lang="es-MX" sz="1600" dirty="0" smtClean="0">
              <a:ea typeface="+mn-ea"/>
              <a:cs typeface="+mn-cs"/>
            </a:endParaRPr>
          </a:p>
          <a:p>
            <a:pPr>
              <a:lnSpc>
                <a:spcPct val="80000"/>
              </a:lnSpc>
              <a:buSzPct val="100000"/>
              <a:buFont typeface="Wingdings" pitchFamily="2" charset="2"/>
              <a:buChar char="Ø"/>
            </a:pPr>
            <a:r>
              <a:rPr lang="es-MX" sz="1600" dirty="0" smtClean="0">
                <a:ea typeface="+mn-ea"/>
                <a:cs typeface="+mn-cs"/>
              </a:rPr>
              <a:t>Director general de México</a:t>
            </a:r>
            <a:endParaRPr lang="es-MX" sz="1600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33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71936" y="2790664"/>
            <a:ext cx="6858000" cy="12766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399" y="0"/>
            <a:ext cx="1382391" cy="590536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795670" y="904868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2pPr>
            <a:lvl3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3pPr>
            <a:lvl4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4pPr>
            <a:lvl5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5pPr>
            <a:lvl6pPr marL="4572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6pPr>
            <a:lvl7pPr marL="9144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7pPr>
            <a:lvl8pPr marL="13716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8pPr>
            <a:lvl9pPr marL="18288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9pPr>
          </a:lstStyle>
          <a:p>
            <a:r>
              <a:rPr lang="es-MX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Valuación de puestos</a:t>
            </a:r>
            <a:endParaRPr lang="es-ES" kern="0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708235" y="4681435"/>
            <a:ext cx="459756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 dirty="0"/>
              <a:t>Estimado Maestro:</a:t>
            </a:r>
            <a:r>
              <a:rPr lang="es-ES" sz="1800" i="1" dirty="0"/>
              <a:t> Le recomendamos que el </a:t>
            </a:r>
            <a:r>
              <a:rPr lang="es-ES" sz="1800" i="1" dirty="0" err="1"/>
              <a:t>subfactor</a:t>
            </a:r>
            <a:r>
              <a:rPr lang="es-ES" sz="1800" i="1" dirty="0"/>
              <a:t> Responsabilidad en Valores usted lo defina con sus alumnos para efectos de este ejercicio.</a:t>
            </a:r>
            <a:r>
              <a:rPr lang="es-ES" sz="1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250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86100" y="3009900"/>
            <a:ext cx="6858000" cy="838200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868" y="6306710"/>
            <a:ext cx="1070264" cy="457200"/>
          </a:xfrm>
          <a:prstGeom prst="rect">
            <a:avLst/>
          </a:prstGeom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-36443" y="47736"/>
            <a:ext cx="9906000" cy="11430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s-MX" sz="4400" dirty="0"/>
              <a:t>Director general de México</a:t>
            </a:r>
            <a:endParaRPr lang="es-MX" sz="4000" dirty="0">
              <a:latin typeface="Tahoma" pitchFamily="34" charset="0"/>
            </a:endParaRPr>
          </a:p>
        </p:txBody>
      </p:sp>
      <p:graphicFrame>
        <p:nvGraphicFramePr>
          <p:cNvPr id="1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810242"/>
              </p:ext>
            </p:extLst>
          </p:nvPr>
        </p:nvGraphicFramePr>
        <p:xfrm>
          <a:off x="1201807" y="962136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</a:t>
                      </a:r>
                      <a:r>
                        <a:rPr lang="es-MX" sz="1200" dirty="0" smtClean="0"/>
                        <a:t>Director general de México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11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graphicFrame>
        <p:nvGraphicFramePr>
          <p:cNvPr id="12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728291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</a:t>
                      </a:r>
                      <a:r>
                        <a:rPr lang="es-MX" sz="1200" kern="0" dirty="0" smtClean="0">
                          <a:solidFill>
                            <a:schemeClr val="tx1"/>
                          </a:solidFill>
                        </a:rPr>
                        <a:t>Director de centros de ventas</a:t>
                      </a:r>
                      <a:r>
                        <a:rPr lang="es-MX" sz="1100" kern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856444" y="134178"/>
            <a:ext cx="749905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Verdana" pitchFamily="34" charset="0"/>
                <a:cs typeface="Arial" charset="0"/>
              </a:defRPr>
            </a:lvl2pPr>
            <a:lvl3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Verdana" pitchFamily="34" charset="0"/>
                <a:cs typeface="Arial" charset="0"/>
              </a:defRPr>
            </a:lvl3pPr>
            <a:lvl4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Verdana" pitchFamily="34" charset="0"/>
                <a:cs typeface="Arial" charset="0"/>
              </a:defRPr>
            </a:lvl4pPr>
            <a:lvl5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Verdana" pitchFamily="34" charset="0"/>
                <a:cs typeface="Arial" charset="0"/>
              </a:defRPr>
            </a:lvl5pPr>
            <a:lvl6pPr marL="457200"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Verdana" pitchFamily="34" charset="0"/>
                <a:cs typeface="Arial" charset="0"/>
              </a:defRPr>
            </a:lvl6pPr>
            <a:lvl7pPr marL="914400"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Verdana" pitchFamily="34" charset="0"/>
                <a:cs typeface="Arial" charset="0"/>
              </a:defRPr>
            </a:lvl7pPr>
            <a:lvl8pPr marL="1371600"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Verdana" pitchFamily="34" charset="0"/>
                <a:cs typeface="Arial" charset="0"/>
              </a:defRPr>
            </a:lvl8pPr>
            <a:lvl9pPr marL="1828800"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rgbClr val="ED6B06"/>
                </a:solidFill>
                <a:latin typeface="Verdana" pitchFamily="34" charset="0"/>
                <a:cs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s-MX" sz="4400" kern="0" dirty="0" smtClean="0">
                <a:solidFill>
                  <a:schemeClr val="tx1"/>
                </a:solidFill>
              </a:rPr>
              <a:t>Director de centros de ventas</a:t>
            </a:r>
            <a:r>
              <a:rPr lang="es-MX" sz="4000" kern="0" dirty="0" smtClean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636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52400"/>
            <a:ext cx="9906000" cy="1143000"/>
          </a:xfrm>
          <a:noFill/>
          <a:ln/>
        </p:spPr>
        <p:txBody>
          <a:bodyPr/>
          <a:lstStyle/>
          <a:p>
            <a:r>
              <a:rPr lang="es-MX" sz="3200" b="1" dirty="0"/>
              <a:t>Gerente de </a:t>
            </a:r>
            <a:r>
              <a:rPr lang="es-MX" sz="3200" b="1" dirty="0" smtClean="0"/>
              <a:t>marca</a:t>
            </a:r>
            <a:endParaRPr lang="es-ES" sz="32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3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441271"/>
              </p:ext>
            </p:extLst>
          </p:nvPr>
        </p:nvGraphicFramePr>
        <p:xfrm>
          <a:off x="1238250" y="7620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</a:t>
                      </a:r>
                      <a:r>
                        <a:rPr lang="es-MX" sz="1200" b="0" dirty="0" smtClean="0"/>
                        <a:t>Gerente de marca 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980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52400"/>
            <a:ext cx="9906000" cy="1143000"/>
          </a:xfrm>
          <a:noFill/>
          <a:ln/>
        </p:spPr>
        <p:txBody>
          <a:bodyPr/>
          <a:lstStyle/>
          <a:p>
            <a:r>
              <a:rPr lang="es-MX" sz="3200" b="1" dirty="0" smtClean="0"/>
              <a:t>Gerente </a:t>
            </a:r>
            <a:r>
              <a:rPr lang="es-MX" sz="3200" b="1" dirty="0"/>
              <a:t>de </a:t>
            </a:r>
            <a:r>
              <a:rPr lang="es-MX" sz="3200" b="1" dirty="0" smtClean="0"/>
              <a:t>mercadotecnia</a:t>
            </a:r>
            <a:endParaRPr lang="es-ES" sz="32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3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691933"/>
              </p:ext>
            </p:extLst>
          </p:nvPr>
        </p:nvGraphicFramePr>
        <p:xfrm>
          <a:off x="1238250" y="7620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</a:t>
                      </a:r>
                      <a:r>
                        <a:rPr lang="es-MX" sz="1200" b="0" dirty="0" smtClean="0"/>
                        <a:t>Gerente de</a:t>
                      </a:r>
                      <a:r>
                        <a:rPr lang="es-MX" sz="1200" b="0" baseline="0" dirty="0" smtClean="0"/>
                        <a:t> </a:t>
                      </a:r>
                      <a:r>
                        <a:rPr lang="es-MX" sz="1200" b="0" dirty="0" smtClean="0"/>
                        <a:t>mercadotecnia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255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644"/>
            <a:ext cx="9906000" cy="11430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s-MX" sz="4000" dirty="0"/>
              <a:t>Gerente de planeación demanda</a:t>
            </a:r>
          </a:p>
        </p:txBody>
      </p:sp>
      <p:graphicFrame>
        <p:nvGraphicFramePr>
          <p:cNvPr id="1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509718"/>
              </p:ext>
            </p:extLst>
          </p:nvPr>
        </p:nvGraphicFramePr>
        <p:xfrm>
          <a:off x="1238250" y="968044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</a:t>
                      </a:r>
                      <a:r>
                        <a:rPr lang="es-MX" sz="1200" dirty="0" smtClean="0"/>
                        <a:t>Gerente de planeación demanda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414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11647</TotalTime>
  <Words>1402</Words>
  <Application>Microsoft Office PowerPoint</Application>
  <PresentationFormat>Presentación en pantalla (4:3)</PresentationFormat>
  <Paragraphs>480</Paragraphs>
  <Slides>16</Slides>
  <Notes>15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2" baseType="lpstr">
      <vt:lpstr>MS PGothic</vt:lpstr>
      <vt:lpstr>Arial</vt:lpstr>
      <vt:lpstr>Calibri</vt:lpstr>
      <vt:lpstr>Tahoma</vt:lpstr>
      <vt:lpstr>Wingdings</vt:lpstr>
      <vt:lpstr>Office Theme</vt:lpstr>
      <vt:lpstr>Presentación de PowerPoint</vt:lpstr>
      <vt:lpstr>Caso 4 Vinos del Huerto, S.A.</vt:lpstr>
      <vt:lpstr>Puestos</vt:lpstr>
      <vt:lpstr>Presentación de PowerPoint</vt:lpstr>
      <vt:lpstr>Director general de México</vt:lpstr>
      <vt:lpstr>Presentación de PowerPoint</vt:lpstr>
      <vt:lpstr>Gerente de marca</vt:lpstr>
      <vt:lpstr>Gerente de mercadotecnia</vt:lpstr>
      <vt:lpstr>Gerente de planeación demanda</vt:lpstr>
      <vt:lpstr>Coordinador de medios </vt:lpstr>
      <vt:lpstr>Coordinador de relaciones I</vt:lpstr>
      <vt:lpstr>Auditor interno </vt:lpstr>
      <vt:lpstr>Gerente de centros de ventas </vt:lpstr>
      <vt:lpstr>Representante en autoservicios </vt:lpstr>
      <vt:lpstr>Analista contable</vt:lpstr>
      <vt:lpstr>Mercado de trabajo</vt:lpstr>
    </vt:vector>
  </TitlesOfParts>
  <Company>Southeastern Louisiana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Nick Kieren</dc:creator>
  <cp:lastModifiedBy>Varela</cp:lastModifiedBy>
  <cp:revision>105</cp:revision>
  <cp:lastPrinted>2017-06-26T16:25:12Z</cp:lastPrinted>
  <dcterms:created xsi:type="dcterms:W3CDTF">2009-12-28T22:09:40Z</dcterms:created>
  <dcterms:modified xsi:type="dcterms:W3CDTF">2017-08-10T18:18:32Z</dcterms:modified>
</cp:coreProperties>
</file>