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01" r:id="rId5"/>
    <p:sldId id="263" r:id="rId6"/>
    <p:sldId id="264" r:id="rId7"/>
    <p:sldId id="295" r:id="rId8"/>
    <p:sldId id="296" r:id="rId9"/>
    <p:sldId id="297" r:id="rId10"/>
    <p:sldId id="298" r:id="rId11"/>
    <p:sldId id="299" r:id="rId12"/>
    <p:sldId id="300" r:id="rId13"/>
    <p:sldId id="273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/>
    <p:restoredTop sz="95858"/>
  </p:normalViewPr>
  <p:slideViewPr>
    <p:cSldViewPr snapToGrid="0" snapToObjects="1" showGuides="1">
      <p:cViewPr varScale="1">
        <p:scale>
          <a:sx n="79" d="100"/>
          <a:sy n="79" d="100"/>
        </p:scale>
        <p:origin x="102" y="51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239B-6751-674B-BBF8-A04DCD1AE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4D93-119D-C443-BF3F-566C4E4C3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ABFCC-F0E2-2D45-9B7A-16E93F0C421B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A918A4-BB7D-AF41-BE50-4F7FFC56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8C91D-7988-F040-80F8-49907E6C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E234-EDC1-614C-A085-2285B03BC0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7E29-1D26-0549-B180-2750D6D76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F1D13-1771-6641-9B07-2FC25F0F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3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4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orking on a laptop on a table.&#10;&#10;Description automatically generated with low confidence">
            <a:extLst>
              <a:ext uri="{FF2B5EF4-FFF2-40B4-BE49-F238E27FC236}">
                <a16:creationId xmlns:a16="http://schemas.microsoft.com/office/drawing/2014/main" id="{E108760E-2A64-6C42-8F96-E7682515D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B64CE-4EAB-F044-B85C-68C7BCA1FD88}"/>
              </a:ext>
            </a:extLst>
          </p:cNvPr>
          <p:cNvSpPr/>
          <p:nvPr/>
        </p:nvSpPr>
        <p:spPr>
          <a:xfrm>
            <a:off x="989013" y="577850"/>
            <a:ext cx="4094163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3AB65259-F1A0-2A4F-B433-2D30793D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5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7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07442" y="3027685"/>
            <a:ext cx="3809993" cy="116839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765" y="700406"/>
            <a:ext cx="3822835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</a:extLst>
          </p:cNvPr>
          <p:cNvSpPr/>
          <p:nvPr/>
        </p:nvSpPr>
        <p:spPr>
          <a:xfrm>
            <a:off x="11142923" y="555629"/>
            <a:ext cx="1049079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</a:extLst>
          </p:cNvPr>
          <p:cNvCxnSpPr>
            <a:cxnSpLocks/>
          </p:cNvCxnSpPr>
          <p:nvPr/>
        </p:nvCxnSpPr>
        <p:spPr>
          <a:xfrm>
            <a:off x="11131549" y="555629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00849" y="1778000"/>
            <a:ext cx="9966872" cy="39787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51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9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</a:extLst>
          </p:cNvPr>
          <p:cNvSpPr/>
          <p:nvPr/>
        </p:nvSpPr>
        <p:spPr>
          <a:xfrm>
            <a:off x="3" y="555629"/>
            <a:ext cx="1019175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</a:extLst>
          </p:cNvPr>
          <p:cNvCxnSpPr>
            <a:cxnSpLocks/>
          </p:cNvCxnSpPr>
          <p:nvPr/>
        </p:nvCxnSpPr>
        <p:spPr>
          <a:xfrm>
            <a:off x="1036639" y="555629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96000" y="1828800"/>
            <a:ext cx="474872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83731" y="1828800"/>
            <a:ext cx="474872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31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1682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id="{6D0442BF-1B48-8B43-BC34-80C73F38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2226368" y="4"/>
            <a:ext cx="8885581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0" y="2257067"/>
            <a:ext cx="4064000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0208821" y="4"/>
            <a:ext cx="1983179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674559" y="1678330"/>
            <a:ext cx="4418304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839451" y="3429000"/>
            <a:ext cx="4149240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449" y="1793269"/>
            <a:ext cx="4146891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67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2291788" y="1"/>
            <a:ext cx="8916445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9B41BB31-88FF-E84E-BE7D-9BF8BFD31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86002" y="1"/>
            <a:ext cx="8922775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writing an a glass wall with a marker&#10;&#10;Description automatically generated">
            <a:extLst>
              <a:ext uri="{FF2B5EF4-FFF2-40B4-BE49-F238E27FC236}">
                <a16:creationId xmlns:a16="http://schemas.microsoft.com/office/drawing/2014/main" id="{0E494689-C6C2-A64B-8C35-09134E0C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974036" y="4"/>
            <a:ext cx="9093867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8166267" y="2257067"/>
            <a:ext cx="4025735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" y="4"/>
            <a:ext cx="1983179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6992849" y="1678330"/>
            <a:ext cx="4684491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6997755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7136913" y="3429000"/>
            <a:ext cx="4300585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26163" y="1793269"/>
            <a:ext cx="4311332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9508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1211135" y="1"/>
            <a:ext cx="8916445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6DFC91A5-4FBB-F44D-9464-12AEFAC958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09372" y="1"/>
            <a:ext cx="893752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5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on a spiral staircase using a laptop.&#10;&#10;Description automatically generated">
            <a:extLst>
              <a:ext uri="{FF2B5EF4-FFF2-40B4-BE49-F238E27FC236}">
                <a16:creationId xmlns:a16="http://schemas.microsoft.com/office/drawing/2014/main" id="{F3DC312F-B9C0-D744-AD30-A434A20A7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1811" y="0"/>
            <a:ext cx="1029019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487DB-31A3-3549-AFBF-3BABD3184ED2}"/>
              </a:ext>
            </a:extLst>
          </p:cNvPr>
          <p:cNvSpPr/>
          <p:nvPr/>
        </p:nvSpPr>
        <p:spPr>
          <a:xfrm>
            <a:off x="960441" y="574675"/>
            <a:ext cx="6135687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</a:extLst>
          </p:cNvPr>
          <p:cNvCxnSpPr>
            <a:cxnSpLocks/>
          </p:cNvCxnSpPr>
          <p:nvPr/>
        </p:nvCxnSpPr>
        <p:spPr>
          <a:xfrm>
            <a:off x="960439" y="555625"/>
            <a:ext cx="0" cy="5164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15998" y="2743200"/>
            <a:ext cx="5843604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285" y="738680"/>
            <a:ext cx="5839867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30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6A5E4-DFE4-AD45-BDAA-6B3F581EE98A}"/>
              </a:ext>
            </a:extLst>
          </p:cNvPr>
          <p:cNvSpPr/>
          <p:nvPr/>
        </p:nvSpPr>
        <p:spPr>
          <a:xfrm>
            <a:off x="2020889" y="6350"/>
            <a:ext cx="10280651" cy="685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BCAF36EB-7281-0542-A053-B16B67DBE8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49719" y="4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01FEC8-19EE-7E49-B9A4-C8922CDD24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856-619C-2145-B9B7-7AECB542A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10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2028827" y="0"/>
            <a:ext cx="10163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2CEFA8-BE9F-9B4F-90B8-37FFD3E0BCD9}"/>
              </a:ext>
            </a:extLst>
          </p:cNvPr>
          <p:cNvSpPr/>
          <p:nvPr/>
        </p:nvSpPr>
        <p:spPr>
          <a:xfrm>
            <a:off x="939800" y="1709738"/>
            <a:ext cx="6765925" cy="286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 flipV="1">
            <a:off x="992188" y="1706563"/>
            <a:ext cx="0" cy="2887662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82032" y="1873409"/>
            <a:ext cx="6278137" cy="253132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7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28AE0-6FC5-9844-BF88-91D90E24F479}"/>
              </a:ext>
            </a:extLst>
          </p:cNvPr>
          <p:cNvSpPr/>
          <p:nvPr/>
        </p:nvSpPr>
        <p:spPr>
          <a:xfrm>
            <a:off x="4056066" y="0"/>
            <a:ext cx="4046537" cy="46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1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C5F-12B6-0A4C-9B93-F09F5C5E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71FAE9-C1B8-B140-BFE5-1F27C052A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71676" y="14290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DB102E86-1969-6D47-A759-4EFFEBD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5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0EF95-8460-5947-89D1-CA6AF8DAA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04A-9AB8-0446-89F9-4E3E478B7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curly haired young woman wearing headphones working on a laptop.&#10;&#10;Description automatically generated">
            <a:extLst>
              <a:ext uri="{FF2B5EF4-FFF2-40B4-BE49-F238E27FC236}">
                <a16:creationId xmlns:a16="http://schemas.microsoft.com/office/drawing/2014/main" id="{1036BB36-3C99-C34C-B289-33A3A2B0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3507" y="11151"/>
            <a:ext cx="1029849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</a:extLst>
          </p:cNvPr>
          <p:cNvSpPr/>
          <p:nvPr/>
        </p:nvSpPr>
        <p:spPr>
          <a:xfrm>
            <a:off x="3" y="2244729"/>
            <a:ext cx="4041775" cy="4613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2D351A7-A44D-7745-8C4C-03503B3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7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B0F900-9AC6-B944-A108-1A54B56FBCBD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B6C28-BA73-ED49-B769-78F692DFEEF8}"/>
              </a:ext>
            </a:extLst>
          </p:cNvPr>
          <p:cNvSpPr/>
          <p:nvPr/>
        </p:nvSpPr>
        <p:spPr>
          <a:xfrm>
            <a:off x="468315" y="1695453"/>
            <a:ext cx="3590925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80552" y="5130611"/>
            <a:ext cx="3344677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80551" y="1918011"/>
            <a:ext cx="3333528" cy="3166946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0900EAA3-9446-DB4A-B571-54385A4B8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98240" y="14290"/>
            <a:ext cx="10293760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3EF2D69-5C87-1045-B1D2-C5325C7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7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D129E-E1A9-E644-BEAA-BDD35653978E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4247EC7-23BF-AA40-9891-6E96CD5F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D45-F546-314D-A112-F46526F08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with glasses and a beard sitting on a couch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3A9EBCB-A696-8548-86C6-E4F061F8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993286" y="0"/>
            <a:ext cx="10351116" cy="6858000"/>
          </a:xfrm>
          <a:prstGeom prst="rect">
            <a:avLst/>
          </a:prstGeom>
        </p:spPr>
      </p:pic>
      <p:pic>
        <p:nvPicPr>
          <p:cNvPr id="5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C09C0B44-4507-2345-911C-50084F8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6" y="139704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A9720-8D95-D345-AF5F-631F23E63162}"/>
              </a:ext>
            </a:extLst>
          </p:cNvPr>
          <p:cNvSpPr/>
          <p:nvPr/>
        </p:nvSpPr>
        <p:spPr>
          <a:xfrm>
            <a:off x="757239" y="2222500"/>
            <a:ext cx="4392612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</a:extLst>
          </p:cNvPr>
          <p:cNvCxnSpPr>
            <a:cxnSpLocks/>
          </p:cNvCxnSpPr>
          <p:nvPr/>
        </p:nvCxnSpPr>
        <p:spPr>
          <a:xfrm>
            <a:off x="747713" y="2247977"/>
            <a:ext cx="0" cy="4021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69385" y="4702292"/>
            <a:ext cx="3979135" cy="1348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56851" y="2421633"/>
            <a:ext cx="3978223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61BA690-FE8C-B746-BF89-25A50EAC9B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1555" y="14290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8FF5F658-53EB-0C4B-B8F7-4F11D36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6" y="139704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55EFE5-810E-D24E-85E6-D8C65DAA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669-379D-D04A-8F8C-BC9C266E0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</a:extLst>
          </p:cNvPr>
          <p:cNvSpPr/>
          <p:nvPr/>
        </p:nvSpPr>
        <p:spPr>
          <a:xfrm>
            <a:off x="1984378" y="0"/>
            <a:ext cx="102076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D6C6F61-BA41-144D-B6FE-E8A9E2E4B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8128000" cy="51882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</a:extLst>
          </p:cNvPr>
          <p:cNvCxnSpPr>
            <a:cxnSpLocks/>
          </p:cNvCxnSpPr>
          <p:nvPr/>
        </p:nvCxnSpPr>
        <p:spPr>
          <a:xfrm>
            <a:off x="751363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C425CF-E238-E348-89D2-D88E0270CBE9}"/>
              </a:ext>
            </a:extLst>
          </p:cNvPr>
          <p:cNvSpPr/>
          <p:nvPr/>
        </p:nvSpPr>
        <p:spPr>
          <a:xfrm>
            <a:off x="7550149" y="568329"/>
            <a:ext cx="3589339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FAE6E9B-DFFB-9D4C-884F-65F4D0A1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7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9E820-DD47-D74A-939B-4B45CA9D8B57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661576" y="4004338"/>
            <a:ext cx="3344677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61575" y="791741"/>
            <a:ext cx="3333528" cy="3486711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6418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</a:extLst>
          </p:cNvPr>
          <p:cNvSpPr/>
          <p:nvPr/>
        </p:nvSpPr>
        <p:spPr>
          <a:xfrm>
            <a:off x="1984378" y="0"/>
            <a:ext cx="102076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199F5-F834-8D47-A789-D89AD268BC33}"/>
              </a:ext>
            </a:extLst>
          </p:cNvPr>
          <p:cNvSpPr/>
          <p:nvPr/>
        </p:nvSpPr>
        <p:spPr>
          <a:xfrm>
            <a:off x="1" y="1706567"/>
            <a:ext cx="8731251" cy="515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710813"/>
            <a:ext cx="8701547" cy="513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A9DC1FD-8034-E548-95C2-CD957F1D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7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39B8F-D638-0741-BB57-07FD6FB44296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223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</a:extLst>
          </p:cNvPr>
          <p:cNvSpPr/>
          <p:nvPr/>
        </p:nvSpPr>
        <p:spPr>
          <a:xfrm>
            <a:off x="3" y="555629"/>
            <a:ext cx="1019175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</a:extLst>
          </p:cNvPr>
          <p:cNvCxnSpPr>
            <a:cxnSpLocks/>
          </p:cNvCxnSpPr>
          <p:nvPr/>
        </p:nvCxnSpPr>
        <p:spPr>
          <a:xfrm>
            <a:off x="1036639" y="555629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83729" y="1828800"/>
            <a:ext cx="9966872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31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49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088" y="64881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5" r:id="rId13"/>
    <p:sldLayoutId id="2147483806" r:id="rId14"/>
    <p:sldLayoutId id="2147483807" r:id="rId15"/>
    <p:sldLayoutId id="2147483799" r:id="rId16"/>
    <p:sldLayoutId id="2147483800" r:id="rId17"/>
    <p:sldLayoutId id="2147483801" r:id="rId18"/>
    <p:sldLayoutId id="2147483804" r:id="rId1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005B8-81CC-9247-8016-5A2F8A23D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0104A-9AB8-0446-89F9-4E3E478B7F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DF9F74-64F2-9545-BEFD-148C0F11BEEE}"/>
              </a:ext>
            </a:extLst>
          </p:cNvPr>
          <p:cNvSpPr/>
          <p:nvPr/>
        </p:nvSpPr>
        <p:spPr>
          <a:xfrm>
            <a:off x="989013" y="577850"/>
            <a:ext cx="4094162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0808BC-5FC0-0347-9B02-658C989BE000}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731EB548-84A3-F94E-A678-E39A04512159}"/>
              </a:ext>
            </a:extLst>
          </p:cNvPr>
          <p:cNvSpPr txBox="1">
            <a:spLocks/>
          </p:cNvSpPr>
          <p:nvPr/>
        </p:nvSpPr>
        <p:spPr>
          <a:xfrm>
            <a:off x="1511677" y="5345431"/>
            <a:ext cx="10680325" cy="1137920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buFontTx/>
              <a:buNone/>
            </a:pPr>
            <a:r>
              <a:rPr lang="es-CO" sz="2400" dirty="0">
                <a:latin typeface="+mj-lt"/>
                <a:ea typeface="Calibri" charset="0"/>
                <a:cs typeface="CronosPro-Lt" charset="0"/>
              </a:rPr>
              <a:t>César </a:t>
            </a:r>
            <a:r>
              <a:rPr lang="es-CO" sz="2400" dirty="0" err="1">
                <a:latin typeface="+mj-lt"/>
                <a:ea typeface="Calibri" charset="0"/>
                <a:cs typeface="CronosPro-Lt" charset="0"/>
              </a:rPr>
              <a:t>Agusto</a:t>
            </a:r>
            <a:r>
              <a:rPr lang="es-CO" sz="2400" dirty="0">
                <a:latin typeface="+mj-lt"/>
                <a:ea typeface="Calibri" charset="0"/>
                <a:cs typeface="CronosPro-Lt" charset="0"/>
              </a:rPr>
              <a:t> Bernal Torres</a:t>
            </a:r>
          </a:p>
          <a:p>
            <a:pPr algn="ctr">
              <a:lnSpc>
                <a:spcPct val="115000"/>
              </a:lnSpc>
              <a:buFontTx/>
              <a:buNone/>
            </a:pPr>
            <a:r>
              <a:rPr lang="es-CO" sz="2400" dirty="0">
                <a:latin typeface="+mj-lt"/>
              </a:rPr>
              <a:t>bernalaug@gmail.com</a:t>
            </a:r>
            <a:endParaRPr lang="es-EC" sz="2400" dirty="0">
              <a:latin typeface="+mj-lt"/>
            </a:endParaRPr>
          </a:p>
          <a:p>
            <a:pPr algn="ctr">
              <a:lnSpc>
                <a:spcPct val="115000"/>
              </a:lnSpc>
              <a:buFontTx/>
              <a:buNone/>
            </a:pPr>
            <a:r>
              <a:rPr lang="es-CO" dirty="0">
                <a:ea typeface="Calibri" charset="0"/>
                <a:cs typeface="CronosPro-Lt" charset="0"/>
              </a:rPr>
              <a:t>Doctor en administración de negocios, magíster en educación, economista y psicólogo</a:t>
            </a:r>
            <a:endParaRPr lang="es-EC" dirty="0">
              <a:ea typeface="Calibri" charset="0"/>
              <a:cs typeface="Times New Roman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6935FF-4C8F-264D-BCFE-C83CF4FF3DD3}"/>
              </a:ext>
            </a:extLst>
          </p:cNvPr>
          <p:cNvSpPr txBox="1">
            <a:spLocks/>
          </p:cNvSpPr>
          <p:nvPr/>
        </p:nvSpPr>
        <p:spPr>
          <a:xfrm>
            <a:off x="1066800" y="721360"/>
            <a:ext cx="3891280" cy="237685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r>
              <a:rPr lang="en-US" dirty="0" err="1"/>
              <a:t>Metodología</a:t>
            </a:r>
            <a:r>
              <a:rPr lang="en-US" dirty="0"/>
              <a:t>  de la </a:t>
            </a:r>
            <a:r>
              <a:rPr lang="en-US" dirty="0" err="1"/>
              <a:t>investigación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35BD5B-913A-439E-89DF-3A105221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345" y="577850"/>
            <a:ext cx="3480963" cy="44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4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>
            <a:extLst>
              <a:ext uri="{FF2B5EF4-FFF2-40B4-BE49-F238E27FC236}">
                <a16:creationId xmlns:a16="http://schemas.microsoft.com/office/drawing/2014/main" id="{FC290F4B-C4B1-2E48-BF2C-EB87C2F110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5BBC2F-EF6F-0841-8CB4-AFB22AEDC105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6E8FB-9DC3-4645-978F-8E6E97C6175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Slide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4BA72-6309-2F40-A744-016525E309E3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0722" name="Text Placeholder 2">
            <a:extLst>
              <a:ext uri="{FF2B5EF4-FFF2-40B4-BE49-F238E27FC236}">
                <a16:creationId xmlns:a16="http://schemas.microsoft.com/office/drawing/2014/main" id="{E92421A1-DBA1-F44D-9571-3FEE7B8557F7}"/>
              </a:ext>
            </a:extLst>
          </p:cNvPr>
          <p:cNvSpPr>
            <a:spLocks noGrp="1" noChangeArrowheads="1"/>
          </p:cNvSpPr>
          <p:nvPr>
            <p:ph type="body" sz="half" idx="14"/>
          </p:nvPr>
        </p:nvSpPr>
        <p:spPr bwMode="auto">
          <a:xfrm>
            <a:off x="1184277" y="1828804"/>
            <a:ext cx="9966325" cy="3927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D0D0D"/>
                </a:solidFill>
              </a:rPr>
              <a:t>La ciencia y la tecnología ocupan un lugar fundamental en el desarrollo de las sociedades, en la dinámica de las organizaciones y en la vida de las personas.</a:t>
            </a:r>
          </a:p>
          <a:p>
            <a:pPr marL="285750" lvl="1" indent="-285750"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Los desarrollos científicos y tecnológicos están modificando las maneras de vivir, de relacionarse, de aprender y de trabajar, la manera de dirigir y de estructurar las organizaciones y de gobernar las naciones.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D0D0D"/>
                </a:solidFill>
              </a:rPr>
              <a:t>En este mundo cada vez más complejo, incierto, cambiante y desafiante resulta apremiante que, en particular los profesionales contemos con conocimientos y destrezas necesarias para comprender la realidad y aportar a su transformación, siempre desde una postura crítica, argumentada y responsable.</a:t>
            </a:r>
          </a:p>
          <a:p>
            <a:pPr fontAlgn="base">
              <a:lnSpc>
                <a:spcPct val="100000"/>
              </a:lnSpc>
            </a:pPr>
            <a:endParaRPr lang="en-US" altLang="en-US" sz="2000" dirty="0"/>
          </a:p>
        </p:txBody>
      </p:sp>
      <p:sp>
        <p:nvSpPr>
          <p:cNvPr id="30721" name="Title 1">
            <a:extLst>
              <a:ext uri="{FF2B5EF4-FFF2-40B4-BE49-F238E27FC236}">
                <a16:creationId xmlns:a16="http://schemas.microsoft.com/office/drawing/2014/main" id="{A69B2AF1-6AB1-4846-BF6D-3804DAD99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4277" y="571500"/>
            <a:ext cx="9966325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 err="1"/>
              <a:t>Introducción</a:t>
            </a: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6C4886A-86BC-C340-A014-8C245C32DD8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29826-A2AF-F84D-AABA-0CF396DFA181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F4B1C-D895-B543-B94D-CF1E55FA094A}"/>
              </a:ext>
            </a:extLst>
          </p:cNvPr>
          <p:cNvSpPr txBox="1"/>
          <p:nvPr/>
        </p:nvSpPr>
        <p:spPr>
          <a:xfrm>
            <a:off x="3068320" y="7033064"/>
            <a:ext cx="60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Slide Text Only with Color Accents</a:t>
            </a:r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id="{80FE7E32-866D-A64B-86B2-BB86F7D73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571500"/>
            <a:ext cx="9967913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 err="1"/>
              <a:t>Parte</a:t>
            </a:r>
            <a:r>
              <a:rPr lang="en-US" altLang="en-US" dirty="0"/>
              <a:t> 1 </a:t>
            </a:r>
            <a:br>
              <a:rPr lang="en-US" altLang="en-US" dirty="0"/>
            </a:br>
            <a:r>
              <a:rPr lang="en-US" altLang="en-US" dirty="0" err="1"/>
              <a:t>Aspectos</a:t>
            </a:r>
            <a:r>
              <a:rPr lang="en-US" altLang="en-US" dirty="0"/>
              <a:t> </a:t>
            </a:r>
            <a:r>
              <a:rPr lang="en-US" altLang="en-US" dirty="0" err="1"/>
              <a:t>generales</a:t>
            </a:r>
            <a:r>
              <a:rPr lang="en-US" altLang="en-US" dirty="0"/>
              <a:t> de la </a:t>
            </a:r>
            <a:r>
              <a:rPr lang="en-US" altLang="en-US" dirty="0" err="1"/>
              <a:t>investigación</a:t>
            </a:r>
            <a:r>
              <a:rPr lang="en-US" altLang="en-US" dirty="0"/>
              <a:t> </a:t>
            </a:r>
            <a:r>
              <a:rPr lang="en-US" altLang="en-US" dirty="0" err="1"/>
              <a:t>científica</a:t>
            </a:r>
            <a:endParaRPr lang="en-US" altLang="en-US" dirty="0"/>
          </a:p>
        </p:txBody>
      </p:sp>
      <p:pic>
        <p:nvPicPr>
          <p:cNvPr id="6" name="Marcador de contenido 4" descr="Parte 1_AL1337517.jpg">
            <a:extLst>
              <a:ext uri="{FF2B5EF4-FFF2-40B4-BE49-F238E27FC236}">
                <a16:creationId xmlns:a16="http://schemas.microsoft.com/office/drawing/2014/main" id="{868BC05F-A9D7-4C68-B918-BB3564106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 b="8195"/>
          <a:stretch>
            <a:fillRect/>
          </a:stretch>
        </p:blipFill>
        <p:spPr>
          <a:xfrm>
            <a:off x="1981200" y="1826421"/>
            <a:ext cx="8229600" cy="4525963"/>
          </a:xfrm>
        </p:spPr>
      </p:pic>
      <p:pic>
        <p:nvPicPr>
          <p:cNvPr id="7" name="Marcador de contenido 4" descr="Parte 1_AL1337517.jpg">
            <a:extLst>
              <a:ext uri="{FF2B5EF4-FFF2-40B4-BE49-F238E27FC236}">
                <a16:creationId xmlns:a16="http://schemas.microsoft.com/office/drawing/2014/main" id="{C016269C-F0BB-4333-9331-DA4734C10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 b="8195"/>
          <a:stretch>
            <a:fillRect/>
          </a:stretch>
        </p:blipFill>
        <p:spPr>
          <a:xfrm>
            <a:off x="1981200" y="1656413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9FFDA-ABE1-41D2-BC4C-DCECBD9A48E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9BB740-7204-9B4C-9E22-6EC5FC26FE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E1B42-CAEE-43CB-8D61-E71C69C5440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71261" y="1867940"/>
            <a:ext cx="6809027" cy="418808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s-CO" sz="2400" dirty="0">
                <a:solidFill>
                  <a:srgbClr val="0D0D0D"/>
                </a:solidFill>
              </a:rPr>
              <a:t>Los contenidos de este capítulo tienen como objetivo: </a:t>
            </a:r>
            <a:endParaRPr lang="es-EC" sz="2400" dirty="0">
              <a:solidFill>
                <a:srgbClr val="0D0D0D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D0D0D"/>
                </a:solidFill>
              </a:rPr>
              <a:t>Comprender la relación entre la ciencia, las tecnologías y la sociedad.</a:t>
            </a:r>
            <a:endParaRPr lang="es-EC" sz="2400" dirty="0">
              <a:solidFill>
                <a:srgbClr val="0D0D0D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D0D0D"/>
                </a:solidFill>
              </a:rPr>
              <a:t>Reconocer la situación actual de la ciencia en América Latina y el Caribe.</a:t>
            </a:r>
            <a:endParaRPr lang="es-EC" sz="2400" dirty="0">
              <a:solidFill>
                <a:srgbClr val="0D0D0D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D0D0D"/>
                </a:solidFill>
              </a:rPr>
              <a:t>Identificar el papel de la ética en la dinámica de la ciencia y sus implicaciones en la sociedad.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D0D0D"/>
                </a:solidFill>
              </a:rPr>
              <a:t>Valorar el papel de la educación en la formación de los profesionales con actitud y aptitud científica, comprometidos con el desarrollo integral y sostenible de la sociedad.</a:t>
            </a:r>
            <a:endParaRPr lang="es-EC" sz="2400" dirty="0">
              <a:solidFill>
                <a:srgbClr val="0D0D0D"/>
              </a:solidFill>
            </a:endParaRPr>
          </a:p>
          <a:p>
            <a:pPr>
              <a:lnSpc>
                <a:spcPct val="120000"/>
              </a:lnSpc>
            </a:pPr>
            <a:endParaRPr lang="es-MX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3282C6-5740-46EF-BCB9-D1BC0E8C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61" y="616933"/>
            <a:ext cx="9966871" cy="1119188"/>
          </a:xfrm>
        </p:spPr>
        <p:txBody>
          <a:bodyPr/>
          <a:lstStyle/>
          <a:p>
            <a:r>
              <a:rPr lang="es-MX" dirty="0"/>
              <a:t>Ciencia, tecnología y desarrollo</a:t>
            </a:r>
          </a:p>
        </p:txBody>
      </p:sp>
      <p:pic>
        <p:nvPicPr>
          <p:cNvPr id="5" name="Imagen 1" descr="AL1506239.jpg">
            <a:extLst>
              <a:ext uri="{FF2B5EF4-FFF2-40B4-BE49-F238E27FC236}">
                <a16:creationId xmlns:a16="http://schemas.microsoft.com/office/drawing/2014/main" id="{20E96F13-1E7F-4628-B2FD-71AE44610B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59" y="2183436"/>
            <a:ext cx="410414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6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E3B5C-CB11-4533-ADD9-68D8F04D9A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9BB740-7204-9B4C-9E22-6EC5FC26FE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EABFD-983B-4AA4-A889-9F12CE085CF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744049" y="1712671"/>
            <a:ext cx="8038220" cy="4581064"/>
          </a:xfrm>
        </p:spPr>
        <p:txBody>
          <a:bodyPr>
            <a:normAutofit fontScale="62500" lnSpcReduction="20000"/>
          </a:bodyPr>
          <a:lstStyle/>
          <a:p>
            <a:pPr marL="269875" indent="-269875" algn="just" eaLnBrk="1" hangingPunct="1">
              <a:lnSpc>
                <a:spcPct val="120000"/>
              </a:lnSpc>
              <a:buSzPct val="80000"/>
              <a:buFont typeface="Arial" panose="020B0604020202020204" pitchFamily="34" charset="0"/>
              <a:buChar char="•"/>
            </a:pPr>
            <a:r>
              <a:rPr lang="es-CO" sz="2600" dirty="0"/>
              <a:t>La ciencia y la tecnología son consideradas factores clave para el desarrollo de las naciones y las organizaciones.</a:t>
            </a:r>
          </a:p>
          <a:p>
            <a:pPr marL="269875" indent="-269875" algn="just" eaLnBrk="1" hangingPunct="1">
              <a:lnSpc>
                <a:spcPct val="120000"/>
              </a:lnSpc>
              <a:buSzPct val="80000"/>
              <a:buFont typeface="Arial" panose="020B0604020202020204" pitchFamily="34" charset="0"/>
              <a:buChar char="•"/>
            </a:pPr>
            <a:r>
              <a:rPr lang="es-CO" sz="2600" dirty="0"/>
              <a:t>La sociedad actual demanda potencial humano con conocimiento científico y tecnológico.</a:t>
            </a:r>
          </a:p>
          <a:p>
            <a:pPr marL="269875" indent="-269875" algn="just" eaLnBrk="1" hangingPunct="1">
              <a:lnSpc>
                <a:spcPct val="120000"/>
              </a:lnSpc>
              <a:buSzPct val="80000"/>
              <a:buFont typeface="Arial" panose="020B0604020202020204" pitchFamily="34" charset="0"/>
              <a:buChar char="•"/>
            </a:pPr>
            <a:r>
              <a:rPr lang="es-CO" sz="2600" dirty="0"/>
              <a:t>Se promueve el interés por la apropiación, difusión, uso y creación de nuevo conocimiento al servicio de la sociedad.</a:t>
            </a:r>
          </a:p>
          <a:p>
            <a:pPr marL="269875" indent="-269875" algn="just" eaLnBrk="1" hangingPunct="1">
              <a:lnSpc>
                <a:spcPct val="120000"/>
              </a:lnSpc>
              <a:buSzPct val="80000"/>
              <a:buFont typeface="Arial" panose="020B0604020202020204" pitchFamily="34" charset="0"/>
              <a:buChar char="•"/>
            </a:pPr>
            <a:r>
              <a:rPr lang="es-CO" sz="2600" dirty="0"/>
              <a:t>Hay producción intensiva de conocimiento y de tecnología pero también rápida obsolescencia de éstos.</a:t>
            </a:r>
          </a:p>
          <a:p>
            <a:pPr marL="269875" indent="-269875" algn="just" eaLnBrk="1" hangingPunct="1">
              <a:lnSpc>
                <a:spcPct val="120000"/>
              </a:lnSpc>
              <a:buSzPct val="80000"/>
              <a:buFont typeface="Arial" panose="020B0604020202020204" pitchFamily="34" charset="0"/>
              <a:buChar char="•"/>
            </a:pPr>
            <a:r>
              <a:rPr lang="es-CO" sz="2600" dirty="0"/>
              <a:t>El conocimiento científico y la tecnología se incorporan y aplican de manera inmediata a las diferentes actividades productivas y a la solución de problemas de toda índole.</a:t>
            </a:r>
          </a:p>
          <a:p>
            <a:pPr marL="269875" indent="-269875" algn="just" eaLnBrk="1" hangingPunct="1">
              <a:lnSpc>
                <a:spcPct val="120000"/>
              </a:lnSpc>
              <a:buSzPct val="80000"/>
              <a:buFont typeface="Arial" panose="020B0604020202020204" pitchFamily="34" charset="0"/>
              <a:buChar char="•"/>
            </a:pPr>
            <a:r>
              <a:rPr lang="es-CO" sz="2600" dirty="0"/>
              <a:t>Se facilita la desconcentración de la producción científica y el desarrollo tecnológico a varios agentes sociales.</a:t>
            </a:r>
            <a:endParaRPr lang="es-MX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5EA38E-90BE-42EA-B2ED-416B5D86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10" y="369122"/>
            <a:ext cx="10712971" cy="1119188"/>
          </a:xfrm>
        </p:spPr>
        <p:txBody>
          <a:bodyPr/>
          <a:lstStyle/>
          <a:p>
            <a:r>
              <a:rPr lang="es-CO" dirty="0"/>
              <a:t>Relación entre ciencia, tecnología y sociedad actual</a:t>
            </a:r>
            <a:endParaRPr lang="es-MX" dirty="0"/>
          </a:p>
        </p:txBody>
      </p:sp>
      <p:pic>
        <p:nvPicPr>
          <p:cNvPr id="5" name="Imagen 1" descr="AL1144298.jpg">
            <a:extLst>
              <a:ext uri="{FF2B5EF4-FFF2-40B4-BE49-F238E27FC236}">
                <a16:creationId xmlns:a16="http://schemas.microsoft.com/office/drawing/2014/main" id="{69B9CE45-7D79-4765-AA75-882628090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6" y="1896371"/>
            <a:ext cx="262203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6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505D6-7632-4B7F-98E5-7A002DD993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9BB740-7204-9B4C-9E22-6EC5FC26FE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18950-60CA-41DB-BD26-00E7EE59F4D4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27907" y="2067055"/>
            <a:ext cx="7228751" cy="310235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0D0D0D"/>
                </a:solidFill>
              </a:rPr>
              <a:t>En los países desarrollados, más del 62% de las universidades, además de ofrecer programas de educación profesional y de posgrado (maestría y doctorado) en una gama amplia de disciplinas, sistemáticamente realizan investigación científica teórica y aplicada con impacto para la sociedad.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0D0D0D"/>
                </a:solidFill>
              </a:rPr>
              <a:t>En América Latina y el Caribe pocas universidades (públicas y privadas) van más allá de la enseñanza profesional y ofrecen programas de posgrado en áreas de ciencia y tecnología. Muy pocas realizan actividades de investigación científica y desarrollo tecnológico.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23F244-AEB6-4028-A8C6-49E942CA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07" y="573374"/>
            <a:ext cx="9966871" cy="1119188"/>
          </a:xfrm>
        </p:spPr>
        <p:txBody>
          <a:bodyPr/>
          <a:lstStyle/>
          <a:p>
            <a:r>
              <a:rPr lang="es-CO" dirty="0"/>
              <a:t>Ciencia, universidad y desarrollo</a:t>
            </a:r>
            <a:endParaRPr lang="es-MX" dirty="0"/>
          </a:p>
        </p:txBody>
      </p:sp>
      <p:pic>
        <p:nvPicPr>
          <p:cNvPr id="5" name="Imagen 2" descr="AL1336858.jpg">
            <a:extLst>
              <a:ext uri="{FF2B5EF4-FFF2-40B4-BE49-F238E27FC236}">
                <a16:creationId xmlns:a16="http://schemas.microsoft.com/office/drawing/2014/main" id="{75737863-9D27-42BB-ACDC-8E89D84C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66" y="2526277"/>
            <a:ext cx="3723336" cy="24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1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FA5EC9-C001-4D98-AF3F-08AA684AAC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9BB740-7204-9B4C-9E22-6EC5FC26FE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04377-CDA8-4D5A-A854-878377CE5F6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61203" y="2383218"/>
            <a:ext cx="6958928" cy="3468557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D0D0D"/>
                </a:solidFill>
              </a:rPr>
              <a:t>Toda sociedad que desee desempeñar un papel protagónico en el actual orden mundial y que pretenda resolver parte de sus problemas, deberá considerar su sistema educativo como el motor de desarrollo.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D0D0D"/>
                </a:solidFill>
              </a:rPr>
              <a:t>En esta sociedad del conocimiento y de cambios, la educación requiere desempeñar un papel preponderante en la orientación hacia un desarrollo humano integral y sostenible. </a:t>
            </a:r>
            <a:endParaRPr lang="es-ES_tradnl" sz="2000" dirty="0">
              <a:solidFill>
                <a:srgbClr val="0D0D0D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6057F4-109C-4E49-8BCC-9DE6E621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17" y="558384"/>
            <a:ext cx="9966871" cy="1119188"/>
          </a:xfrm>
        </p:spPr>
        <p:txBody>
          <a:bodyPr/>
          <a:lstStyle/>
          <a:p>
            <a:r>
              <a:rPr lang="es-ES_tradnl" dirty="0"/>
              <a:t>Educación y sociedad</a:t>
            </a:r>
            <a:endParaRPr lang="es-MX" dirty="0"/>
          </a:p>
        </p:txBody>
      </p:sp>
      <p:pic>
        <p:nvPicPr>
          <p:cNvPr id="5" name="Imagen 1" descr="AL1301090.jpg">
            <a:extLst>
              <a:ext uri="{FF2B5EF4-FFF2-40B4-BE49-F238E27FC236}">
                <a16:creationId xmlns:a16="http://schemas.microsoft.com/office/drawing/2014/main" id="{157B4381-7D43-47BD-913B-05A7B4412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34" y="3544527"/>
            <a:ext cx="3460872" cy="23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0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7B8FA-6CA8-4C9B-9D31-46C98003D9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9BB740-7204-9B4C-9E22-6EC5FC26FE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9EFE0-F497-4747-97EB-262E3027CBD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60795" y="2042696"/>
            <a:ext cx="6141643" cy="4810546"/>
          </a:xfrm>
        </p:spPr>
        <p:txBody>
          <a:bodyPr>
            <a:normAutofit/>
          </a:bodyPr>
          <a:lstStyle/>
          <a:p>
            <a:pPr marL="685800" lvl="1" indent="-342900" algn="just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El ser humano alberga sentimientos contradictorios: por una parte, los de grandeza y prepotencia, gracias al desarrollo científico y tecnológico y, por otra, los de desesperación e impotencia ante sus propios límites y posibilidades de autodestrucción. </a:t>
            </a:r>
            <a:endParaRPr lang="es-ES" sz="1600" dirty="0">
              <a:solidFill>
                <a:srgbClr val="0D0D0D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85800" lvl="1" indent="-342900" algn="just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En la sociedad actual, gobernada por ideologías fundamentadas en la ciencia y en el uso de instrumentos creados por ésta, es necesario tomar conciencia de que esas ideologías y esos instrumentos deben utilizarse de un modo honesto. Por tal motivo, es imperativo pensar en una ética de la ciencia, es decir, una ciencia con conciencia. </a:t>
            </a:r>
          </a:p>
          <a:p>
            <a:pPr marL="685800" lvl="1" indent="-342900" algn="just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No debe olvidarse que, así como la ciencia ha generado progreso, también ha sembrado destrucción y aniquilamiento.</a:t>
            </a:r>
            <a:endParaRPr lang="es-EC" sz="1600" dirty="0">
              <a:solidFill>
                <a:srgbClr val="0D0D0D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8A5AF7-2C3A-4CCD-9C13-F06FEF42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30" y="558383"/>
            <a:ext cx="9966871" cy="1119188"/>
          </a:xfrm>
        </p:spPr>
        <p:txBody>
          <a:bodyPr/>
          <a:lstStyle/>
          <a:p>
            <a:r>
              <a:rPr lang="es-MX" dirty="0"/>
              <a:t>Ciencia y ética</a:t>
            </a:r>
          </a:p>
        </p:txBody>
      </p:sp>
      <p:pic>
        <p:nvPicPr>
          <p:cNvPr id="5" name="Imagen 1" descr="AL1503030.jpg">
            <a:extLst>
              <a:ext uri="{FF2B5EF4-FFF2-40B4-BE49-F238E27FC236}">
                <a16:creationId xmlns:a16="http://schemas.microsoft.com/office/drawing/2014/main" id="{13B86AD2-70D2-42F8-8B74-64ABF8801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0" y="2297472"/>
            <a:ext cx="4558541" cy="303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1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B05D6E-67A3-4E54-8C86-93FB067902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9BB740-7204-9B4C-9E22-6EC5FC26FE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858A3-5392-4037-B708-784BA082EC4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39712" y="1627151"/>
            <a:ext cx="8122082" cy="498319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s-ES" sz="1400" dirty="0">
                <a:solidFill>
                  <a:srgbClr val="0D0D0D"/>
                </a:solidFill>
              </a:rPr>
              <a:t>Beneficios </a:t>
            </a:r>
            <a:r>
              <a:rPr lang="es-ES" sz="1400" b="1" dirty="0">
                <a:solidFill>
                  <a:srgbClr val="0D0D0D"/>
                </a:solidFill>
              </a:rPr>
              <a:t>socioculturales</a:t>
            </a:r>
            <a:r>
              <a:rPr lang="es-ES" sz="1400" dirty="0">
                <a:solidFill>
                  <a:srgbClr val="0D0D0D"/>
                </a:solidFill>
              </a:rPr>
              <a:t>; permiten:</a:t>
            </a:r>
          </a:p>
          <a:p>
            <a:pPr marL="449263" lvl="1" indent="-161925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Comprender más objetivamente el mundo.</a:t>
            </a:r>
          </a:p>
          <a:p>
            <a:pPr marL="449263" lvl="1" indent="-161925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Decidir con base en la evidencia.</a:t>
            </a:r>
          </a:p>
          <a:p>
            <a:pPr marL="449263" lvl="1" indent="-161925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Comprender que los problemas y las soluciones cambian según los contextos.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s-ES" sz="1400" dirty="0">
                <a:solidFill>
                  <a:srgbClr val="0D0D0D"/>
                </a:solidFill>
              </a:rPr>
              <a:t>Beneficios </a:t>
            </a:r>
            <a:r>
              <a:rPr lang="es-ES" sz="1400" b="1" dirty="0">
                <a:solidFill>
                  <a:srgbClr val="0D0D0D"/>
                </a:solidFill>
              </a:rPr>
              <a:t>económicos</a:t>
            </a:r>
            <a:r>
              <a:rPr lang="es-ES" sz="1400" dirty="0">
                <a:solidFill>
                  <a:srgbClr val="0D0D0D"/>
                </a:solidFill>
              </a:rPr>
              <a:t>: </a:t>
            </a:r>
          </a:p>
          <a:p>
            <a:pPr marL="449263" lvl="1" indent="-161925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Construir capacidad para generar desarrollo integral </a:t>
            </a:r>
            <a:br>
              <a:rPr lang="es-ES" sz="14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ES" sz="14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sostenible. </a:t>
            </a:r>
          </a:p>
          <a:p>
            <a:pPr marL="449263" lvl="1" indent="-161925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Construir capacidad para generar innovación.</a:t>
            </a:r>
          </a:p>
          <a:p>
            <a:pPr marL="449263" lvl="1" indent="-161925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Construir capacidad para transferir y adaptar las tecnologías.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es-ES" sz="1400" dirty="0">
              <a:solidFill>
                <a:srgbClr val="0D0D0D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1" indent="0" eaLnBrk="1" hangingPunct="1">
              <a:lnSpc>
                <a:spcPct val="100000"/>
              </a:lnSpc>
              <a:buNone/>
            </a:pPr>
            <a:r>
              <a:rPr lang="es-ES" sz="14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Beneficios </a:t>
            </a:r>
            <a:r>
              <a:rPr lang="es-ES" sz="1400" b="1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académicos</a:t>
            </a:r>
            <a:r>
              <a:rPr lang="es-ES" sz="14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marL="449263" lvl="1" indent="-161925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Construir cultura de responsabilidad para con el país. </a:t>
            </a:r>
          </a:p>
          <a:p>
            <a:pPr marL="449263" lvl="1" indent="-161925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Propiciar en la comunidad académica actitud crítica y reflexiva del conocimiento existente y el quehacer cotidiano.</a:t>
            </a:r>
          </a:p>
          <a:p>
            <a:pPr marL="449263" lvl="1" indent="-161925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D0D0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Formar futuros investigadores que aporten al conocimiento disciplinar y a la comprensión y el desarrollo del país.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93D796-DE77-4543-B8D4-DE4355AB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96" y="487067"/>
            <a:ext cx="9966871" cy="1119188"/>
          </a:xfrm>
        </p:spPr>
        <p:txBody>
          <a:bodyPr/>
          <a:lstStyle/>
          <a:p>
            <a:r>
              <a:rPr lang="es-ES" dirty="0"/>
              <a:t>Beneficios de la investigación científica</a:t>
            </a:r>
            <a:endParaRPr lang="es-MX" dirty="0"/>
          </a:p>
        </p:txBody>
      </p:sp>
      <p:pic>
        <p:nvPicPr>
          <p:cNvPr id="5" name="Imagen 1" descr="AL1452323.jpg">
            <a:extLst>
              <a:ext uri="{FF2B5EF4-FFF2-40B4-BE49-F238E27FC236}">
                <a16:creationId xmlns:a16="http://schemas.microsoft.com/office/drawing/2014/main" id="{019D8A43-BCF2-455C-8A61-DC0B26C7E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94" y="2603811"/>
            <a:ext cx="3360514" cy="232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0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80C7B1D71C04F8C741635E77ACA5A" ma:contentTypeVersion="11" ma:contentTypeDescription="Create a new document." ma:contentTypeScope="" ma:versionID="9de12fbe744a9584f990a38194f99531">
  <xsd:schema xmlns:xsd="http://www.w3.org/2001/XMLSchema" xmlns:xs="http://www.w3.org/2001/XMLSchema" xmlns:p="http://schemas.microsoft.com/office/2006/metadata/properties" xmlns:ns2="c63c7e9d-5753-40a8-893f-94a0eba9e768" xmlns:ns3="97d69847-0e99-4011-9b66-a4245208547e" targetNamespace="http://schemas.microsoft.com/office/2006/metadata/properties" ma:root="true" ma:fieldsID="98bc51a467656ee26458e75cddcb4a16" ns2:_="" ns3:_="">
    <xsd:import namespace="c63c7e9d-5753-40a8-893f-94a0eba9e768"/>
    <xsd:import namespace="97d69847-0e99-4011-9b66-a424520854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c7e9d-5753-40a8-893f-94a0eba9e7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69847-0e99-4011-9b66-a42452085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0374F1-D098-4C4E-A8D0-F67B7E8BC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3c7e9d-5753-40a8-893f-94a0eba9e768"/>
    <ds:schemaRef ds:uri="97d69847-0e99-4011-9b66-a42452085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DC7AB0-B843-4140-87F7-96F477ABE8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49ECF0-D603-42A2-AA41-EE484939CA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5619</TotalTime>
  <Words>784</Words>
  <Application>Microsoft Office PowerPoint</Application>
  <PresentationFormat>Widescreen</PresentationFormat>
  <Paragraphs>62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PowerPoint Presentation</vt:lpstr>
      <vt:lpstr>Introducción</vt:lpstr>
      <vt:lpstr>Parte 1  Aspectos generales de la investigación científica</vt:lpstr>
      <vt:lpstr>Ciencia, tecnología y desarrollo</vt:lpstr>
      <vt:lpstr>Relación entre ciencia, tecnología y sociedad actual</vt:lpstr>
      <vt:lpstr>Ciencia, universidad y desarrollo</vt:lpstr>
      <vt:lpstr>Educación y sociedad</vt:lpstr>
      <vt:lpstr>Ciencia y ética</vt:lpstr>
      <vt:lpstr>Beneficios de la investigación científica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Stacey</dc:creator>
  <cp:lastModifiedBy>Cruz, Karol</cp:lastModifiedBy>
  <cp:revision>58</cp:revision>
  <dcterms:created xsi:type="dcterms:W3CDTF">2021-02-03T20:14:39Z</dcterms:created>
  <dcterms:modified xsi:type="dcterms:W3CDTF">2021-11-25T22:47:51Z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0x010100ED580C7B1D71C04F8C741635E77ACA5A</vt:lpwstr>
  </property>
</Properties>
</file>