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13" r:id="rId5"/>
    <p:sldId id="263" r:id="rId6"/>
    <p:sldId id="295" r:id="rId7"/>
    <p:sldId id="296" r:id="rId8"/>
    <p:sldId id="297" r:id="rId9"/>
    <p:sldId id="312"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273"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5850"/>
  </p:normalViewPr>
  <p:slideViewPr>
    <p:cSldViewPr snapToGrid="0" snapToObjects="1" showGuides="1">
      <p:cViewPr varScale="1">
        <p:scale>
          <a:sx n="79" d="100"/>
          <a:sy n="79" d="100"/>
        </p:scale>
        <p:origin x="102" y="516"/>
      </p:cViewPr>
      <p:guideLst>
        <p:guide orient="horz" pos="2136"/>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11/25/2021</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210991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20</a:t>
            </a:fld>
            <a:endParaRPr lang="en-US"/>
          </a:p>
        </p:txBody>
      </p:sp>
    </p:spTree>
    <p:extLst>
      <p:ext uri="{BB962C8B-B14F-4D97-AF65-F5344CB8AC3E}">
        <p14:creationId xmlns:p14="http://schemas.microsoft.com/office/powerpoint/2010/main" val="360914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905000" y="0"/>
            <a:ext cx="1028700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3"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5"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7"/>
            <a:ext cx="2743200" cy="365125"/>
          </a:xfrm>
        </p:spPr>
        <p:txBody>
          <a:bodyPr/>
          <a:lstStyle>
            <a:lvl1pPr>
              <a:defRPr/>
            </a:lvl1pPr>
          </a:lstStyle>
          <a:p>
            <a:pPr>
              <a:defRPr/>
            </a:pPr>
            <a:fld id="{3A223C01-11D7-E049-8252-D38AEC7B21E1}" type="slidenum">
              <a:rPr lang="en-US"/>
              <a:pPr>
                <a:defRPr/>
              </a:pPr>
              <a:t>‹#›</a:t>
            </a:fld>
            <a:endParaRPr lang="en-US" dirty="0"/>
          </a:p>
        </p:txBody>
      </p:sp>
      <p:sp>
        <p:nvSpPr>
          <p:cNvPr id="16" name="Subtitle 2"/>
          <p:cNvSpPr>
            <a:spLocks noGrp="1"/>
          </p:cNvSpPr>
          <p:nvPr>
            <p:ph type="subTitle" idx="1"/>
          </p:nvPr>
        </p:nvSpPr>
        <p:spPr>
          <a:xfrm>
            <a:off x="1107442" y="3027685"/>
            <a:ext cx="3809993" cy="116839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title"/>
          </p:nvPr>
        </p:nvSpPr>
        <p:spPr>
          <a:xfrm>
            <a:off x="1104765" y="700406"/>
            <a:ext cx="3822835"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11142923" y="555629"/>
            <a:ext cx="1049079"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113154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Text Placeholder 3"/>
          <p:cNvSpPr>
            <a:spLocks noGrp="1"/>
          </p:cNvSpPr>
          <p:nvPr>
            <p:ph type="body" sz="half" idx="14"/>
          </p:nvPr>
        </p:nvSpPr>
        <p:spPr>
          <a:xfrm>
            <a:off x="1000849" y="1778000"/>
            <a:ext cx="9966872" cy="39787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000851"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6159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3" y="555629"/>
            <a:ext cx="1019175"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9" name="Text Placeholder 3"/>
          <p:cNvSpPr>
            <a:spLocks noGrp="1"/>
          </p:cNvSpPr>
          <p:nvPr>
            <p:ph type="body" sz="half" idx="15"/>
          </p:nvPr>
        </p:nvSpPr>
        <p:spPr>
          <a:xfrm>
            <a:off x="609600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1"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31"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a:srcRect l="13350" t="1" r="273" b="16811"/>
          <a:stretch/>
        </p:blipFill>
        <p:spPr>
          <a:xfrm>
            <a:off x="2226368" y="4"/>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7"/>
            <a:ext cx="4064000"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0208821" y="4"/>
            <a:ext cx="1983179"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74559" y="1678330"/>
            <a:ext cx="4418304"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839451" y="3429000"/>
            <a:ext cx="4149240"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839449" y="1793269"/>
            <a:ext cx="4146891"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6166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2291788"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2286002" y="1"/>
            <a:ext cx="8922775"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4171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a:srcRect l="-183" t="5696" r="-1"/>
          <a:stretch/>
        </p:blipFill>
        <p:spPr>
          <a:xfrm>
            <a:off x="974036" y="4"/>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8166267" y="2257067"/>
            <a:ext cx="4025735"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 y="4"/>
            <a:ext cx="1983179"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992849" y="1678330"/>
            <a:ext cx="4684491"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997755"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7136913" y="3429000"/>
            <a:ext cx="4300585"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7126163" y="1793269"/>
            <a:ext cx="4311332"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10950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211135"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1209372" y="1"/>
            <a:ext cx="893752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9545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901811" y="0"/>
            <a:ext cx="10290191"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960441" y="574675"/>
            <a:ext cx="6135687"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960439" y="555625"/>
            <a:ext cx="0" cy="5164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
        <p:nvSpPr>
          <p:cNvPr id="11" name="Text Placeholder 3"/>
          <p:cNvSpPr>
            <a:spLocks noGrp="1"/>
          </p:cNvSpPr>
          <p:nvPr>
            <p:ph type="body" sz="half" idx="14"/>
          </p:nvPr>
        </p:nvSpPr>
        <p:spPr>
          <a:xfrm>
            <a:off x="1115998" y="2743200"/>
            <a:ext cx="5843604" cy="277706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a:p>
            <a:pPr lvl="0"/>
            <a:endParaRPr lang="en-US" dirty="0"/>
          </a:p>
        </p:txBody>
      </p:sp>
      <p:sp>
        <p:nvSpPr>
          <p:cNvPr id="7" name="Title 1"/>
          <p:cNvSpPr>
            <a:spLocks noGrp="1"/>
          </p:cNvSpPr>
          <p:nvPr>
            <p:ph type="title"/>
          </p:nvPr>
        </p:nvSpPr>
        <p:spPr>
          <a:xfrm>
            <a:off x="1091285" y="738680"/>
            <a:ext cx="5839867" cy="1900052"/>
          </a:xfrm>
          <a:prstGeom prst="rect">
            <a:avLst/>
          </a:prstGeom>
        </p:spPr>
        <p:txBody>
          <a:bodyPr anchor="t"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22630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2020889" y="6350"/>
            <a:ext cx="10280651"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2049719" y="4"/>
            <a:ext cx="10220325" cy="6843713"/>
          </a:xfrm>
          <a:prstGeom prst="rect">
            <a:avLst/>
          </a:prstGeom>
          <a:solidFill>
            <a:schemeClr val="bg2">
              <a:lumMod val="75000"/>
            </a:schemeClr>
          </a:solidFill>
        </p:spPr>
        <p:txBody>
          <a:bodyP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a:t>
            </a:fld>
            <a:endParaRPr lang="en-US"/>
          </a:p>
        </p:txBody>
      </p:sp>
    </p:spTree>
    <p:extLst>
      <p:ext uri="{BB962C8B-B14F-4D97-AF65-F5344CB8AC3E}">
        <p14:creationId xmlns:p14="http://schemas.microsoft.com/office/powerpoint/2010/main" val="12894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7"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8" name="Title 1"/>
          <p:cNvSpPr>
            <a:spLocks noGrp="1"/>
          </p:cNvSpPr>
          <p:nvPr>
            <p:ph type="title" hasCustomPrompt="1"/>
          </p:nvPr>
        </p:nvSpPr>
        <p:spPr>
          <a:xfrm>
            <a:off x="1182032" y="1873409"/>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4056066" y="0"/>
            <a:ext cx="4046537"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1"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6" y="14290"/>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5"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296954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893507" y="11151"/>
            <a:ext cx="10298495"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3" y="2244729"/>
            <a:ext cx="4041775" cy="4613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8BBB6C28-BA73-ED49-B769-78F692DFEEF8}"/>
              </a:ext>
            </a:extLst>
          </p:cNvPr>
          <p:cNvSpPr/>
          <p:nvPr/>
        </p:nvSpPr>
        <p:spPr>
          <a:xfrm>
            <a:off x="468315" y="1695453"/>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Subtitle 2"/>
          <p:cNvSpPr>
            <a:spLocks noGrp="1"/>
          </p:cNvSpPr>
          <p:nvPr>
            <p:ph type="subTitle" idx="1"/>
          </p:nvPr>
        </p:nvSpPr>
        <p:spPr>
          <a:xfrm>
            <a:off x="580552" y="5130611"/>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itle 1"/>
          <p:cNvSpPr>
            <a:spLocks noGrp="1"/>
          </p:cNvSpPr>
          <p:nvPr>
            <p:ph type="ctrTitle"/>
          </p:nvPr>
        </p:nvSpPr>
        <p:spPr>
          <a:xfrm>
            <a:off x="580551" y="1918011"/>
            <a:ext cx="3333528" cy="3166946"/>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871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898240" y="14290"/>
            <a:ext cx="10293760"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a:t>
            </a:fld>
            <a:endParaRPr lang="en-US"/>
          </a:p>
        </p:txBody>
      </p:sp>
    </p:spTree>
    <p:extLst>
      <p:ext uri="{BB962C8B-B14F-4D97-AF65-F5344CB8AC3E}">
        <p14:creationId xmlns:p14="http://schemas.microsoft.com/office/powerpoint/2010/main" val="18678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a:srcRect t="4037" r="7846" b="4507"/>
          <a:stretch/>
        </p:blipFill>
        <p:spPr>
          <a:xfrm>
            <a:off x="1993286" y="0"/>
            <a:ext cx="10351116"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6" y="139704"/>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757239"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5" y="4702292"/>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51" y="2421633"/>
            <a:ext cx="3978223"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806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991555" y="14290"/>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6" y="139704"/>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a:t>
            </a:fld>
            <a:endParaRPr lang="en-US"/>
          </a:p>
        </p:txBody>
      </p:sp>
    </p:spTree>
    <p:extLst>
      <p:ext uri="{BB962C8B-B14F-4D97-AF65-F5344CB8AC3E}">
        <p14:creationId xmlns:p14="http://schemas.microsoft.com/office/powerpoint/2010/main" val="24392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984378" y="0"/>
            <a:ext cx="102076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a:srcRect l="13571" t="30062" r="25128" b="11244"/>
          <a:stretch/>
        </p:blipFill>
        <p:spPr>
          <a:xfrm>
            <a:off x="0" y="1669774"/>
            <a:ext cx="8128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751363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7550149" y="568329"/>
            <a:ext cx="3589339"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Subtitle 2"/>
          <p:cNvSpPr>
            <a:spLocks noGrp="1"/>
          </p:cNvSpPr>
          <p:nvPr>
            <p:ph type="subTitle" idx="1"/>
          </p:nvPr>
        </p:nvSpPr>
        <p:spPr>
          <a:xfrm>
            <a:off x="7661576" y="4004338"/>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
          <p:cNvSpPr>
            <a:spLocks noGrp="1"/>
          </p:cNvSpPr>
          <p:nvPr>
            <p:ph type="ctrTitle"/>
          </p:nvPr>
        </p:nvSpPr>
        <p:spPr>
          <a:xfrm>
            <a:off x="7661575" y="791741"/>
            <a:ext cx="3333528" cy="3486711"/>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984378" y="0"/>
            <a:ext cx="102076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33199F5-F834-8D47-A789-D89AD268BC33}"/>
              </a:ext>
            </a:extLst>
          </p:cNvPr>
          <p:cNvSpPr/>
          <p:nvPr/>
        </p:nvSpPr>
        <p:spPr>
          <a:xfrm>
            <a:off x="1" y="1706567"/>
            <a:ext cx="8731251"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710813"/>
            <a:ext cx="8701547" cy="513290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964223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3" y="555629"/>
            <a:ext cx="1019175"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8" name="Text Placeholder 3"/>
          <p:cNvSpPr>
            <a:spLocks noGrp="1"/>
          </p:cNvSpPr>
          <p:nvPr>
            <p:ph type="body" sz="half" idx="14"/>
          </p:nvPr>
        </p:nvSpPr>
        <p:spPr>
          <a:xfrm>
            <a:off x="1183729" y="1828800"/>
            <a:ext cx="9966872" cy="39279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31" y="571500"/>
            <a:ext cx="9966871" cy="1119188"/>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1949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7"/>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5" r:id="rId13"/>
    <p:sldLayoutId id="2147483806" r:id="rId14"/>
    <p:sldLayoutId id="2147483807" r:id="rId15"/>
    <p:sldLayoutId id="2147483799" r:id="rId16"/>
    <p:sldLayoutId id="2147483800" r:id="rId17"/>
    <p:sldLayoutId id="2147483801" r:id="rId18"/>
    <p:sldLayoutId id="2147483804" r:id="rId19"/>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005B8-81CC-9247-8016-5A2F8A23DABE}"/>
              </a:ext>
            </a:extLst>
          </p:cNvPr>
          <p:cNvSpPr>
            <a:spLocks noGrp="1"/>
          </p:cNvSpPr>
          <p:nvPr>
            <p:ph type="sldNum" sz="quarter" idx="10"/>
          </p:nvPr>
        </p:nvSpPr>
        <p:spPr/>
        <p:txBody>
          <a:bodyPr/>
          <a:lstStyle/>
          <a:p>
            <a:pPr>
              <a:defRPr/>
            </a:pPr>
            <a:fld id="{1BE0104A-9AB8-0446-89F9-4E3E478B7FB3}" type="slidenum">
              <a:rPr lang="en-US" smtClean="0"/>
              <a:pPr>
                <a:defRPr/>
              </a:pPr>
              <a:t>1</a:t>
            </a:fld>
            <a:endParaRPr lang="en-US"/>
          </a:p>
        </p:txBody>
      </p:sp>
      <p:sp>
        <p:nvSpPr>
          <p:cNvPr id="4" name="Rectangle 3">
            <a:extLst>
              <a:ext uri="{FF2B5EF4-FFF2-40B4-BE49-F238E27FC236}">
                <a16:creationId xmlns:a16="http://schemas.microsoft.com/office/drawing/2014/main" id="{8DDF9F74-64F2-9545-BEFD-148C0F11BEEE}"/>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30808BC-5FC0-0347-9B02-658C989BE000}"/>
              </a:ext>
            </a:extLst>
          </p:cNvPr>
          <p:cNvCxnSpPr>
            <a:cxnSpLocks/>
          </p:cNvCxnSpPr>
          <p:nvPr/>
        </p:nvCxnSpPr>
        <p:spPr>
          <a:xfrm>
            <a:off x="989013"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731EB548-84A3-F94E-A678-E39A04512159}"/>
              </a:ext>
            </a:extLst>
          </p:cNvPr>
          <p:cNvSpPr txBox="1">
            <a:spLocks/>
          </p:cNvSpPr>
          <p:nvPr/>
        </p:nvSpPr>
        <p:spPr>
          <a:xfrm>
            <a:off x="1511677" y="5345431"/>
            <a:ext cx="10680325" cy="1137920"/>
          </a:xfrm>
          <a:prstGeom prst="rect">
            <a:avLst/>
          </a:prstGeom>
        </p:spPr>
        <p:txBody>
          <a:bodyPr anchor="t"/>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Open Sans Light" panose="020B0306030504020204" pitchFamily="34" charset="0"/>
                <a:ea typeface="+mn-ea"/>
                <a:cs typeface="Open Sans Semibold" panose="020B0606030504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Open Sans Light" panose="020B0306030504020204" pitchFamily="34" charset="0"/>
                <a:ea typeface="+mn-ea"/>
                <a:cs typeface="Open Sans Semibold" panose="020B0606030504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15000"/>
              </a:lnSpc>
              <a:buFontTx/>
              <a:buNone/>
            </a:pPr>
            <a:r>
              <a:rPr lang="es-CO" sz="2400" dirty="0">
                <a:latin typeface="+mj-lt"/>
                <a:ea typeface="Calibri" charset="0"/>
                <a:cs typeface="CronosPro-Lt" charset="0"/>
              </a:rPr>
              <a:t>César </a:t>
            </a:r>
            <a:r>
              <a:rPr lang="es-CO" sz="2400" dirty="0" err="1">
                <a:latin typeface="+mj-lt"/>
                <a:ea typeface="Calibri" charset="0"/>
                <a:cs typeface="CronosPro-Lt" charset="0"/>
              </a:rPr>
              <a:t>Agusto</a:t>
            </a:r>
            <a:r>
              <a:rPr lang="es-CO" sz="2400" dirty="0">
                <a:latin typeface="+mj-lt"/>
                <a:ea typeface="Calibri" charset="0"/>
                <a:cs typeface="CronosPro-Lt" charset="0"/>
              </a:rPr>
              <a:t> Bernal Torres</a:t>
            </a:r>
          </a:p>
          <a:p>
            <a:pPr algn="ctr">
              <a:lnSpc>
                <a:spcPct val="115000"/>
              </a:lnSpc>
              <a:buFontTx/>
              <a:buNone/>
            </a:pPr>
            <a:r>
              <a:rPr lang="es-CO" sz="2400" dirty="0">
                <a:latin typeface="+mj-lt"/>
              </a:rPr>
              <a:t>bernalaug@gmail.com</a:t>
            </a:r>
            <a:endParaRPr lang="es-EC" sz="2400" dirty="0">
              <a:latin typeface="+mj-lt"/>
            </a:endParaRPr>
          </a:p>
          <a:p>
            <a:pPr algn="ctr">
              <a:lnSpc>
                <a:spcPct val="115000"/>
              </a:lnSpc>
              <a:buFontTx/>
              <a:buNone/>
            </a:pPr>
            <a:r>
              <a:rPr lang="es-CO" dirty="0">
                <a:ea typeface="Calibri" charset="0"/>
                <a:cs typeface="CronosPro-Lt" charset="0"/>
              </a:rPr>
              <a:t>Doctor en administración de negocios, magíster en educación, economista y psicólogo</a:t>
            </a:r>
            <a:endParaRPr lang="es-EC" dirty="0">
              <a:ea typeface="Calibri" charset="0"/>
              <a:cs typeface="Times New Roman" charset="0"/>
            </a:endParaRPr>
          </a:p>
        </p:txBody>
      </p:sp>
      <p:sp>
        <p:nvSpPr>
          <p:cNvPr id="7" name="Title 1">
            <a:extLst>
              <a:ext uri="{FF2B5EF4-FFF2-40B4-BE49-F238E27FC236}">
                <a16:creationId xmlns:a16="http://schemas.microsoft.com/office/drawing/2014/main" id="{8B6935FF-4C8F-264D-BCFE-C83CF4FF3DD3}"/>
              </a:ext>
            </a:extLst>
          </p:cNvPr>
          <p:cNvSpPr txBox="1">
            <a:spLocks/>
          </p:cNvSpPr>
          <p:nvPr/>
        </p:nvSpPr>
        <p:spPr>
          <a:xfrm>
            <a:off x="1066800" y="721360"/>
            <a:ext cx="3891280" cy="2376856"/>
          </a:xfrm>
          <a:prstGeom prst="rect">
            <a:avLst/>
          </a:prstGeom>
        </p:spPr>
        <p:txBody>
          <a:bodyPr anchor="t"/>
          <a:lst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r>
              <a:rPr lang="en-US" dirty="0" err="1"/>
              <a:t>Metodología</a:t>
            </a:r>
            <a:r>
              <a:rPr lang="en-US" dirty="0"/>
              <a:t>  de la </a:t>
            </a:r>
            <a:r>
              <a:rPr lang="en-US" dirty="0" err="1"/>
              <a:t>investigación</a:t>
            </a:r>
            <a:endParaRPr lang="en-US" dirty="0"/>
          </a:p>
        </p:txBody>
      </p:sp>
      <p:pic>
        <p:nvPicPr>
          <p:cNvPr id="8" name="Picture 7">
            <a:extLst>
              <a:ext uri="{FF2B5EF4-FFF2-40B4-BE49-F238E27FC236}">
                <a16:creationId xmlns:a16="http://schemas.microsoft.com/office/drawing/2014/main" id="{EF35BD5B-913A-439E-89DF-3A1052217AE8}"/>
              </a:ext>
            </a:extLst>
          </p:cNvPr>
          <p:cNvPicPr>
            <a:picLocks noChangeAspect="1"/>
          </p:cNvPicPr>
          <p:nvPr/>
        </p:nvPicPr>
        <p:blipFill>
          <a:blip r:embed="rId2"/>
          <a:stretch>
            <a:fillRect/>
          </a:stretch>
        </p:blipFill>
        <p:spPr>
          <a:xfrm>
            <a:off x="5368345" y="577850"/>
            <a:ext cx="3480963" cy="4459983"/>
          </a:xfrm>
          <a:prstGeom prst="rect">
            <a:avLst/>
          </a:prstGeom>
        </p:spPr>
      </p:pic>
    </p:spTree>
    <p:extLst>
      <p:ext uri="{BB962C8B-B14F-4D97-AF65-F5344CB8AC3E}">
        <p14:creationId xmlns:p14="http://schemas.microsoft.com/office/powerpoint/2010/main" val="315514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B05D6E-67A3-4E54-8C86-93FB067902E1}"/>
              </a:ext>
            </a:extLst>
          </p:cNvPr>
          <p:cNvSpPr>
            <a:spLocks noGrp="1"/>
          </p:cNvSpPr>
          <p:nvPr>
            <p:ph type="sldNum" sz="quarter" idx="15"/>
          </p:nvPr>
        </p:nvSpPr>
        <p:spPr/>
        <p:txBody>
          <a:bodyPr/>
          <a:lstStyle/>
          <a:p>
            <a:pPr>
              <a:defRPr/>
            </a:pPr>
            <a:fld id="{449BB740-7204-9B4C-9E22-6EC5FC26FE50}" type="slidenum">
              <a:rPr lang="en-US" smtClean="0"/>
              <a:pPr>
                <a:defRPr/>
              </a:pPr>
              <a:t>10</a:t>
            </a:fld>
            <a:endParaRPr lang="en-US"/>
          </a:p>
        </p:txBody>
      </p:sp>
      <p:sp>
        <p:nvSpPr>
          <p:cNvPr id="3" name="Text Placeholder 2">
            <a:extLst>
              <a:ext uri="{FF2B5EF4-FFF2-40B4-BE49-F238E27FC236}">
                <a16:creationId xmlns:a16="http://schemas.microsoft.com/office/drawing/2014/main" id="{CD7858A3-5392-4037-B708-784BA082EC43}"/>
              </a:ext>
            </a:extLst>
          </p:cNvPr>
          <p:cNvSpPr>
            <a:spLocks noGrp="1"/>
          </p:cNvSpPr>
          <p:nvPr>
            <p:ph type="body" sz="half" idx="14"/>
          </p:nvPr>
        </p:nvSpPr>
        <p:spPr>
          <a:xfrm>
            <a:off x="314661" y="2436303"/>
            <a:ext cx="7615135" cy="3638662"/>
          </a:xfrm>
        </p:spPr>
        <p:txBody>
          <a:bodyPr>
            <a:normAutofit/>
          </a:bodyPr>
          <a:lstStyle/>
          <a:p>
            <a:pPr marL="342900" indent="-342900" algn="just">
              <a:buFont typeface="Arial" panose="020B0604020202020204" pitchFamily="34" charset="0"/>
              <a:buChar char="•"/>
            </a:pPr>
            <a:r>
              <a:rPr lang="es-CO" sz="1800" dirty="0">
                <a:cs typeface="Times New Roman" charset="0"/>
              </a:rPr>
              <a:t>La etnografía busca descubrir y describir las acciones de los grupos objeto del estudio dentro de una interacción social contextualizada, con el sentido y significado que les dan los mismos participantes del grupo a sus acciones.</a:t>
            </a:r>
          </a:p>
          <a:p>
            <a:pPr marL="342900" indent="-342900" algn="just">
              <a:buFont typeface="Arial" panose="020B0604020202020204" pitchFamily="34" charset="0"/>
              <a:buChar char="•"/>
            </a:pPr>
            <a:r>
              <a:rPr lang="es-CO" sz="1800" dirty="0">
                <a:cs typeface="Times New Roman" charset="0"/>
              </a:rPr>
              <a:t>La etnografía permite, entonces, reflexionar constante y críticamente sobre la realidad, asignando significaciones a lo que se ve, se oye y se hace, desarrollando además aproximaciones hipotéticas y la reconstrucción teórica de la realidad. </a:t>
            </a:r>
          </a:p>
          <a:p>
            <a:pPr marL="342900" indent="-342900" algn="just">
              <a:buFont typeface="Arial" panose="020B0604020202020204" pitchFamily="34" charset="0"/>
              <a:buChar char="•"/>
            </a:pPr>
            <a:r>
              <a:rPr lang="es-CO" sz="1800" dirty="0">
                <a:cs typeface="Times New Roman" charset="0"/>
              </a:rPr>
              <a:t>El propósito específico de la investigación etnográfica es conocer el significado de los hechos de grupos de personas, dentro del contexto de la vida cotidiana.</a:t>
            </a:r>
            <a:endParaRPr lang="es-EC" sz="1800" dirty="0">
              <a:cs typeface="Times New Roman" charset="0"/>
            </a:endParaRPr>
          </a:p>
          <a:p>
            <a:pPr marL="457200" lvl="1" indent="0" eaLnBrk="1" hangingPunct="1">
              <a:lnSpc>
                <a:spcPct val="110000"/>
              </a:lnSpc>
              <a:buFontTx/>
              <a:buNone/>
            </a:pPr>
            <a:endParaRPr lang="es-CO" sz="1600" dirty="0">
              <a:latin typeface="Arial" charset="0"/>
            </a:endParaRPr>
          </a:p>
        </p:txBody>
      </p:sp>
      <p:sp>
        <p:nvSpPr>
          <p:cNvPr id="4" name="Title 3">
            <a:extLst>
              <a:ext uri="{FF2B5EF4-FFF2-40B4-BE49-F238E27FC236}">
                <a16:creationId xmlns:a16="http://schemas.microsoft.com/office/drawing/2014/main" id="{E993D796-DE77-4543-B8D4-DE4355AB2F0B}"/>
              </a:ext>
            </a:extLst>
          </p:cNvPr>
          <p:cNvSpPr>
            <a:spLocks noGrp="1"/>
          </p:cNvSpPr>
          <p:nvPr>
            <p:ph type="title"/>
          </p:nvPr>
        </p:nvSpPr>
        <p:spPr>
          <a:xfrm>
            <a:off x="167719" y="695778"/>
            <a:ext cx="10925002" cy="1119188"/>
          </a:xfrm>
        </p:spPr>
        <p:txBody>
          <a:bodyPr>
            <a:noAutofit/>
          </a:bodyPr>
          <a:lstStyle/>
          <a:p>
            <a:br>
              <a:rPr lang="es-EC" dirty="0"/>
            </a:br>
            <a:r>
              <a:rPr lang="es-CO" sz="4000" dirty="0"/>
              <a:t>Investigación</a:t>
            </a:r>
            <a:r>
              <a:rPr lang="es-CO" dirty="0"/>
              <a:t> cualitativa: investigación etnográfica</a:t>
            </a:r>
            <a:br>
              <a:rPr lang="es-EC" dirty="0"/>
            </a:br>
            <a:endParaRPr lang="es-MX" dirty="0"/>
          </a:p>
        </p:txBody>
      </p:sp>
      <p:pic>
        <p:nvPicPr>
          <p:cNvPr id="5" name="Imagen 2" descr="AL1386467.jpg">
            <a:extLst>
              <a:ext uri="{FF2B5EF4-FFF2-40B4-BE49-F238E27FC236}">
                <a16:creationId xmlns:a16="http://schemas.microsoft.com/office/drawing/2014/main" id="{39D0E649-B57E-4CBC-9F50-A137CE86A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288" y="2787186"/>
            <a:ext cx="3780000" cy="2520000"/>
          </a:xfrm>
          <a:prstGeom prst="rect">
            <a:avLst/>
          </a:prstGeom>
        </p:spPr>
      </p:pic>
    </p:spTree>
    <p:extLst>
      <p:ext uri="{BB962C8B-B14F-4D97-AF65-F5344CB8AC3E}">
        <p14:creationId xmlns:p14="http://schemas.microsoft.com/office/powerpoint/2010/main" val="90529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B05D6E-67A3-4E54-8C86-93FB067902E1}"/>
              </a:ext>
            </a:extLst>
          </p:cNvPr>
          <p:cNvSpPr>
            <a:spLocks noGrp="1"/>
          </p:cNvSpPr>
          <p:nvPr>
            <p:ph type="sldNum" sz="quarter" idx="15"/>
          </p:nvPr>
        </p:nvSpPr>
        <p:spPr/>
        <p:txBody>
          <a:bodyPr/>
          <a:lstStyle/>
          <a:p>
            <a:pPr>
              <a:defRPr/>
            </a:pPr>
            <a:fld id="{449BB740-7204-9B4C-9E22-6EC5FC26FE50}" type="slidenum">
              <a:rPr lang="en-US" smtClean="0"/>
              <a:pPr>
                <a:defRPr/>
              </a:pPr>
              <a:t>11</a:t>
            </a:fld>
            <a:endParaRPr lang="en-US"/>
          </a:p>
        </p:txBody>
      </p:sp>
      <p:sp>
        <p:nvSpPr>
          <p:cNvPr id="3" name="Text Placeholder 2">
            <a:extLst>
              <a:ext uri="{FF2B5EF4-FFF2-40B4-BE49-F238E27FC236}">
                <a16:creationId xmlns:a16="http://schemas.microsoft.com/office/drawing/2014/main" id="{CD7858A3-5392-4037-B708-784BA082EC43}"/>
              </a:ext>
            </a:extLst>
          </p:cNvPr>
          <p:cNvSpPr>
            <a:spLocks noGrp="1"/>
          </p:cNvSpPr>
          <p:nvPr>
            <p:ph type="body" sz="half" idx="14"/>
          </p:nvPr>
        </p:nvSpPr>
        <p:spPr>
          <a:xfrm>
            <a:off x="644511" y="2451406"/>
            <a:ext cx="10902977" cy="3908485"/>
          </a:xfrm>
        </p:spPr>
        <p:txBody>
          <a:bodyPr>
            <a:normAutofit/>
          </a:bodyPr>
          <a:lstStyle/>
          <a:p>
            <a:pPr marL="342900" indent="-342900" algn="just">
              <a:lnSpc>
                <a:spcPct val="100000"/>
              </a:lnSpc>
              <a:buFont typeface="Arial" panose="020B0604020202020204" pitchFamily="34" charset="0"/>
              <a:buChar char="•"/>
            </a:pPr>
            <a:r>
              <a:rPr lang="es-CO" sz="1800" dirty="0">
                <a:cs typeface="Times New Roman" charset="0"/>
              </a:rPr>
              <a:t>El proceso de investigación es flexible y no existe un esquema rígido. </a:t>
            </a:r>
          </a:p>
          <a:p>
            <a:pPr marL="342900" indent="-342900" algn="just">
              <a:lnSpc>
                <a:spcPct val="100000"/>
              </a:lnSpc>
              <a:buFont typeface="Arial" panose="020B0604020202020204" pitchFamily="34" charset="0"/>
              <a:buChar char="•"/>
            </a:pPr>
            <a:r>
              <a:rPr lang="es-CO" sz="1800" dirty="0">
                <a:cs typeface="Times New Roman" charset="0"/>
              </a:rPr>
              <a:t>En términos generales, el investigador planea su investigación sobre el objeto de estudio (lo que va a investigar) y se plantea interrogantes acerca de la cultura o grupo objeto de estudio, con la certeza de que se tendrán sucesivas oportunidades de precisar, redefinir y hasta reorientar el estudio.</a:t>
            </a:r>
          </a:p>
          <a:p>
            <a:pPr marL="342900" indent="-342900" algn="just">
              <a:lnSpc>
                <a:spcPct val="100000"/>
              </a:lnSpc>
              <a:buFont typeface="Arial" panose="020B0604020202020204" pitchFamily="34" charset="0"/>
              <a:buChar char="•"/>
            </a:pPr>
            <a:r>
              <a:rPr lang="es-CO" sz="1800" dirty="0">
                <a:cs typeface="Times New Roman" charset="0"/>
              </a:rPr>
              <a:t>El investigador se sumerge o convive gran parte de su tiempo en el sitio de la investigación; allí comparte con las personas el objetivo del estudio, viviendo del mismo modo que ellos, e interviene con una doble responsabilidad: por un lado, participar espontáneamente, sin distorsionar el ambiente y la forma natural de actuar del grupo, y, por otro, mantener su papel de investigador para descubrir e interpretar lo más neutralmente posible los rasgos característicos y la dinámica del grupo en su contexto específico.</a:t>
            </a:r>
          </a:p>
        </p:txBody>
      </p:sp>
      <p:sp>
        <p:nvSpPr>
          <p:cNvPr id="4" name="Title 3">
            <a:extLst>
              <a:ext uri="{FF2B5EF4-FFF2-40B4-BE49-F238E27FC236}">
                <a16:creationId xmlns:a16="http://schemas.microsoft.com/office/drawing/2014/main" id="{E993D796-DE77-4543-B8D4-DE4355AB2F0B}"/>
              </a:ext>
            </a:extLst>
          </p:cNvPr>
          <p:cNvSpPr>
            <a:spLocks noGrp="1"/>
          </p:cNvSpPr>
          <p:nvPr>
            <p:ph type="title"/>
          </p:nvPr>
        </p:nvSpPr>
        <p:spPr>
          <a:xfrm>
            <a:off x="371265" y="708511"/>
            <a:ext cx="10646505" cy="1119188"/>
          </a:xfrm>
        </p:spPr>
        <p:txBody>
          <a:bodyPr>
            <a:normAutofit fontScale="90000"/>
          </a:bodyPr>
          <a:lstStyle/>
          <a:p>
            <a:br>
              <a:rPr lang="es-EC" sz="4500" dirty="0"/>
            </a:br>
            <a:r>
              <a:rPr lang="es-EC" sz="4500" dirty="0"/>
              <a:t>Diseño metodológico de la </a:t>
            </a:r>
            <a:r>
              <a:rPr lang="es-CO" sz="4500" dirty="0"/>
              <a:t>investigación etnográfica</a:t>
            </a:r>
            <a:br>
              <a:rPr lang="es-EC" sz="4500" dirty="0"/>
            </a:br>
            <a:endParaRPr lang="es-MX" sz="4500" dirty="0"/>
          </a:p>
        </p:txBody>
      </p:sp>
    </p:spTree>
    <p:extLst>
      <p:ext uri="{BB962C8B-B14F-4D97-AF65-F5344CB8AC3E}">
        <p14:creationId xmlns:p14="http://schemas.microsoft.com/office/powerpoint/2010/main" val="245303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64EA87-2A4D-48C0-8471-429EF66D54C7}"/>
              </a:ext>
            </a:extLst>
          </p:cNvPr>
          <p:cNvSpPr>
            <a:spLocks noGrp="1"/>
          </p:cNvSpPr>
          <p:nvPr>
            <p:ph type="sldNum" sz="quarter" idx="15"/>
          </p:nvPr>
        </p:nvSpPr>
        <p:spPr/>
        <p:txBody>
          <a:bodyPr/>
          <a:lstStyle/>
          <a:p>
            <a:pPr>
              <a:defRPr/>
            </a:pPr>
            <a:fld id="{449BB740-7204-9B4C-9E22-6EC5FC26FE50}" type="slidenum">
              <a:rPr lang="en-US" smtClean="0"/>
              <a:pPr>
                <a:defRPr/>
              </a:pPr>
              <a:t>12</a:t>
            </a:fld>
            <a:endParaRPr lang="en-US"/>
          </a:p>
        </p:txBody>
      </p:sp>
      <p:sp>
        <p:nvSpPr>
          <p:cNvPr id="3" name="Text Placeholder 2">
            <a:extLst>
              <a:ext uri="{FF2B5EF4-FFF2-40B4-BE49-F238E27FC236}">
                <a16:creationId xmlns:a16="http://schemas.microsoft.com/office/drawing/2014/main" id="{53A467D6-85A8-4ED1-8C1B-8F0995B6BE26}"/>
              </a:ext>
            </a:extLst>
          </p:cNvPr>
          <p:cNvSpPr>
            <a:spLocks noGrp="1"/>
          </p:cNvSpPr>
          <p:nvPr>
            <p:ph type="body" sz="half" idx="14"/>
          </p:nvPr>
        </p:nvSpPr>
        <p:spPr>
          <a:xfrm>
            <a:off x="389745" y="2307860"/>
            <a:ext cx="7885606" cy="3978721"/>
          </a:xfrm>
        </p:spPr>
        <p:txBody>
          <a:bodyPr>
            <a:normAutofit fontScale="62500" lnSpcReduction="20000"/>
          </a:bodyPr>
          <a:lstStyle/>
          <a:p>
            <a:pPr marL="342900" indent="-342900" algn="just">
              <a:lnSpc>
                <a:spcPct val="120000"/>
              </a:lnSpc>
              <a:buFont typeface="Arial" panose="020B0604020202020204" pitchFamily="34" charset="0"/>
              <a:buChar char="•"/>
            </a:pPr>
            <a:r>
              <a:rPr lang="es-CO" sz="2600" dirty="0">
                <a:cs typeface="Times New Roman" charset="0"/>
              </a:rPr>
              <a:t>Es un proceso de creación de teoría, conceptos, hipótesis o proposiciones a partir del análisis sistemático de los datos obtenidos de la investigación empírica y no de supuestos a priori, de otras investigaciones o de marcos teóricos existentes, sin que ello implique descartar esos conocimientos.</a:t>
            </a:r>
          </a:p>
          <a:p>
            <a:pPr marL="342900" indent="-342900" algn="just">
              <a:lnSpc>
                <a:spcPct val="120000"/>
              </a:lnSpc>
              <a:buFont typeface="Arial" panose="020B0604020202020204" pitchFamily="34" charset="0"/>
              <a:buChar char="•"/>
            </a:pPr>
            <a:r>
              <a:rPr lang="es-CO" sz="2600" dirty="0">
                <a:cs typeface="Times New Roman" charset="0"/>
              </a:rPr>
              <a:t>La razón básica de esta investigación es la generación de conceptos, categorías y finalmente teorías sobre temas de interés para el investigador, para un grupo social y para la sociedad, especialmente a partir de estudios de caso. </a:t>
            </a:r>
          </a:p>
          <a:p>
            <a:pPr marL="342900" indent="-342900" algn="just">
              <a:lnSpc>
                <a:spcPct val="120000"/>
              </a:lnSpc>
              <a:buFont typeface="Arial" panose="020B0604020202020204" pitchFamily="34" charset="0"/>
              <a:buChar char="•"/>
            </a:pPr>
            <a:r>
              <a:rPr lang="es-CO" sz="2600" dirty="0">
                <a:cs typeface="Times New Roman" charset="0"/>
              </a:rPr>
              <a:t>Para esta teoría el científico social requiere un acercamiento íntimo al área de estudio, y por ello, no puede abordar una investigación de manera rutinaria y distante de lo que esta investigando, ya que tiene que implicarse en ella. </a:t>
            </a:r>
          </a:p>
          <a:p>
            <a:pPr marL="342900" indent="-342900" algn="just">
              <a:lnSpc>
                <a:spcPct val="120000"/>
              </a:lnSpc>
              <a:buFont typeface="Arial" panose="020B0604020202020204" pitchFamily="34" charset="0"/>
              <a:buChar char="•"/>
            </a:pPr>
            <a:r>
              <a:rPr lang="es-CO" sz="2600" dirty="0">
                <a:cs typeface="Times New Roman" charset="0"/>
              </a:rPr>
              <a:t>Las fases más generales para su desarrollo son la recolección de datos, la codificación, la delimitación de la teoría y la definición del lugar en la literatura.</a:t>
            </a:r>
            <a:endParaRPr lang="es-EC" sz="2600" dirty="0">
              <a:cs typeface="Times New Roman" charset="0"/>
            </a:endParaRPr>
          </a:p>
        </p:txBody>
      </p:sp>
      <p:sp>
        <p:nvSpPr>
          <p:cNvPr id="4" name="Title 3">
            <a:extLst>
              <a:ext uri="{FF2B5EF4-FFF2-40B4-BE49-F238E27FC236}">
                <a16:creationId xmlns:a16="http://schemas.microsoft.com/office/drawing/2014/main" id="{63E2A5D7-7814-4068-A627-BD50815F1818}"/>
              </a:ext>
            </a:extLst>
          </p:cNvPr>
          <p:cNvSpPr>
            <a:spLocks noGrp="1"/>
          </p:cNvSpPr>
          <p:nvPr>
            <p:ph type="title"/>
          </p:nvPr>
        </p:nvSpPr>
        <p:spPr>
          <a:xfrm>
            <a:off x="389745" y="571419"/>
            <a:ext cx="10732958" cy="1119188"/>
          </a:xfrm>
        </p:spPr>
        <p:txBody>
          <a:bodyPr>
            <a:noAutofit/>
          </a:bodyPr>
          <a:lstStyle/>
          <a:p>
            <a:r>
              <a:rPr lang="es-CO" sz="4000" dirty="0"/>
              <a:t>Investigación cualitativa: teoría fundamentada </a:t>
            </a:r>
            <a:endParaRPr lang="es-MX" sz="4000" dirty="0"/>
          </a:p>
        </p:txBody>
      </p:sp>
      <p:pic>
        <p:nvPicPr>
          <p:cNvPr id="7" name="Imagen 1" descr="AL1419084.jpg">
            <a:extLst>
              <a:ext uri="{FF2B5EF4-FFF2-40B4-BE49-F238E27FC236}">
                <a16:creationId xmlns:a16="http://schemas.microsoft.com/office/drawing/2014/main" id="{41220F57-B426-43AA-B726-F8738756D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5769" y="3009362"/>
            <a:ext cx="3236486" cy="2160000"/>
          </a:xfrm>
          <a:prstGeom prst="rect">
            <a:avLst/>
          </a:prstGeom>
        </p:spPr>
      </p:pic>
    </p:spTree>
    <p:extLst>
      <p:ext uri="{BB962C8B-B14F-4D97-AF65-F5344CB8AC3E}">
        <p14:creationId xmlns:p14="http://schemas.microsoft.com/office/powerpoint/2010/main" val="365199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2542E9-2DED-40D6-A202-D09FFE1A1D5F}"/>
              </a:ext>
            </a:extLst>
          </p:cNvPr>
          <p:cNvSpPr>
            <a:spLocks noGrp="1"/>
          </p:cNvSpPr>
          <p:nvPr>
            <p:ph type="sldNum" sz="quarter" idx="15"/>
          </p:nvPr>
        </p:nvSpPr>
        <p:spPr/>
        <p:txBody>
          <a:bodyPr/>
          <a:lstStyle/>
          <a:p>
            <a:pPr>
              <a:defRPr/>
            </a:pPr>
            <a:fld id="{449BB740-7204-9B4C-9E22-6EC5FC26FE50}" type="slidenum">
              <a:rPr lang="en-US" smtClean="0"/>
              <a:pPr>
                <a:defRPr/>
              </a:pPr>
              <a:t>13</a:t>
            </a:fld>
            <a:endParaRPr lang="en-US"/>
          </a:p>
        </p:txBody>
      </p:sp>
      <p:sp>
        <p:nvSpPr>
          <p:cNvPr id="3" name="Text Placeholder 2">
            <a:extLst>
              <a:ext uri="{FF2B5EF4-FFF2-40B4-BE49-F238E27FC236}">
                <a16:creationId xmlns:a16="http://schemas.microsoft.com/office/drawing/2014/main" id="{72A66026-B401-4252-BA0B-DA58C6EF28E8}"/>
              </a:ext>
            </a:extLst>
          </p:cNvPr>
          <p:cNvSpPr>
            <a:spLocks noGrp="1"/>
          </p:cNvSpPr>
          <p:nvPr>
            <p:ph type="body" sz="half" idx="14"/>
          </p:nvPr>
        </p:nvSpPr>
        <p:spPr>
          <a:xfrm>
            <a:off x="809468" y="1942891"/>
            <a:ext cx="10897849" cy="4545226"/>
          </a:xfrm>
        </p:spPr>
        <p:txBody>
          <a:bodyPr>
            <a:normAutofit/>
          </a:bodyPr>
          <a:lstStyle/>
          <a:p>
            <a:pPr marL="342900" indent="-342900" algn="just">
              <a:lnSpc>
                <a:spcPct val="110000"/>
              </a:lnSpc>
              <a:buFont typeface="Arial" panose="020B0604020202020204" pitchFamily="34" charset="0"/>
              <a:buChar char="•"/>
            </a:pPr>
            <a:r>
              <a:rPr lang="es-CO" sz="1800" dirty="0">
                <a:cs typeface="Times New Roman" charset="0"/>
              </a:rPr>
              <a:t>Monismo metodológico, es decir, la unidad de método y la homogeneidad doctrinal. En otras palabras, sólo se acepta una única forma de hacer ciencia. </a:t>
            </a:r>
            <a:endParaRPr lang="es-EC" sz="1800" dirty="0">
              <a:cs typeface="Times New Roman" charset="0"/>
            </a:endParaRPr>
          </a:p>
          <a:p>
            <a:pPr marL="342900" indent="-342900" algn="just">
              <a:lnSpc>
                <a:spcPct val="110000"/>
              </a:lnSpc>
              <a:buFont typeface="Arial" panose="020B0604020202020204" pitchFamily="34" charset="0"/>
              <a:buChar char="•"/>
            </a:pPr>
            <a:r>
              <a:rPr lang="es-CO" sz="1800" dirty="0">
                <a:cs typeface="Times New Roman" charset="0"/>
              </a:rPr>
              <a:t>La unidad de método la constituye en esencia el modelo físico-matemático, y por éste se mide la cientificidad de todo conocimiento que quiera llamarse científico.</a:t>
            </a:r>
            <a:endParaRPr lang="es-EC" sz="1800" dirty="0">
              <a:cs typeface="Times New Roman" charset="0"/>
            </a:endParaRPr>
          </a:p>
          <a:p>
            <a:pPr marL="342900" indent="-342900" algn="just">
              <a:lnSpc>
                <a:spcPct val="110000"/>
              </a:lnSpc>
              <a:buFont typeface="Arial" panose="020B0604020202020204" pitchFamily="34" charset="0"/>
              <a:buChar char="•"/>
            </a:pPr>
            <a:r>
              <a:rPr lang="es-CO" sz="1800" dirty="0">
                <a:cs typeface="Times New Roman" charset="0"/>
              </a:rPr>
              <a:t>La ciencia debe dar respuesta a las causas o motivos fundamentales de los fenómenos. Así, toda explicación de carácter causal debe estar expresada por la búsqueda de leyes generales hipotéticas.</a:t>
            </a:r>
            <a:endParaRPr lang="es-EC" sz="1800" dirty="0">
              <a:cs typeface="Times New Roman" charset="0"/>
            </a:endParaRPr>
          </a:p>
          <a:p>
            <a:pPr marL="342900" indent="-342900" algn="just">
              <a:lnSpc>
                <a:spcPct val="110000"/>
              </a:lnSpc>
              <a:buFont typeface="Arial" panose="020B0604020202020204" pitchFamily="34" charset="0"/>
              <a:buChar char="•"/>
            </a:pPr>
            <a:r>
              <a:rPr lang="es-CO" sz="1800" dirty="0">
                <a:cs typeface="Times New Roman" charset="0"/>
              </a:rPr>
              <a:t>El conocimiento científico hace hincapié en la predicción de los fenómenos y en su control.</a:t>
            </a:r>
            <a:endParaRPr lang="es-EC" sz="1800" dirty="0">
              <a:cs typeface="Times New Roman" charset="0"/>
            </a:endParaRPr>
          </a:p>
          <a:p>
            <a:pPr marL="342900" indent="-342900" algn="just">
              <a:lnSpc>
                <a:spcPct val="110000"/>
              </a:lnSpc>
              <a:buFont typeface="Arial" panose="020B0604020202020204" pitchFamily="34" charset="0"/>
              <a:buChar char="•"/>
            </a:pPr>
            <a:r>
              <a:rPr lang="es-CO" sz="1800" dirty="0">
                <a:cs typeface="Times New Roman" charset="0"/>
              </a:rPr>
              <a:t>Sólo tienen sentido las proposiciones que pueden verificarse empíricamente, a través de los hechos de la experiencia y de la lógica.</a:t>
            </a:r>
            <a:endParaRPr lang="es-EC" sz="1800" dirty="0">
              <a:cs typeface="Times New Roman" charset="0"/>
            </a:endParaRPr>
          </a:p>
          <a:p>
            <a:pPr marL="285750" indent="-285750">
              <a:lnSpc>
                <a:spcPct val="110000"/>
              </a:lnSpc>
              <a:buFont typeface="Arial" panose="020B0604020202020204" pitchFamily="34" charset="0"/>
              <a:buChar char="•"/>
            </a:pPr>
            <a:endParaRPr lang="es-MX" dirty="0"/>
          </a:p>
        </p:txBody>
      </p:sp>
      <p:sp>
        <p:nvSpPr>
          <p:cNvPr id="4" name="Title 3">
            <a:extLst>
              <a:ext uri="{FF2B5EF4-FFF2-40B4-BE49-F238E27FC236}">
                <a16:creationId xmlns:a16="http://schemas.microsoft.com/office/drawing/2014/main" id="{00A9864C-0FE6-4CD6-847D-9A22C8BD70C0}"/>
              </a:ext>
            </a:extLst>
          </p:cNvPr>
          <p:cNvSpPr>
            <a:spLocks noGrp="1"/>
          </p:cNvSpPr>
          <p:nvPr>
            <p:ph type="title"/>
          </p:nvPr>
        </p:nvSpPr>
        <p:spPr/>
        <p:txBody>
          <a:bodyPr>
            <a:normAutofit/>
          </a:bodyPr>
          <a:lstStyle/>
          <a:p>
            <a:r>
              <a:rPr lang="es-CO" sz="4500" dirty="0"/>
              <a:t> Investigación cuantitativa: rasgos </a:t>
            </a:r>
            <a:endParaRPr lang="es-MX" sz="4500" dirty="0"/>
          </a:p>
        </p:txBody>
      </p:sp>
    </p:spTree>
    <p:extLst>
      <p:ext uri="{BB962C8B-B14F-4D97-AF65-F5344CB8AC3E}">
        <p14:creationId xmlns:p14="http://schemas.microsoft.com/office/powerpoint/2010/main" val="72070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0ADA8C-90CA-4AA4-9C3A-8B9F64E89810}"/>
              </a:ext>
            </a:extLst>
          </p:cNvPr>
          <p:cNvSpPr>
            <a:spLocks noGrp="1"/>
          </p:cNvSpPr>
          <p:nvPr>
            <p:ph type="sldNum" sz="quarter" idx="15"/>
          </p:nvPr>
        </p:nvSpPr>
        <p:spPr/>
        <p:txBody>
          <a:bodyPr/>
          <a:lstStyle/>
          <a:p>
            <a:pPr>
              <a:defRPr/>
            </a:pPr>
            <a:fld id="{449BB740-7204-9B4C-9E22-6EC5FC26FE50}" type="slidenum">
              <a:rPr lang="en-US" smtClean="0"/>
              <a:pPr>
                <a:defRPr/>
              </a:pPr>
              <a:t>14</a:t>
            </a:fld>
            <a:endParaRPr lang="en-US"/>
          </a:p>
        </p:txBody>
      </p:sp>
      <p:sp>
        <p:nvSpPr>
          <p:cNvPr id="3" name="Text Placeholder 2">
            <a:extLst>
              <a:ext uri="{FF2B5EF4-FFF2-40B4-BE49-F238E27FC236}">
                <a16:creationId xmlns:a16="http://schemas.microsoft.com/office/drawing/2014/main" id="{F73C6F54-2E9A-4D0D-939E-3BC5D71A02CD}"/>
              </a:ext>
            </a:extLst>
          </p:cNvPr>
          <p:cNvSpPr>
            <a:spLocks noGrp="1"/>
          </p:cNvSpPr>
          <p:nvPr>
            <p:ph type="body" sz="half" idx="14"/>
          </p:nvPr>
        </p:nvSpPr>
        <p:spPr>
          <a:xfrm>
            <a:off x="948728" y="2408343"/>
            <a:ext cx="9473575" cy="3259094"/>
          </a:xfrm>
        </p:spPr>
        <p:txBody>
          <a:bodyPr>
            <a:normAutofit/>
          </a:bodyPr>
          <a:lstStyle/>
          <a:p>
            <a:pPr marL="342900" indent="-342900" algn="just">
              <a:lnSpc>
                <a:spcPct val="100000"/>
              </a:lnSpc>
              <a:buFont typeface="Arial" panose="020B0604020202020204" pitchFamily="34" charset="0"/>
              <a:buChar char="•"/>
            </a:pPr>
            <a:r>
              <a:rPr lang="es-CO" sz="1800" dirty="0">
                <a:cs typeface="Times New Roman" charset="0"/>
              </a:rPr>
              <a:t>Es la integración de las perspectivas cuantitativa y cualitativa en los procesos de investigación científica, especialmente en el campo de las ciencias sociales, con el propósito de lograr una mejor comprensión de un determinado problema, fenómeno, situación, etcétera. </a:t>
            </a:r>
          </a:p>
          <a:p>
            <a:pPr marL="342900" indent="-342900" algn="just">
              <a:lnSpc>
                <a:spcPct val="100000"/>
              </a:lnSpc>
              <a:buFont typeface="Arial" panose="020B0604020202020204" pitchFamily="34" charset="0"/>
              <a:buChar char="•"/>
            </a:pPr>
            <a:r>
              <a:rPr lang="es-CO" sz="1800" dirty="0">
                <a:cs typeface="Times New Roman" charset="0"/>
              </a:rPr>
              <a:t>Esto, porque la evidencia muestra que la investigación realizada únicamente desde cada uno de los enfoques cuantitativo o cualitativo, en muchos casos resulta ser limitada y parcial para la comprensión de muchos de los problemas o situaciones sociales estudiados, por la complejidad que tiene el estudio de lo social. </a:t>
            </a:r>
          </a:p>
          <a:p>
            <a:pPr>
              <a:lnSpc>
                <a:spcPct val="100000"/>
              </a:lnSpc>
            </a:pPr>
            <a:endParaRPr lang="es-MX" sz="1400" dirty="0"/>
          </a:p>
        </p:txBody>
      </p:sp>
      <p:sp>
        <p:nvSpPr>
          <p:cNvPr id="4" name="Title 3">
            <a:extLst>
              <a:ext uri="{FF2B5EF4-FFF2-40B4-BE49-F238E27FC236}">
                <a16:creationId xmlns:a16="http://schemas.microsoft.com/office/drawing/2014/main" id="{7A4252E3-0F71-4D24-B034-4838A24B16F9}"/>
              </a:ext>
            </a:extLst>
          </p:cNvPr>
          <p:cNvSpPr>
            <a:spLocks noGrp="1"/>
          </p:cNvSpPr>
          <p:nvPr>
            <p:ph type="title"/>
          </p:nvPr>
        </p:nvSpPr>
        <p:spPr>
          <a:xfrm>
            <a:off x="948728" y="534615"/>
            <a:ext cx="11011269" cy="1119188"/>
          </a:xfrm>
        </p:spPr>
        <p:txBody>
          <a:bodyPr>
            <a:normAutofit/>
          </a:bodyPr>
          <a:lstStyle/>
          <a:p>
            <a:r>
              <a:rPr lang="es-CO" sz="4500" dirty="0"/>
              <a:t> Investigación mixta </a:t>
            </a:r>
            <a:endParaRPr lang="es-MX" sz="4500" dirty="0"/>
          </a:p>
        </p:txBody>
      </p:sp>
    </p:spTree>
    <p:extLst>
      <p:ext uri="{BB962C8B-B14F-4D97-AF65-F5344CB8AC3E}">
        <p14:creationId xmlns:p14="http://schemas.microsoft.com/office/powerpoint/2010/main" val="26780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59BDC1-580F-43E0-9F0C-9B0CC776C55B}"/>
              </a:ext>
            </a:extLst>
          </p:cNvPr>
          <p:cNvSpPr>
            <a:spLocks noGrp="1"/>
          </p:cNvSpPr>
          <p:nvPr>
            <p:ph type="sldNum" sz="quarter" idx="15"/>
          </p:nvPr>
        </p:nvSpPr>
        <p:spPr/>
        <p:txBody>
          <a:bodyPr/>
          <a:lstStyle/>
          <a:p>
            <a:pPr>
              <a:defRPr/>
            </a:pPr>
            <a:fld id="{449BB740-7204-9B4C-9E22-6EC5FC26FE50}" type="slidenum">
              <a:rPr lang="en-US" smtClean="0"/>
              <a:pPr>
                <a:defRPr/>
              </a:pPr>
              <a:t>15</a:t>
            </a:fld>
            <a:endParaRPr lang="en-US"/>
          </a:p>
        </p:txBody>
      </p:sp>
      <p:sp>
        <p:nvSpPr>
          <p:cNvPr id="3" name="Text Placeholder 2">
            <a:extLst>
              <a:ext uri="{FF2B5EF4-FFF2-40B4-BE49-F238E27FC236}">
                <a16:creationId xmlns:a16="http://schemas.microsoft.com/office/drawing/2014/main" id="{ACA42178-A8F6-4FB4-8714-C4E23AC89D01}"/>
              </a:ext>
            </a:extLst>
          </p:cNvPr>
          <p:cNvSpPr>
            <a:spLocks noGrp="1"/>
          </p:cNvSpPr>
          <p:nvPr>
            <p:ph type="body" sz="half" idx="14"/>
          </p:nvPr>
        </p:nvSpPr>
        <p:spPr>
          <a:xfrm>
            <a:off x="396288" y="2077773"/>
            <a:ext cx="7536158" cy="3480834"/>
          </a:xfrm>
        </p:spPr>
        <p:txBody>
          <a:bodyPr>
            <a:normAutofit/>
          </a:bodyPr>
          <a:lstStyle/>
          <a:p>
            <a:pPr marL="0" indent="0" algn="just">
              <a:lnSpc>
                <a:spcPct val="100000"/>
              </a:lnSpc>
              <a:buFontTx/>
              <a:buNone/>
            </a:pPr>
            <a:r>
              <a:rPr lang="es-CO" b="1" dirty="0">
                <a:cs typeface="Times New Roman" charset="0"/>
              </a:rPr>
              <a:t>El eclecticismo: </a:t>
            </a:r>
            <a:r>
              <a:rPr lang="es-CO" dirty="0">
                <a:cs typeface="Times New Roman" charset="0"/>
              </a:rPr>
              <a:t>considera que para la comprensión de la realidad es importante la selección de concepciones de varias escuelas, armonizándolas de manera coherente. Rechaza la tesis de la incompatibilidad de los enfoques cualitativo y cuantitativo por su inconmensurabilidad y las diferencias paradigmáticas, y por el contrario, defiende la libertad y en muchos casos la conveniencia de combinarlos siempre que esa integración se haga con el debido rigor científico.</a:t>
            </a:r>
          </a:p>
          <a:p>
            <a:pPr marL="0" indent="0" algn="just">
              <a:lnSpc>
                <a:spcPct val="100000"/>
              </a:lnSpc>
              <a:buFontTx/>
              <a:buNone/>
            </a:pPr>
            <a:endParaRPr lang="es-CO" dirty="0">
              <a:cs typeface="Times New Roman" charset="0"/>
            </a:endParaRPr>
          </a:p>
          <a:p>
            <a:pPr marL="0" indent="0" algn="just">
              <a:lnSpc>
                <a:spcPct val="100000"/>
              </a:lnSpc>
              <a:buFontTx/>
              <a:buNone/>
            </a:pPr>
            <a:r>
              <a:rPr lang="es-CO" b="1" dirty="0">
                <a:cs typeface="Times New Roman" charset="0"/>
              </a:rPr>
              <a:t>El paradigma de la complejidad e integración del conocimiento: </a:t>
            </a:r>
            <a:r>
              <a:rPr lang="es-CO" dirty="0">
                <a:cs typeface="Times New Roman" charset="0"/>
              </a:rPr>
              <a:t>considera que la ciencia ha de ser un conocimiento abierto, inacabado y autocorrectivo que no se ha de limitar a la especialización sino a una visión complementaria de éste y de otros tipos de conocimiento. </a:t>
            </a:r>
          </a:p>
          <a:p>
            <a:pPr>
              <a:lnSpc>
                <a:spcPct val="100000"/>
              </a:lnSpc>
            </a:pPr>
            <a:endParaRPr lang="es-MX" sz="1200" dirty="0"/>
          </a:p>
        </p:txBody>
      </p:sp>
      <p:sp>
        <p:nvSpPr>
          <p:cNvPr id="4" name="Title 3">
            <a:extLst>
              <a:ext uri="{FF2B5EF4-FFF2-40B4-BE49-F238E27FC236}">
                <a16:creationId xmlns:a16="http://schemas.microsoft.com/office/drawing/2014/main" id="{BC47B833-E25A-40E9-85C7-13590777A85E}"/>
              </a:ext>
            </a:extLst>
          </p:cNvPr>
          <p:cNvSpPr>
            <a:spLocks noGrp="1"/>
          </p:cNvSpPr>
          <p:nvPr>
            <p:ph type="title"/>
          </p:nvPr>
        </p:nvSpPr>
        <p:spPr>
          <a:xfrm>
            <a:off x="131422" y="573374"/>
            <a:ext cx="10976289" cy="1119188"/>
          </a:xfrm>
        </p:spPr>
        <p:txBody>
          <a:bodyPr>
            <a:noAutofit/>
          </a:bodyPr>
          <a:lstStyle/>
          <a:p>
            <a:r>
              <a:rPr lang="es-CO" sz="4500" dirty="0"/>
              <a:t> Fundamentos de la investigación mixta </a:t>
            </a:r>
            <a:endParaRPr lang="es-MX" sz="4500" dirty="0"/>
          </a:p>
        </p:txBody>
      </p:sp>
      <p:pic>
        <p:nvPicPr>
          <p:cNvPr id="7" name="Imagen 1" descr="AL1304875.jpg">
            <a:extLst>
              <a:ext uri="{FF2B5EF4-FFF2-40B4-BE49-F238E27FC236}">
                <a16:creationId xmlns:a16="http://schemas.microsoft.com/office/drawing/2014/main" id="{C9B2ED79-B5E1-489F-9C70-1C5C0085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288" y="2558190"/>
            <a:ext cx="3780000" cy="2520000"/>
          </a:xfrm>
          <a:prstGeom prst="rect">
            <a:avLst/>
          </a:prstGeom>
        </p:spPr>
      </p:pic>
    </p:spTree>
    <p:extLst>
      <p:ext uri="{BB962C8B-B14F-4D97-AF65-F5344CB8AC3E}">
        <p14:creationId xmlns:p14="http://schemas.microsoft.com/office/powerpoint/2010/main" val="140591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69096A-D35C-4725-856F-F0D8B2C2A6E7}"/>
              </a:ext>
            </a:extLst>
          </p:cNvPr>
          <p:cNvSpPr>
            <a:spLocks noGrp="1"/>
          </p:cNvSpPr>
          <p:nvPr>
            <p:ph type="sldNum" sz="quarter" idx="15"/>
          </p:nvPr>
        </p:nvSpPr>
        <p:spPr/>
        <p:txBody>
          <a:bodyPr/>
          <a:lstStyle/>
          <a:p>
            <a:pPr>
              <a:defRPr/>
            </a:pPr>
            <a:fld id="{449BB740-7204-9B4C-9E22-6EC5FC26FE50}" type="slidenum">
              <a:rPr lang="en-US" smtClean="0"/>
              <a:pPr>
                <a:defRPr/>
              </a:pPr>
              <a:t>16</a:t>
            </a:fld>
            <a:endParaRPr lang="en-US"/>
          </a:p>
        </p:txBody>
      </p:sp>
      <p:sp>
        <p:nvSpPr>
          <p:cNvPr id="3" name="Text Placeholder 2">
            <a:extLst>
              <a:ext uri="{FF2B5EF4-FFF2-40B4-BE49-F238E27FC236}">
                <a16:creationId xmlns:a16="http://schemas.microsoft.com/office/drawing/2014/main" id="{8F925B03-FB08-4E0C-A24E-A3DF7B849D15}"/>
              </a:ext>
            </a:extLst>
          </p:cNvPr>
          <p:cNvSpPr>
            <a:spLocks noGrp="1"/>
          </p:cNvSpPr>
          <p:nvPr>
            <p:ph type="body" sz="half" idx="14"/>
          </p:nvPr>
        </p:nvSpPr>
        <p:spPr>
          <a:xfrm>
            <a:off x="1112564" y="2124164"/>
            <a:ext cx="9966872" cy="3978778"/>
          </a:xfrm>
        </p:spPr>
        <p:txBody>
          <a:bodyPr>
            <a:normAutofit/>
          </a:bodyPr>
          <a:lstStyle/>
          <a:p>
            <a:pPr marL="342900" indent="-342900" algn="just">
              <a:lnSpc>
                <a:spcPct val="100000"/>
              </a:lnSpc>
              <a:buFont typeface="Arial" panose="020B0604020202020204" pitchFamily="34" charset="0"/>
              <a:buChar char="•"/>
            </a:pPr>
            <a:r>
              <a:rPr lang="es-CO" sz="1800" dirty="0">
                <a:cs typeface="Times New Roman" charset="0"/>
              </a:rPr>
              <a:t>Informar sobre el desarrollo de un método a partir de otro, al utilizarlos secuencialmente para incrementar la validez de un constructo.</a:t>
            </a:r>
          </a:p>
          <a:p>
            <a:pPr marL="342900" indent="-342900" algn="just">
              <a:lnSpc>
                <a:spcPct val="100000"/>
              </a:lnSpc>
              <a:buFont typeface="Arial" panose="020B0604020202020204" pitchFamily="34" charset="0"/>
              <a:buChar char="•"/>
            </a:pPr>
            <a:r>
              <a:rPr lang="es-CO" sz="1800" dirty="0">
                <a:cs typeface="Times New Roman" charset="0"/>
              </a:rPr>
              <a:t>Explorar áreas que se sobreponen en el objeto o problema de interés con el uso de distintos métodos a fin de mejorarlos o clarificar los resultados.</a:t>
            </a:r>
          </a:p>
          <a:p>
            <a:pPr marL="342900" indent="-342900" algn="just">
              <a:lnSpc>
                <a:spcPct val="100000"/>
              </a:lnSpc>
              <a:buFont typeface="Arial" panose="020B0604020202020204" pitchFamily="34" charset="0"/>
              <a:buChar char="•"/>
            </a:pPr>
            <a:r>
              <a:rPr lang="es-CO" sz="1800" dirty="0">
                <a:cs typeface="Times New Roman" charset="0"/>
              </a:rPr>
              <a:t>Triangular y corroborar los resultados utilizando distintos tipos de datos.</a:t>
            </a:r>
          </a:p>
          <a:p>
            <a:pPr marL="342900" indent="-342900" algn="just">
              <a:lnSpc>
                <a:spcPct val="100000"/>
              </a:lnSpc>
              <a:buFont typeface="Arial" panose="020B0604020202020204" pitchFamily="34" charset="0"/>
              <a:buChar char="•"/>
            </a:pPr>
            <a:r>
              <a:rPr lang="es-CO" sz="1800" dirty="0">
                <a:cs typeface="Times New Roman" charset="0"/>
              </a:rPr>
              <a:t>Afianzar la problematización sobre un tema de investigación al hacer converger la metodología en varios componentes de la pregunta de investigación.</a:t>
            </a:r>
          </a:p>
          <a:p>
            <a:pPr marL="342900" indent="-342900" algn="just">
              <a:lnSpc>
                <a:spcPct val="100000"/>
              </a:lnSpc>
              <a:buFont typeface="Arial" panose="020B0604020202020204" pitchFamily="34" charset="0"/>
              <a:buChar char="•"/>
            </a:pPr>
            <a:r>
              <a:rPr lang="es-CO" sz="1800" dirty="0">
                <a:cs typeface="Times New Roman" charset="0"/>
              </a:rPr>
              <a:t>Especificar las inconsistencias identificadas que ofrecen nuevas perspectivas develadas en el análisis y los resultados al emplear estos métodos.</a:t>
            </a:r>
          </a:p>
          <a:p>
            <a:pPr>
              <a:lnSpc>
                <a:spcPct val="100000"/>
              </a:lnSpc>
            </a:pPr>
            <a:endParaRPr lang="es-MX" sz="1400" dirty="0"/>
          </a:p>
        </p:txBody>
      </p:sp>
      <p:sp>
        <p:nvSpPr>
          <p:cNvPr id="4" name="Title 3">
            <a:extLst>
              <a:ext uri="{FF2B5EF4-FFF2-40B4-BE49-F238E27FC236}">
                <a16:creationId xmlns:a16="http://schemas.microsoft.com/office/drawing/2014/main" id="{25F0E2CF-A710-47B0-AD88-BF65E66E7589}"/>
              </a:ext>
            </a:extLst>
          </p:cNvPr>
          <p:cNvSpPr>
            <a:spLocks noGrp="1"/>
          </p:cNvSpPr>
          <p:nvPr>
            <p:ph type="title"/>
          </p:nvPr>
        </p:nvSpPr>
        <p:spPr>
          <a:xfrm>
            <a:off x="299805" y="571500"/>
            <a:ext cx="10967722" cy="1119188"/>
          </a:xfrm>
        </p:spPr>
        <p:txBody>
          <a:bodyPr>
            <a:normAutofit fontScale="90000"/>
          </a:bodyPr>
          <a:lstStyle/>
          <a:p>
            <a:r>
              <a:rPr lang="es-CO" sz="4500" dirty="0"/>
              <a:t>Razones </a:t>
            </a:r>
            <a:r>
              <a:rPr lang="es-CO" sz="5000" dirty="0"/>
              <a:t>para</a:t>
            </a:r>
            <a:r>
              <a:rPr lang="es-CO" sz="4500" dirty="0"/>
              <a:t> el uso de la investigación mixta</a:t>
            </a:r>
            <a:endParaRPr lang="es-MX" sz="4500" dirty="0"/>
          </a:p>
        </p:txBody>
      </p:sp>
    </p:spTree>
    <p:extLst>
      <p:ext uri="{BB962C8B-B14F-4D97-AF65-F5344CB8AC3E}">
        <p14:creationId xmlns:p14="http://schemas.microsoft.com/office/powerpoint/2010/main" val="9238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81180B-8D42-40DD-B174-0323FA104697}"/>
              </a:ext>
            </a:extLst>
          </p:cNvPr>
          <p:cNvSpPr>
            <a:spLocks noGrp="1"/>
          </p:cNvSpPr>
          <p:nvPr>
            <p:ph type="sldNum" sz="quarter" idx="15"/>
          </p:nvPr>
        </p:nvSpPr>
        <p:spPr/>
        <p:txBody>
          <a:bodyPr/>
          <a:lstStyle/>
          <a:p>
            <a:pPr>
              <a:defRPr/>
            </a:pPr>
            <a:fld id="{449BB740-7204-9B4C-9E22-6EC5FC26FE50}" type="slidenum">
              <a:rPr lang="en-US" smtClean="0"/>
              <a:pPr>
                <a:defRPr/>
              </a:pPr>
              <a:t>17</a:t>
            </a:fld>
            <a:endParaRPr lang="en-US"/>
          </a:p>
        </p:txBody>
      </p:sp>
      <p:sp>
        <p:nvSpPr>
          <p:cNvPr id="3" name="Text Placeholder 2">
            <a:extLst>
              <a:ext uri="{FF2B5EF4-FFF2-40B4-BE49-F238E27FC236}">
                <a16:creationId xmlns:a16="http://schemas.microsoft.com/office/drawing/2014/main" id="{FA5D3632-D522-4D5B-BE0D-A7802C361364}"/>
              </a:ext>
            </a:extLst>
          </p:cNvPr>
          <p:cNvSpPr>
            <a:spLocks noGrp="1"/>
          </p:cNvSpPr>
          <p:nvPr>
            <p:ph type="body" sz="half" idx="14"/>
          </p:nvPr>
        </p:nvSpPr>
        <p:spPr>
          <a:xfrm>
            <a:off x="1145184" y="1793556"/>
            <a:ext cx="9822537" cy="1975370"/>
          </a:xfrm>
        </p:spPr>
        <p:txBody>
          <a:bodyPr>
            <a:normAutofit/>
          </a:bodyPr>
          <a:lstStyle/>
          <a:p>
            <a:pPr marL="0" indent="0" algn="just">
              <a:lnSpc>
                <a:spcPct val="100000"/>
              </a:lnSpc>
              <a:buFontTx/>
              <a:buNone/>
            </a:pPr>
            <a:r>
              <a:rPr lang="es-CO" sz="1800" dirty="0">
                <a:cs typeface="Times New Roman" charset="0"/>
              </a:rPr>
              <a:t>Hace referencia al uso, por parte de investigadores, de diferentes métodos cuantitativos o cualitativos, de fuentes de datos, de teorías, de investigadores de ambientes, etc., en una investigación o combinando distintos métodos, con varias fuentes de datos o teorías, etc., para tener una visión más completa del objeto de estudio mediante la contrastación o complementación de la información aportada por cada método, fuente de datos, teoría utilizada, investigador participante, contexto, etcétera.</a:t>
            </a:r>
          </a:p>
          <a:p>
            <a:pPr>
              <a:lnSpc>
                <a:spcPct val="100000"/>
              </a:lnSpc>
            </a:pPr>
            <a:endParaRPr lang="es-MX" sz="1400" dirty="0"/>
          </a:p>
        </p:txBody>
      </p:sp>
      <p:sp>
        <p:nvSpPr>
          <p:cNvPr id="4" name="Title 3">
            <a:extLst>
              <a:ext uri="{FF2B5EF4-FFF2-40B4-BE49-F238E27FC236}">
                <a16:creationId xmlns:a16="http://schemas.microsoft.com/office/drawing/2014/main" id="{CB323F58-650F-46C7-A2FA-5795EAB899EC}"/>
              </a:ext>
            </a:extLst>
          </p:cNvPr>
          <p:cNvSpPr>
            <a:spLocks noGrp="1"/>
          </p:cNvSpPr>
          <p:nvPr>
            <p:ph type="title"/>
          </p:nvPr>
        </p:nvSpPr>
        <p:spPr>
          <a:xfrm>
            <a:off x="206372" y="487067"/>
            <a:ext cx="10761349" cy="1119188"/>
          </a:xfrm>
        </p:spPr>
        <p:txBody>
          <a:bodyPr>
            <a:normAutofit/>
          </a:bodyPr>
          <a:lstStyle/>
          <a:p>
            <a:r>
              <a:rPr lang="es-CO" sz="4500" dirty="0"/>
              <a:t> Triangulación en la investigación mixta</a:t>
            </a:r>
            <a:endParaRPr lang="es-MX" sz="4500" dirty="0"/>
          </a:p>
        </p:txBody>
      </p:sp>
      <p:pic>
        <p:nvPicPr>
          <p:cNvPr id="5" name="Imagen 1" descr="AL1459532.jpg">
            <a:extLst>
              <a:ext uri="{FF2B5EF4-FFF2-40B4-BE49-F238E27FC236}">
                <a16:creationId xmlns:a16="http://schemas.microsoft.com/office/drawing/2014/main" id="{91C88CA6-60E9-4018-8DB6-DFE2F3A87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3957" y="3792511"/>
            <a:ext cx="3824085" cy="2549390"/>
          </a:xfrm>
          <a:prstGeom prst="rect">
            <a:avLst/>
          </a:prstGeom>
        </p:spPr>
      </p:pic>
    </p:spTree>
    <p:extLst>
      <p:ext uri="{BB962C8B-B14F-4D97-AF65-F5344CB8AC3E}">
        <p14:creationId xmlns:p14="http://schemas.microsoft.com/office/powerpoint/2010/main" val="131835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3B01F-CAA9-4249-B2AA-AFEF7543E3D4}"/>
              </a:ext>
            </a:extLst>
          </p:cNvPr>
          <p:cNvSpPr>
            <a:spLocks noGrp="1"/>
          </p:cNvSpPr>
          <p:nvPr>
            <p:ph type="sldNum" sz="quarter" idx="15"/>
          </p:nvPr>
        </p:nvSpPr>
        <p:spPr/>
        <p:txBody>
          <a:bodyPr/>
          <a:lstStyle/>
          <a:p>
            <a:pPr>
              <a:defRPr/>
            </a:pPr>
            <a:fld id="{449BB740-7204-9B4C-9E22-6EC5FC26FE50}" type="slidenum">
              <a:rPr lang="en-US" smtClean="0"/>
              <a:pPr>
                <a:defRPr/>
              </a:pPr>
              <a:t>18</a:t>
            </a:fld>
            <a:endParaRPr lang="en-US"/>
          </a:p>
        </p:txBody>
      </p:sp>
      <p:sp>
        <p:nvSpPr>
          <p:cNvPr id="3" name="Text Placeholder 2">
            <a:extLst>
              <a:ext uri="{FF2B5EF4-FFF2-40B4-BE49-F238E27FC236}">
                <a16:creationId xmlns:a16="http://schemas.microsoft.com/office/drawing/2014/main" id="{89A55C6F-BFD2-48E3-BB20-52DEE282CA68}"/>
              </a:ext>
            </a:extLst>
          </p:cNvPr>
          <p:cNvSpPr>
            <a:spLocks noGrp="1"/>
          </p:cNvSpPr>
          <p:nvPr>
            <p:ph type="body" sz="half" idx="14"/>
          </p:nvPr>
        </p:nvSpPr>
        <p:spPr>
          <a:xfrm>
            <a:off x="239712" y="1544694"/>
            <a:ext cx="8157556" cy="4943423"/>
          </a:xfrm>
        </p:spPr>
        <p:txBody>
          <a:bodyPr>
            <a:normAutofit fontScale="85000" lnSpcReduction="10000"/>
          </a:bodyPr>
          <a:lstStyle/>
          <a:p>
            <a:pPr marL="449263" indent="-269875" algn="just">
              <a:lnSpc>
                <a:spcPct val="110000"/>
              </a:lnSpc>
              <a:buFont typeface="Arial" panose="020B0604020202020204" pitchFamily="34" charset="0"/>
              <a:buChar char="•"/>
            </a:pPr>
            <a:r>
              <a:rPr lang="es-CO" sz="1800" dirty="0">
                <a:cs typeface="Times New Roman" charset="0"/>
              </a:rPr>
              <a:t>Investigar en equipo con expertos en el uso de técnicas de investigación cualitativas y cuantitativas.</a:t>
            </a:r>
          </a:p>
          <a:p>
            <a:pPr marL="449263" indent="-269875" algn="just">
              <a:lnSpc>
                <a:spcPct val="110000"/>
              </a:lnSpc>
              <a:buFont typeface="Arial" panose="020B0604020202020204" pitchFamily="34" charset="0"/>
              <a:buChar char="•"/>
            </a:pPr>
            <a:r>
              <a:rPr lang="es-CO" sz="1800" dirty="0">
                <a:cs typeface="Times New Roman" charset="0"/>
              </a:rPr>
              <a:t>Conocer múltiples métodos y aproximaciones epistemológicas para comprender la forma de combinarlas apropiadamente en función del problema a investigar.</a:t>
            </a:r>
          </a:p>
          <a:p>
            <a:pPr marL="449263" indent="-269875" algn="just">
              <a:lnSpc>
                <a:spcPct val="110000"/>
              </a:lnSpc>
              <a:buFont typeface="Arial" panose="020B0604020202020204" pitchFamily="34" charset="0"/>
              <a:buChar char="•"/>
            </a:pPr>
            <a:r>
              <a:rPr lang="es-CO" sz="1800" dirty="0">
                <a:cs typeface="Times New Roman" charset="0"/>
              </a:rPr>
              <a:t>Ser conscientes de que para la investigación mixta se requiere de la interacción con la situación o problema de investigación y ello demanda tiempo y otros recursos. </a:t>
            </a:r>
          </a:p>
          <a:p>
            <a:pPr marL="449263" indent="-269875">
              <a:lnSpc>
                <a:spcPct val="110000"/>
              </a:lnSpc>
              <a:buFont typeface="Arial" panose="020B0604020202020204" pitchFamily="34" charset="0"/>
              <a:buChar char="•"/>
            </a:pPr>
            <a:r>
              <a:rPr lang="es-CO" sz="1800" dirty="0">
                <a:cs typeface="Times New Roman" charset="0"/>
              </a:rPr>
              <a:t>Ser rigurosos y sistemáticos al recopilar la información.</a:t>
            </a:r>
          </a:p>
          <a:p>
            <a:pPr marL="449263" indent="-269875" algn="just">
              <a:lnSpc>
                <a:spcPct val="110000"/>
              </a:lnSpc>
              <a:buFont typeface="Arial" panose="020B0604020202020204" pitchFamily="34" charset="0"/>
              <a:buChar char="•"/>
            </a:pPr>
            <a:r>
              <a:rPr lang="es-CO" sz="1800" dirty="0">
                <a:cs typeface="Times New Roman" charset="0"/>
              </a:rPr>
              <a:t>Explorar y seleccionar las herramientas, como software, o técnicas adecuadas para procesar los datos y su posterior análisis.</a:t>
            </a:r>
          </a:p>
          <a:p>
            <a:pPr marL="449263" indent="-269875" algn="just">
              <a:lnSpc>
                <a:spcPct val="110000"/>
              </a:lnSpc>
              <a:buFont typeface="Arial" panose="020B0604020202020204" pitchFamily="34" charset="0"/>
              <a:buChar char="•"/>
            </a:pPr>
            <a:r>
              <a:rPr lang="es-CO" sz="1800" dirty="0">
                <a:cs typeface="Times New Roman" charset="0"/>
              </a:rPr>
              <a:t>Evaluar los hallazgos con el fin de revisar las interpretaciones alternativas de los resultados a los que se llegó en la investigación realizada. </a:t>
            </a:r>
          </a:p>
          <a:p>
            <a:pPr marL="449263" indent="-269875" algn="just">
              <a:lnSpc>
                <a:spcPct val="110000"/>
              </a:lnSpc>
              <a:buFont typeface="Arial" panose="020B0604020202020204" pitchFamily="34" charset="0"/>
              <a:buChar char="•"/>
            </a:pPr>
            <a:r>
              <a:rPr lang="es-CO" sz="1800" dirty="0">
                <a:cs typeface="Times New Roman" charset="0"/>
              </a:rPr>
              <a:t>Analizar o discutir la posibilidad de la generalización de los hallazgos cuantitativos y la transferibilidad de los cualitativos.</a:t>
            </a:r>
          </a:p>
        </p:txBody>
      </p:sp>
      <p:sp>
        <p:nvSpPr>
          <p:cNvPr id="4" name="Title 3">
            <a:extLst>
              <a:ext uri="{FF2B5EF4-FFF2-40B4-BE49-F238E27FC236}">
                <a16:creationId xmlns:a16="http://schemas.microsoft.com/office/drawing/2014/main" id="{573CAAAA-F2E6-4A9D-8B0C-DF3D66720ACF}"/>
              </a:ext>
            </a:extLst>
          </p:cNvPr>
          <p:cNvSpPr>
            <a:spLocks noGrp="1"/>
          </p:cNvSpPr>
          <p:nvPr>
            <p:ph type="title"/>
          </p:nvPr>
        </p:nvSpPr>
        <p:spPr>
          <a:xfrm>
            <a:off x="439260" y="571500"/>
            <a:ext cx="10548530" cy="1119188"/>
          </a:xfrm>
        </p:spPr>
        <p:txBody>
          <a:bodyPr>
            <a:normAutofit fontScale="90000"/>
          </a:bodyPr>
          <a:lstStyle/>
          <a:p>
            <a:r>
              <a:rPr lang="es-CO" sz="4500" dirty="0"/>
              <a:t>Pautas para el uso de la investigación mixta</a:t>
            </a:r>
            <a:endParaRPr lang="es-MX" sz="4500" dirty="0"/>
          </a:p>
        </p:txBody>
      </p:sp>
      <p:pic>
        <p:nvPicPr>
          <p:cNvPr id="7" name="Imagen 1" descr="AL1471823.jpg">
            <a:extLst>
              <a:ext uri="{FF2B5EF4-FFF2-40B4-BE49-F238E27FC236}">
                <a16:creationId xmlns:a16="http://schemas.microsoft.com/office/drawing/2014/main" id="{297126E0-AED3-4921-AB7E-63E9FF2B0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6760" y="3023342"/>
            <a:ext cx="3095528" cy="2063685"/>
          </a:xfrm>
          <a:prstGeom prst="rect">
            <a:avLst/>
          </a:prstGeom>
        </p:spPr>
      </p:pic>
    </p:spTree>
    <p:extLst>
      <p:ext uri="{BB962C8B-B14F-4D97-AF65-F5344CB8AC3E}">
        <p14:creationId xmlns:p14="http://schemas.microsoft.com/office/powerpoint/2010/main" val="3836243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B0CFA3-DFEC-4EC9-B9DA-FEC4CFF7E050}"/>
              </a:ext>
            </a:extLst>
          </p:cNvPr>
          <p:cNvSpPr>
            <a:spLocks noGrp="1"/>
          </p:cNvSpPr>
          <p:nvPr>
            <p:ph type="sldNum" sz="quarter" idx="15"/>
          </p:nvPr>
        </p:nvSpPr>
        <p:spPr/>
        <p:txBody>
          <a:bodyPr/>
          <a:lstStyle/>
          <a:p>
            <a:pPr>
              <a:defRPr/>
            </a:pPr>
            <a:fld id="{449BB740-7204-9B4C-9E22-6EC5FC26FE50}" type="slidenum">
              <a:rPr lang="en-US" smtClean="0"/>
              <a:pPr>
                <a:defRPr/>
              </a:pPr>
              <a:t>19</a:t>
            </a:fld>
            <a:endParaRPr lang="en-US"/>
          </a:p>
        </p:txBody>
      </p:sp>
      <p:sp>
        <p:nvSpPr>
          <p:cNvPr id="3" name="Text Placeholder 2">
            <a:extLst>
              <a:ext uri="{FF2B5EF4-FFF2-40B4-BE49-F238E27FC236}">
                <a16:creationId xmlns:a16="http://schemas.microsoft.com/office/drawing/2014/main" id="{10843F8C-C71A-433A-A858-AC1C56F14744}"/>
              </a:ext>
            </a:extLst>
          </p:cNvPr>
          <p:cNvSpPr>
            <a:spLocks noGrp="1"/>
          </p:cNvSpPr>
          <p:nvPr>
            <p:ph type="body" sz="half" idx="14"/>
          </p:nvPr>
        </p:nvSpPr>
        <p:spPr>
          <a:xfrm>
            <a:off x="5418335" y="2805482"/>
            <a:ext cx="6533953" cy="2641714"/>
          </a:xfrm>
        </p:spPr>
        <p:txBody>
          <a:bodyPr>
            <a:normAutofit/>
          </a:bodyPr>
          <a:lstStyle/>
          <a:p>
            <a:pPr marL="342900" indent="-342900">
              <a:lnSpc>
                <a:spcPct val="100000"/>
              </a:lnSpc>
              <a:buFont typeface="Arial" panose="020B0604020202020204" pitchFamily="34" charset="0"/>
              <a:buChar char="•"/>
            </a:pPr>
            <a:r>
              <a:rPr lang="es-CO" b="1" dirty="0">
                <a:cs typeface="Times New Roman" charset="0"/>
              </a:rPr>
              <a:t>Para datos cualitativos: </a:t>
            </a:r>
            <a:r>
              <a:rPr lang="es-CO" dirty="0" err="1">
                <a:cs typeface="Times New Roman" charset="0"/>
              </a:rPr>
              <a:t>Maxqda</a:t>
            </a:r>
            <a:r>
              <a:rPr lang="es-CO" dirty="0">
                <a:cs typeface="Times New Roman" charset="0"/>
              </a:rPr>
              <a:t>, </a:t>
            </a:r>
            <a:r>
              <a:rPr lang="es-CO" dirty="0" err="1">
                <a:cs typeface="Times New Roman" charset="0"/>
              </a:rPr>
              <a:t>ATLAS.ti</a:t>
            </a:r>
            <a:r>
              <a:rPr lang="es-CO" dirty="0">
                <a:cs typeface="Times New Roman" charset="0"/>
              </a:rPr>
              <a:t>, Q </a:t>
            </a:r>
            <a:r>
              <a:rPr lang="es-CO" dirty="0" err="1">
                <a:cs typeface="Times New Roman" charset="0"/>
              </a:rPr>
              <a:t>SRNVivo</a:t>
            </a:r>
            <a:r>
              <a:rPr lang="es-CO" dirty="0">
                <a:cs typeface="Times New Roman" charset="0"/>
              </a:rPr>
              <a:t>: QDA </a:t>
            </a:r>
            <a:r>
              <a:rPr lang="es-CO" dirty="0" err="1">
                <a:cs typeface="Times New Roman" charset="0"/>
              </a:rPr>
              <a:t>Miner</a:t>
            </a:r>
            <a:r>
              <a:rPr lang="es-CO" dirty="0">
                <a:cs typeface="Times New Roman" charset="0"/>
              </a:rPr>
              <a:t>, AQUAD 7.2, </a:t>
            </a:r>
            <a:r>
              <a:rPr lang="es-CO" dirty="0" err="1">
                <a:cs typeface="Times New Roman" charset="0"/>
              </a:rPr>
              <a:t>Kwalitan</a:t>
            </a:r>
            <a:r>
              <a:rPr lang="es-CO" dirty="0">
                <a:cs typeface="Times New Roman" charset="0"/>
              </a:rPr>
              <a:t> y NUDIST. </a:t>
            </a:r>
          </a:p>
          <a:p>
            <a:pPr marL="342900" indent="-342900" algn="just">
              <a:lnSpc>
                <a:spcPct val="100000"/>
              </a:lnSpc>
              <a:buFont typeface="Arial" panose="020B0604020202020204" pitchFamily="34" charset="0"/>
              <a:buChar char="•"/>
            </a:pPr>
            <a:endParaRPr lang="es-CO" dirty="0">
              <a:cs typeface="Times New Roman" charset="0"/>
            </a:endParaRPr>
          </a:p>
          <a:p>
            <a:pPr marL="342900" indent="-342900">
              <a:lnSpc>
                <a:spcPct val="100000"/>
              </a:lnSpc>
              <a:buFont typeface="Arial" panose="020B0604020202020204" pitchFamily="34" charset="0"/>
              <a:buChar char="•"/>
            </a:pPr>
            <a:r>
              <a:rPr lang="es-CO" b="1" dirty="0">
                <a:cs typeface="Times New Roman" charset="0"/>
              </a:rPr>
              <a:t>Para datos cuantitativos: </a:t>
            </a:r>
            <a:r>
              <a:rPr lang="es-CO" dirty="0">
                <a:cs typeface="Times New Roman" charset="0"/>
              </a:rPr>
              <a:t>SPSS, Programación en R, Python, Stata, SAS, </a:t>
            </a:r>
            <a:r>
              <a:rPr lang="es-CO" dirty="0" err="1">
                <a:cs typeface="Times New Roman" charset="0"/>
              </a:rPr>
              <a:t>Tableau</a:t>
            </a:r>
            <a:r>
              <a:rPr lang="es-CO" dirty="0">
                <a:cs typeface="Times New Roman" charset="0"/>
              </a:rPr>
              <a:t> </a:t>
            </a:r>
            <a:r>
              <a:rPr lang="es-CO" dirty="0" err="1">
                <a:cs typeface="Times New Roman" charset="0"/>
              </a:rPr>
              <a:t>Public</a:t>
            </a:r>
            <a:r>
              <a:rPr lang="es-CO" dirty="0">
                <a:cs typeface="Times New Roman" charset="0"/>
              </a:rPr>
              <a:t>, </a:t>
            </a:r>
            <a:r>
              <a:rPr lang="es-CO" dirty="0" err="1">
                <a:cs typeface="Times New Roman" charset="0"/>
              </a:rPr>
              <a:t>RapidMiner</a:t>
            </a:r>
            <a:r>
              <a:rPr lang="es-CO" dirty="0">
                <a:cs typeface="Times New Roman" charset="0"/>
              </a:rPr>
              <a:t>, Microsoft </a:t>
            </a:r>
            <a:r>
              <a:rPr lang="es-CO" dirty="0" err="1">
                <a:cs typeface="Times New Roman" charset="0"/>
              </a:rPr>
              <a:t>Power</a:t>
            </a:r>
            <a:r>
              <a:rPr lang="es-CO" dirty="0">
                <a:cs typeface="Times New Roman" charset="0"/>
              </a:rPr>
              <a:t> BI (Business </a:t>
            </a:r>
            <a:r>
              <a:rPr lang="es-CO" dirty="0" err="1">
                <a:cs typeface="Times New Roman" charset="0"/>
              </a:rPr>
              <a:t>Intelligence</a:t>
            </a:r>
            <a:r>
              <a:rPr lang="es-CO" dirty="0">
                <a:cs typeface="Times New Roman" charset="0"/>
              </a:rPr>
              <a:t>), etcétera.</a:t>
            </a:r>
          </a:p>
          <a:p>
            <a:pPr>
              <a:lnSpc>
                <a:spcPct val="120000"/>
              </a:lnSpc>
            </a:pPr>
            <a:endParaRPr lang="es-MX" sz="1200" dirty="0"/>
          </a:p>
        </p:txBody>
      </p:sp>
      <p:sp>
        <p:nvSpPr>
          <p:cNvPr id="4" name="Title 3">
            <a:extLst>
              <a:ext uri="{FF2B5EF4-FFF2-40B4-BE49-F238E27FC236}">
                <a16:creationId xmlns:a16="http://schemas.microsoft.com/office/drawing/2014/main" id="{E2666E59-D9A5-40AE-8ED9-1774B0E508BF}"/>
              </a:ext>
            </a:extLst>
          </p:cNvPr>
          <p:cNvSpPr>
            <a:spLocks noGrp="1"/>
          </p:cNvSpPr>
          <p:nvPr>
            <p:ph type="title"/>
          </p:nvPr>
        </p:nvSpPr>
        <p:spPr>
          <a:xfrm>
            <a:off x="266333" y="645373"/>
            <a:ext cx="10751437" cy="1119188"/>
          </a:xfrm>
        </p:spPr>
        <p:txBody>
          <a:bodyPr>
            <a:noAutofit/>
          </a:bodyPr>
          <a:lstStyle/>
          <a:p>
            <a:r>
              <a:rPr lang="es-CO" sz="4000" dirty="0"/>
              <a:t>Principales softwares para el análisis de datos cualitativos y cuantitativos</a:t>
            </a:r>
            <a:endParaRPr lang="es-MX" sz="4000" dirty="0"/>
          </a:p>
        </p:txBody>
      </p:sp>
      <p:pic>
        <p:nvPicPr>
          <p:cNvPr id="6" name="Imagen 2" descr="AL1494072.jpg">
            <a:extLst>
              <a:ext uri="{FF2B5EF4-FFF2-40B4-BE49-F238E27FC236}">
                <a16:creationId xmlns:a16="http://schemas.microsoft.com/office/drawing/2014/main" id="{FE8BC831-2EBB-4D24-A26C-41A148031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05" y="2571533"/>
            <a:ext cx="4320000" cy="2880000"/>
          </a:xfrm>
          <a:prstGeom prst="rect">
            <a:avLst/>
          </a:prstGeom>
        </p:spPr>
      </p:pic>
    </p:spTree>
    <p:extLst>
      <p:ext uri="{BB962C8B-B14F-4D97-AF65-F5344CB8AC3E}">
        <p14:creationId xmlns:p14="http://schemas.microsoft.com/office/powerpoint/2010/main" val="156650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a:extLst>
              <a:ext uri="{FF2B5EF4-FFF2-40B4-BE49-F238E27FC236}">
                <a16:creationId xmlns:a16="http://schemas.microsoft.com/office/drawing/2014/main" id="{56ABE102-6976-A148-B70A-33C485CF056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9AC42E-583A-2F4D-8894-6FB2D26D1FDD}" type="slidenum">
              <a:rPr lang="en-US" altLang="en-US" smtClean="0">
                <a:latin typeface="Open Sans" panose="020B0606030504020204" pitchFamily="34" charset="0"/>
              </a:rPr>
              <a:pPr fontAlgn="base">
                <a:spcBef>
                  <a:spcPct val="0"/>
                </a:spcBef>
                <a:spcAft>
                  <a:spcPct val="0"/>
                </a:spcAft>
              </a:pPr>
              <a:t>2</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3A34BA72-6309-2F40-A744-016525E309E3}"/>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0722" name="Text Placeholder 2">
            <a:extLst>
              <a:ext uri="{FF2B5EF4-FFF2-40B4-BE49-F238E27FC236}">
                <a16:creationId xmlns:a16="http://schemas.microsoft.com/office/drawing/2014/main" id="{E92421A1-DBA1-F44D-9571-3FEE7B8557F7}"/>
              </a:ext>
            </a:extLst>
          </p:cNvPr>
          <p:cNvSpPr>
            <a:spLocks noGrp="1" noChangeArrowheads="1"/>
          </p:cNvSpPr>
          <p:nvPr>
            <p:ph type="body" sz="half" idx="14"/>
          </p:nvPr>
        </p:nvSpPr>
        <p:spPr bwMode="auto">
          <a:xfrm>
            <a:off x="862740" y="2125665"/>
            <a:ext cx="10287862" cy="3927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nSpc>
                <a:spcPct val="100000"/>
              </a:lnSpc>
              <a:buFontTx/>
              <a:buNone/>
            </a:pPr>
            <a:r>
              <a:rPr lang="es-CO" sz="1800" b="1" dirty="0">
                <a:solidFill>
                  <a:srgbClr val="FF6600"/>
                </a:solidFill>
                <a:latin typeface="Arial" charset="0"/>
                <a:ea typeface="Calibri" charset="0"/>
                <a:cs typeface="Times New Roman" charset="0"/>
              </a:rPr>
              <a:t> </a:t>
            </a:r>
            <a:r>
              <a:rPr lang="es-EC" sz="2000" b="1" dirty="0">
                <a:cs typeface="Times New Roman" charset="0"/>
              </a:rPr>
              <a:t>Objetivos del contenido:</a:t>
            </a:r>
          </a:p>
          <a:p>
            <a:pPr marL="342900" indent="-163513" algn="just">
              <a:lnSpc>
                <a:spcPct val="100000"/>
              </a:lnSpc>
              <a:buFont typeface="Arial" panose="020B0604020202020204" pitchFamily="34" charset="0"/>
              <a:buChar char="•"/>
              <a:tabLst>
                <a:tab pos="360363" algn="l"/>
                <a:tab pos="630238" algn="l"/>
              </a:tabLst>
            </a:pPr>
            <a:r>
              <a:rPr lang="es-CO" sz="2000" dirty="0">
                <a:cs typeface="Times New Roman" charset="0"/>
              </a:rPr>
              <a:t>Identificar la diversidad de métodos de investigación en el ámbito de la ciencia y la diferencia entre método y metodología en investigación científica.</a:t>
            </a:r>
            <a:endParaRPr lang="es-EC" sz="2000" dirty="0">
              <a:cs typeface="Times New Roman" charset="0"/>
            </a:endParaRPr>
          </a:p>
          <a:p>
            <a:pPr marL="342900" indent="-163513" algn="just">
              <a:lnSpc>
                <a:spcPct val="100000"/>
              </a:lnSpc>
              <a:buFont typeface="Arial" panose="020B0604020202020204" pitchFamily="34" charset="0"/>
              <a:buChar char="•"/>
              <a:tabLst>
                <a:tab pos="360363" algn="l"/>
                <a:tab pos="630238" algn="l"/>
              </a:tabLst>
            </a:pPr>
            <a:r>
              <a:rPr lang="es-CO" sz="2000" dirty="0">
                <a:cs typeface="Times New Roman" charset="0"/>
              </a:rPr>
              <a:t>Conocer las principales características de la investigación científica cualitativa y en particular los de la investigación acción participativa (IAP), la investigación etnográfica y de la teoría fundada o fundamentada.</a:t>
            </a:r>
          </a:p>
          <a:p>
            <a:pPr marL="342900" indent="-163513" algn="just">
              <a:lnSpc>
                <a:spcPct val="100000"/>
              </a:lnSpc>
              <a:buFont typeface="Arial" panose="020B0604020202020204" pitchFamily="34" charset="0"/>
              <a:buChar char="•"/>
              <a:tabLst>
                <a:tab pos="360363" algn="l"/>
                <a:tab pos="630238" algn="l"/>
              </a:tabLst>
            </a:pPr>
            <a:r>
              <a:rPr lang="es-CO" sz="2000" dirty="0">
                <a:cs typeface="Times New Roman" charset="0"/>
              </a:rPr>
              <a:t>Conocer las principales características de la investigación científica cuantitativa.</a:t>
            </a:r>
          </a:p>
          <a:p>
            <a:pPr marL="342900" indent="-163513" algn="just">
              <a:lnSpc>
                <a:spcPct val="100000"/>
              </a:lnSpc>
              <a:buFont typeface="Arial" panose="020B0604020202020204" pitchFamily="34" charset="0"/>
              <a:buChar char="•"/>
              <a:tabLst>
                <a:tab pos="360363" algn="l"/>
                <a:tab pos="630238" algn="l"/>
              </a:tabLst>
            </a:pPr>
            <a:r>
              <a:rPr lang="es-CO" sz="2000" dirty="0">
                <a:cs typeface="Times New Roman" charset="0"/>
              </a:rPr>
              <a:t>Conocer las principales características de la investigación mixta.</a:t>
            </a:r>
            <a:endParaRPr lang="es-EC" sz="2000" dirty="0">
              <a:cs typeface="Times New Roman" charset="0"/>
            </a:endParaRPr>
          </a:p>
          <a:p>
            <a:pPr fontAlgn="base">
              <a:lnSpc>
                <a:spcPct val="100000"/>
              </a:lnSpc>
            </a:pPr>
            <a:endParaRPr lang="en-US" altLang="en-US" sz="2400" dirty="0"/>
          </a:p>
        </p:txBody>
      </p:sp>
      <p:sp>
        <p:nvSpPr>
          <p:cNvPr id="30721" name="Title 1">
            <a:extLst>
              <a:ext uri="{FF2B5EF4-FFF2-40B4-BE49-F238E27FC236}">
                <a16:creationId xmlns:a16="http://schemas.microsoft.com/office/drawing/2014/main" id="{A69B2AF1-6AB1-4846-BF6D-3804DAD99D36}"/>
              </a:ext>
            </a:extLst>
          </p:cNvPr>
          <p:cNvSpPr>
            <a:spLocks noGrp="1" noChangeArrowheads="1"/>
          </p:cNvSpPr>
          <p:nvPr>
            <p:ph type="title"/>
          </p:nvPr>
        </p:nvSpPr>
        <p:spPr bwMode="auto">
          <a:xfrm>
            <a:off x="1184277" y="571500"/>
            <a:ext cx="9966325"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es-CO" sz="4500" dirty="0"/>
              <a:t>Métodos cualitativos, cuantitativos y mixtos en la investigación científica</a:t>
            </a:r>
            <a:endParaRPr lang="en-US" altLang="en-US" sz="4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a:extLst>
              <a:ext uri="{FF2B5EF4-FFF2-40B4-BE49-F238E27FC236}">
                <a16:creationId xmlns:a16="http://schemas.microsoft.com/office/drawing/2014/main" id="{FC290F4B-C4B1-2E48-BF2C-EB87C2F110A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5BBC2F-EF6F-0841-8CB4-AFB22AEDC105}" type="slidenum">
              <a:rPr lang="en-US" altLang="en-US" smtClean="0">
                <a:latin typeface="Open Sans" panose="020B0606030504020204" pitchFamily="34" charset="0"/>
              </a:rPr>
              <a:pPr fontAlgn="base">
                <a:spcBef>
                  <a:spcPct val="0"/>
                </a:spcBef>
                <a:spcAft>
                  <a:spcPct val="0"/>
                </a:spcAft>
              </a:pPr>
              <a:t>20</a:t>
            </a:fld>
            <a:endParaRPr lang="en-US" altLang="en-US">
              <a:latin typeface="Open Sans" panose="020B0606030504020204" pitchFamily="34" charset="0"/>
            </a:endParaRPr>
          </a:p>
        </p:txBody>
      </p:sp>
      <p:sp>
        <p:nvSpPr>
          <p:cNvPr id="3" name="TextBox 2">
            <a:extLst>
              <a:ext uri="{FF2B5EF4-FFF2-40B4-BE49-F238E27FC236}">
                <a16:creationId xmlns:a16="http://schemas.microsoft.com/office/drawing/2014/main" id="{1B96E8FB-9DC3-4645-978F-8E6E97C6175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Closing Slide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59FFDA-ABE1-41D2-BC4C-DCECBD9A48EF}"/>
              </a:ext>
            </a:extLst>
          </p:cNvPr>
          <p:cNvSpPr>
            <a:spLocks noGrp="1"/>
          </p:cNvSpPr>
          <p:nvPr>
            <p:ph type="sldNum" sz="quarter" idx="15"/>
          </p:nvPr>
        </p:nvSpPr>
        <p:spPr/>
        <p:txBody>
          <a:bodyPr/>
          <a:lstStyle/>
          <a:p>
            <a:pPr>
              <a:defRPr/>
            </a:pPr>
            <a:fld id="{449BB740-7204-9B4C-9E22-6EC5FC26FE50}" type="slidenum">
              <a:rPr lang="en-US" smtClean="0"/>
              <a:pPr>
                <a:defRPr/>
              </a:pPr>
              <a:t>3</a:t>
            </a:fld>
            <a:endParaRPr lang="en-US"/>
          </a:p>
        </p:txBody>
      </p:sp>
      <p:sp>
        <p:nvSpPr>
          <p:cNvPr id="3" name="Text Placeholder 2">
            <a:extLst>
              <a:ext uri="{FF2B5EF4-FFF2-40B4-BE49-F238E27FC236}">
                <a16:creationId xmlns:a16="http://schemas.microsoft.com/office/drawing/2014/main" id="{3D5E1B42-CAEE-43CB-8D61-E71C69C54406}"/>
              </a:ext>
            </a:extLst>
          </p:cNvPr>
          <p:cNvSpPr>
            <a:spLocks noGrp="1"/>
          </p:cNvSpPr>
          <p:nvPr>
            <p:ph type="body" sz="half" idx="14"/>
          </p:nvPr>
        </p:nvSpPr>
        <p:spPr>
          <a:xfrm>
            <a:off x="371261" y="1903751"/>
            <a:ext cx="7258732" cy="4584366"/>
          </a:xfrm>
        </p:spPr>
        <p:txBody>
          <a:bodyPr>
            <a:normAutofit fontScale="85000" lnSpcReduction="10000"/>
          </a:bodyPr>
          <a:lstStyle/>
          <a:p>
            <a:pPr algn="just">
              <a:lnSpc>
                <a:spcPct val="110000"/>
              </a:lnSpc>
              <a:buFontTx/>
              <a:buNone/>
            </a:pPr>
            <a:r>
              <a:rPr lang="es-CO" sz="2000" b="1" dirty="0">
                <a:cs typeface="Times New Roman" charset="0"/>
              </a:rPr>
              <a:t>Método</a:t>
            </a:r>
            <a:r>
              <a:rPr lang="es-CO" sz="2000" dirty="0">
                <a:cs typeface="Times New Roman" charset="0"/>
              </a:rPr>
              <a:t> </a:t>
            </a:r>
          </a:p>
          <a:p>
            <a:pPr marL="285750" indent="-285750" algn="just">
              <a:lnSpc>
                <a:spcPct val="110000"/>
              </a:lnSpc>
              <a:buFont typeface="Arial" panose="020B0604020202020204" pitchFamily="34" charset="0"/>
              <a:buChar char="•"/>
            </a:pPr>
            <a:r>
              <a:rPr lang="es-CO" sz="2000" dirty="0">
                <a:cs typeface="Times New Roman" charset="0"/>
              </a:rPr>
              <a:t>Conjunto de postulados, reglas y normas para el estudio y la solución de los problemas de investigación, institucionalizados por la denominada comunidad científica reconocida.</a:t>
            </a:r>
          </a:p>
          <a:p>
            <a:pPr marL="285750" indent="-285750" algn="just">
              <a:lnSpc>
                <a:spcPct val="110000"/>
              </a:lnSpc>
              <a:buFont typeface="Arial" panose="020B0604020202020204" pitchFamily="34" charset="0"/>
              <a:buChar char="•"/>
            </a:pPr>
            <a:r>
              <a:rPr lang="es-CO" sz="2000" dirty="0">
                <a:cs typeface="Times New Roman" charset="0"/>
              </a:rPr>
              <a:t>Existe variedad de métodos de investigación científica. </a:t>
            </a:r>
          </a:p>
          <a:p>
            <a:pPr algn="just">
              <a:lnSpc>
                <a:spcPct val="110000"/>
              </a:lnSpc>
            </a:pPr>
            <a:endParaRPr lang="es-CO" sz="2000" dirty="0">
              <a:cs typeface="Times New Roman" charset="0"/>
            </a:endParaRPr>
          </a:p>
          <a:p>
            <a:pPr algn="just">
              <a:lnSpc>
                <a:spcPct val="110000"/>
              </a:lnSpc>
              <a:buFontTx/>
              <a:buNone/>
            </a:pPr>
            <a:r>
              <a:rPr lang="es-CO" sz="2000" b="1" dirty="0">
                <a:cs typeface="Times New Roman" charset="0"/>
              </a:rPr>
              <a:t>Metodología</a:t>
            </a:r>
            <a:r>
              <a:rPr lang="es-CO" sz="2000" dirty="0">
                <a:cs typeface="Times New Roman" charset="0"/>
              </a:rPr>
              <a:t> (se conciben dos perspectivas): </a:t>
            </a:r>
          </a:p>
          <a:p>
            <a:pPr marL="285750" indent="-285750" algn="just">
              <a:lnSpc>
                <a:spcPct val="110000"/>
              </a:lnSpc>
              <a:buFont typeface="Arial" panose="020B0604020202020204" pitchFamily="34" charset="0"/>
              <a:buChar char="•"/>
            </a:pPr>
            <a:r>
              <a:rPr lang="es-CO" sz="2000" dirty="0">
                <a:cs typeface="Times New Roman" charset="0"/>
              </a:rPr>
              <a:t>Parte de la lógica que se ocupa del estudio de los métodos de investigación.</a:t>
            </a:r>
          </a:p>
          <a:p>
            <a:pPr marL="285750" indent="-285750" algn="just">
              <a:lnSpc>
                <a:spcPct val="110000"/>
              </a:lnSpc>
              <a:buFont typeface="Arial" panose="020B0604020202020204" pitchFamily="34" charset="0"/>
              <a:buChar char="•"/>
            </a:pPr>
            <a:r>
              <a:rPr lang="es-CO" sz="2000" dirty="0">
                <a:cs typeface="Times New Roman" charset="0"/>
              </a:rPr>
              <a:t>Conjunto de aspectos operativos del proceso investigativo (es la concepción más conocida en el ambiente académico en general).</a:t>
            </a:r>
            <a:endParaRPr lang="es-ES" sz="2000" dirty="0">
              <a:cs typeface="Times New Roman" charset="0"/>
            </a:endParaRPr>
          </a:p>
        </p:txBody>
      </p:sp>
      <p:sp>
        <p:nvSpPr>
          <p:cNvPr id="4" name="Title 3">
            <a:extLst>
              <a:ext uri="{FF2B5EF4-FFF2-40B4-BE49-F238E27FC236}">
                <a16:creationId xmlns:a16="http://schemas.microsoft.com/office/drawing/2014/main" id="{133282C6-5740-46EF-BCB9-D1BC0E8CA40E}"/>
              </a:ext>
            </a:extLst>
          </p:cNvPr>
          <p:cNvSpPr>
            <a:spLocks noGrp="1"/>
          </p:cNvSpPr>
          <p:nvPr>
            <p:ph type="title"/>
          </p:nvPr>
        </p:nvSpPr>
        <p:spPr>
          <a:xfrm>
            <a:off x="371261" y="353556"/>
            <a:ext cx="10676490" cy="1550195"/>
          </a:xfrm>
        </p:spPr>
        <p:txBody>
          <a:bodyPr>
            <a:normAutofit/>
          </a:bodyPr>
          <a:lstStyle/>
          <a:p>
            <a:r>
              <a:rPr lang="es-CO" sz="4400" dirty="0"/>
              <a:t>Método y metodología en la investigación científica</a:t>
            </a:r>
            <a:endParaRPr lang="es-MX" sz="2000" dirty="0">
              <a:ea typeface="Open Sans Light" panose="020B0306030504020204" pitchFamily="34" charset="0"/>
              <a:cs typeface="Times New Roman" charset="0"/>
            </a:endParaRPr>
          </a:p>
        </p:txBody>
      </p:sp>
      <p:pic>
        <p:nvPicPr>
          <p:cNvPr id="8" name="Imagen 2" descr="AL353095.jpg">
            <a:extLst>
              <a:ext uri="{FF2B5EF4-FFF2-40B4-BE49-F238E27FC236}">
                <a16:creationId xmlns:a16="http://schemas.microsoft.com/office/drawing/2014/main" id="{67402FDE-1283-4BB2-96E3-5FCD226D1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6890" y="2754919"/>
            <a:ext cx="3923927" cy="2615952"/>
          </a:xfrm>
          <a:prstGeom prst="rect">
            <a:avLst/>
          </a:prstGeom>
        </p:spPr>
      </p:pic>
    </p:spTree>
    <p:extLst>
      <p:ext uri="{BB962C8B-B14F-4D97-AF65-F5344CB8AC3E}">
        <p14:creationId xmlns:p14="http://schemas.microsoft.com/office/powerpoint/2010/main" val="259786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3E3B5C-CB11-4533-ADD9-68D8F04D9AB2}"/>
              </a:ext>
            </a:extLst>
          </p:cNvPr>
          <p:cNvSpPr>
            <a:spLocks noGrp="1"/>
          </p:cNvSpPr>
          <p:nvPr>
            <p:ph type="sldNum" sz="quarter" idx="15"/>
          </p:nvPr>
        </p:nvSpPr>
        <p:spPr/>
        <p:txBody>
          <a:bodyPr/>
          <a:lstStyle/>
          <a:p>
            <a:pPr>
              <a:defRPr/>
            </a:pPr>
            <a:fld id="{449BB740-7204-9B4C-9E22-6EC5FC26FE50}" type="slidenum">
              <a:rPr lang="en-US" smtClean="0"/>
              <a:pPr>
                <a:defRPr/>
              </a:pPr>
              <a:t>4</a:t>
            </a:fld>
            <a:endParaRPr lang="en-US"/>
          </a:p>
        </p:txBody>
      </p:sp>
      <p:sp>
        <p:nvSpPr>
          <p:cNvPr id="3" name="Text Placeholder 2">
            <a:extLst>
              <a:ext uri="{FF2B5EF4-FFF2-40B4-BE49-F238E27FC236}">
                <a16:creationId xmlns:a16="http://schemas.microsoft.com/office/drawing/2014/main" id="{CABEABFD-983B-4AA4-A889-9F12CE085CF3}"/>
              </a:ext>
            </a:extLst>
          </p:cNvPr>
          <p:cNvSpPr>
            <a:spLocks noGrp="1"/>
          </p:cNvSpPr>
          <p:nvPr>
            <p:ph type="body" sz="half" idx="14"/>
          </p:nvPr>
        </p:nvSpPr>
        <p:spPr>
          <a:xfrm>
            <a:off x="674557" y="1712671"/>
            <a:ext cx="10328224" cy="4581064"/>
          </a:xfrm>
        </p:spPr>
        <p:txBody>
          <a:bodyPr>
            <a:normAutofit fontScale="92500" lnSpcReduction="10000"/>
          </a:bodyPr>
          <a:lstStyle/>
          <a:p>
            <a:pPr marL="0" indent="0" algn="just">
              <a:lnSpc>
                <a:spcPct val="110000"/>
              </a:lnSpc>
              <a:buFontTx/>
              <a:buNone/>
            </a:pPr>
            <a:r>
              <a:rPr lang="es-CO" sz="2000" b="1" dirty="0">
                <a:cs typeface="Times New Roman" charset="0"/>
              </a:rPr>
              <a:t>Postulados</a:t>
            </a:r>
            <a:r>
              <a:rPr lang="es-CO" sz="2000" dirty="0">
                <a:cs typeface="Times New Roman" charset="0"/>
              </a:rPr>
              <a:t>:</a:t>
            </a:r>
          </a:p>
          <a:p>
            <a:pPr marL="0" indent="0" algn="just">
              <a:lnSpc>
                <a:spcPct val="110000"/>
              </a:lnSpc>
              <a:buFontTx/>
              <a:buNone/>
            </a:pPr>
            <a:endParaRPr lang="es-CO" sz="2000" dirty="0">
              <a:cs typeface="Times New Roman" charset="0"/>
            </a:endParaRPr>
          </a:p>
          <a:p>
            <a:pPr marL="342900" indent="-342900" algn="just">
              <a:lnSpc>
                <a:spcPct val="110000"/>
              </a:lnSpc>
              <a:buFont typeface="Arial" panose="020B0604020202020204" pitchFamily="34" charset="0"/>
              <a:buChar char="•"/>
            </a:pPr>
            <a:r>
              <a:rPr lang="es-CO" sz="2000" dirty="0">
                <a:cs typeface="Times New Roman" charset="0"/>
              </a:rPr>
              <a:t>Encuentra insuficiente el modelo tradicional de ciencia para un verdadero conocimiento de la realidad social, y más que oponerse a éste lo complementa.</a:t>
            </a:r>
          </a:p>
          <a:p>
            <a:pPr marL="342900" indent="-342900" algn="just">
              <a:lnSpc>
                <a:spcPct val="110000"/>
              </a:lnSpc>
              <a:buFont typeface="Arial" panose="020B0604020202020204" pitchFamily="34" charset="0"/>
              <a:buChar char="•"/>
            </a:pPr>
            <a:r>
              <a:rPr lang="es-CO" sz="2000" dirty="0">
                <a:cs typeface="Times New Roman" charset="0"/>
              </a:rPr>
              <a:t>Parte del supuesto de que el mundo social está constituido por significados y símbolos compartidos de manera intersubjetiva, razón por la cual su objetivo es la comprensión de esos significados y símbolos intersubjetivos tal como son expresados por las personas. </a:t>
            </a:r>
            <a:endParaRPr lang="es-EC" sz="2000" dirty="0">
              <a:cs typeface="Times New Roman" charset="0"/>
            </a:endParaRPr>
          </a:p>
          <a:p>
            <a:pPr marL="342900" indent="-342900" algn="just">
              <a:lnSpc>
                <a:spcPct val="110000"/>
              </a:lnSpc>
              <a:buFont typeface="Arial" panose="020B0604020202020204" pitchFamily="34" charset="0"/>
              <a:buChar char="•"/>
            </a:pPr>
            <a:r>
              <a:rPr lang="es-CO" sz="2000" dirty="0">
                <a:cs typeface="Times New Roman" charset="0"/>
              </a:rPr>
              <a:t>Comprende diferentes perspectivas en función de las diversas concepciones que en las ciencias sociales se tienen acerca de la realidad social y de cómo y cuánto de ella puede ser conocido. Así, las más importantes perspectivas en este enfoque son: la hermenéutica, la investigación acción, la etnografía, la teoría fundamentada y la fenomenología. </a:t>
            </a:r>
            <a:endParaRPr lang="es-EC" sz="2000" dirty="0">
              <a:cs typeface="Times New Roman" charset="0"/>
            </a:endParaRPr>
          </a:p>
        </p:txBody>
      </p:sp>
      <p:sp>
        <p:nvSpPr>
          <p:cNvPr id="4" name="Title 3">
            <a:extLst>
              <a:ext uri="{FF2B5EF4-FFF2-40B4-BE49-F238E27FC236}">
                <a16:creationId xmlns:a16="http://schemas.microsoft.com/office/drawing/2014/main" id="{915EA38E-90BE-42EA-B2ED-416B5D86322B}"/>
              </a:ext>
            </a:extLst>
          </p:cNvPr>
          <p:cNvSpPr>
            <a:spLocks noGrp="1"/>
          </p:cNvSpPr>
          <p:nvPr>
            <p:ph type="title"/>
          </p:nvPr>
        </p:nvSpPr>
        <p:spPr>
          <a:xfrm>
            <a:off x="289810" y="369122"/>
            <a:ext cx="10712971" cy="1119188"/>
          </a:xfrm>
        </p:spPr>
        <p:txBody>
          <a:bodyPr/>
          <a:lstStyle/>
          <a:p>
            <a:r>
              <a:rPr lang="es-CO" sz="4500" dirty="0"/>
              <a:t>Investigación cualitativa</a:t>
            </a:r>
            <a:endParaRPr lang="es-MX" sz="4500" dirty="0"/>
          </a:p>
        </p:txBody>
      </p:sp>
    </p:spTree>
    <p:extLst>
      <p:ext uri="{BB962C8B-B14F-4D97-AF65-F5344CB8AC3E}">
        <p14:creationId xmlns:p14="http://schemas.microsoft.com/office/powerpoint/2010/main" val="215746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05D6-7632-4B7F-98E5-7A002DD9932B}"/>
              </a:ext>
            </a:extLst>
          </p:cNvPr>
          <p:cNvSpPr>
            <a:spLocks noGrp="1"/>
          </p:cNvSpPr>
          <p:nvPr>
            <p:ph type="sldNum" sz="quarter" idx="15"/>
          </p:nvPr>
        </p:nvSpPr>
        <p:spPr/>
        <p:txBody>
          <a:bodyPr/>
          <a:lstStyle/>
          <a:p>
            <a:pPr>
              <a:defRPr/>
            </a:pPr>
            <a:fld id="{449BB740-7204-9B4C-9E22-6EC5FC26FE50}" type="slidenum">
              <a:rPr lang="en-US" smtClean="0"/>
              <a:pPr>
                <a:defRPr/>
              </a:pPr>
              <a:t>5</a:t>
            </a:fld>
            <a:endParaRPr lang="en-US"/>
          </a:p>
        </p:txBody>
      </p:sp>
      <p:sp>
        <p:nvSpPr>
          <p:cNvPr id="3" name="Text Placeholder 2">
            <a:extLst>
              <a:ext uri="{FF2B5EF4-FFF2-40B4-BE49-F238E27FC236}">
                <a16:creationId xmlns:a16="http://schemas.microsoft.com/office/drawing/2014/main" id="{4A918950-60CA-41DB-BD26-00E7EE59F4D4}"/>
              </a:ext>
            </a:extLst>
          </p:cNvPr>
          <p:cNvSpPr>
            <a:spLocks noGrp="1"/>
          </p:cNvSpPr>
          <p:nvPr>
            <p:ph type="body" sz="half" idx="14"/>
          </p:nvPr>
        </p:nvSpPr>
        <p:spPr>
          <a:xfrm>
            <a:off x="239712" y="2516033"/>
            <a:ext cx="8428138" cy="3397087"/>
          </a:xfrm>
        </p:spPr>
        <p:txBody>
          <a:bodyPr>
            <a:noAutofit/>
          </a:bodyPr>
          <a:lstStyle/>
          <a:p>
            <a:pPr marL="360363" indent="-269875" algn="just">
              <a:lnSpc>
                <a:spcPct val="100000"/>
              </a:lnSpc>
              <a:buFont typeface="Arial" panose="020B0604020202020204" pitchFamily="34" charset="0"/>
              <a:buChar char="•"/>
            </a:pPr>
            <a:r>
              <a:rPr lang="es-CO" dirty="0">
                <a:cs typeface="Times New Roman" charset="0"/>
              </a:rPr>
              <a:t>Aborda la realidad de forma inductiva para comprenderla y explicarla, no para construir o evaluar o contrastar modelos, hipótesis o teorías preconcebidos. </a:t>
            </a:r>
            <a:endParaRPr lang="es-EC" dirty="0">
              <a:cs typeface="Times New Roman" charset="0"/>
            </a:endParaRPr>
          </a:p>
          <a:p>
            <a:pPr marL="360363" indent="-269875" algn="just">
              <a:lnSpc>
                <a:spcPct val="100000"/>
              </a:lnSpc>
              <a:buFont typeface="Arial" panose="020B0604020202020204" pitchFamily="34" charset="0"/>
              <a:buChar char="•"/>
            </a:pPr>
            <a:r>
              <a:rPr lang="es-CO" dirty="0">
                <a:cs typeface="Times New Roman" charset="0"/>
              </a:rPr>
              <a:t>Estudia a los sujetos y su realidad de forma holística y contextualizada —en su momento y circunstancias—. Las personas, los escenarios o los fenómenos no son reducidos a variables, sino dinámicos y con enfoque sistémico y holístico, es decir, como un todo. </a:t>
            </a:r>
            <a:endParaRPr lang="es-EC" dirty="0">
              <a:cs typeface="Times New Roman" charset="0"/>
            </a:endParaRPr>
          </a:p>
          <a:p>
            <a:pPr marL="360363" indent="-269875" algn="just">
              <a:lnSpc>
                <a:spcPct val="100000"/>
              </a:lnSpc>
              <a:buFont typeface="Arial" panose="020B0604020202020204" pitchFamily="34" charset="0"/>
              <a:buChar char="•"/>
            </a:pPr>
            <a:r>
              <a:rPr lang="es-CO" dirty="0">
                <a:cs typeface="Times New Roman" charset="0"/>
              </a:rPr>
              <a:t>Exige sensibilidad y conciencia por parte de los investigadores de los efectos que ellos mismos causan en las personas sujeto de estudio.</a:t>
            </a:r>
          </a:p>
          <a:p>
            <a:pPr marL="360363" indent="-269875" algn="just">
              <a:lnSpc>
                <a:spcPct val="100000"/>
              </a:lnSpc>
              <a:buFont typeface="Arial" panose="020B0604020202020204" pitchFamily="34" charset="0"/>
              <a:buChar char="•"/>
            </a:pPr>
            <a:r>
              <a:rPr lang="es-CO" dirty="0">
                <a:cs typeface="Times New Roman" charset="0"/>
              </a:rPr>
              <a:t>Exige de los investigadores comprender a las personas y su realidad dentro del marco de referencia de ellas mismas y no desde el del investigador. El investigador requiere de la convivencia con los sujetos de la investigación o la comunidad.</a:t>
            </a:r>
          </a:p>
          <a:p>
            <a:pPr marL="285750" indent="-285750">
              <a:lnSpc>
                <a:spcPct val="100000"/>
              </a:lnSpc>
              <a:buFont typeface="Arial" panose="020B0604020202020204" pitchFamily="34" charset="0"/>
              <a:buChar char="•"/>
            </a:pPr>
            <a:endParaRPr lang="es-MX" dirty="0"/>
          </a:p>
        </p:txBody>
      </p:sp>
      <p:sp>
        <p:nvSpPr>
          <p:cNvPr id="4" name="Title 3">
            <a:extLst>
              <a:ext uri="{FF2B5EF4-FFF2-40B4-BE49-F238E27FC236}">
                <a16:creationId xmlns:a16="http://schemas.microsoft.com/office/drawing/2014/main" id="{C923F244-AEB6-4028-A8C6-49E942CA6A62}"/>
              </a:ext>
            </a:extLst>
          </p:cNvPr>
          <p:cNvSpPr>
            <a:spLocks noGrp="1"/>
          </p:cNvSpPr>
          <p:nvPr>
            <p:ph type="title"/>
          </p:nvPr>
        </p:nvSpPr>
        <p:spPr>
          <a:xfrm>
            <a:off x="527907" y="573374"/>
            <a:ext cx="10489863" cy="1119188"/>
          </a:xfrm>
        </p:spPr>
        <p:txBody>
          <a:bodyPr>
            <a:noAutofit/>
          </a:bodyPr>
          <a:lstStyle/>
          <a:p>
            <a:r>
              <a:rPr lang="es-CO" dirty="0"/>
              <a:t>Principales rasgos de la investigación cualitativa</a:t>
            </a:r>
            <a:endParaRPr lang="es-MX" dirty="0"/>
          </a:p>
        </p:txBody>
      </p:sp>
      <p:pic>
        <p:nvPicPr>
          <p:cNvPr id="5" name="Imagen 1" descr="AL1314562.jpg">
            <a:extLst>
              <a:ext uri="{FF2B5EF4-FFF2-40B4-BE49-F238E27FC236}">
                <a16:creationId xmlns:a16="http://schemas.microsoft.com/office/drawing/2014/main" id="{CDD2A354-F9CA-4E52-9F85-AAB3E011C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3207" y="3206576"/>
            <a:ext cx="3007161" cy="2015999"/>
          </a:xfrm>
          <a:prstGeom prst="rect">
            <a:avLst/>
          </a:prstGeom>
        </p:spPr>
      </p:pic>
    </p:spTree>
    <p:extLst>
      <p:ext uri="{BB962C8B-B14F-4D97-AF65-F5344CB8AC3E}">
        <p14:creationId xmlns:p14="http://schemas.microsoft.com/office/powerpoint/2010/main" val="333621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E68EF-5B09-429D-8126-7AB881819E4B}"/>
              </a:ext>
            </a:extLst>
          </p:cNvPr>
          <p:cNvSpPr>
            <a:spLocks noGrp="1"/>
          </p:cNvSpPr>
          <p:nvPr>
            <p:ph type="sldNum" sz="quarter" idx="15"/>
          </p:nvPr>
        </p:nvSpPr>
        <p:spPr/>
        <p:txBody>
          <a:bodyPr/>
          <a:lstStyle/>
          <a:p>
            <a:pPr>
              <a:defRPr/>
            </a:pPr>
            <a:fld id="{449BB740-7204-9B4C-9E22-6EC5FC26FE50}" type="slidenum">
              <a:rPr lang="en-US" smtClean="0"/>
              <a:pPr>
                <a:defRPr/>
              </a:pPr>
              <a:t>6</a:t>
            </a:fld>
            <a:endParaRPr lang="en-US"/>
          </a:p>
        </p:txBody>
      </p:sp>
      <p:sp>
        <p:nvSpPr>
          <p:cNvPr id="3" name="Text Placeholder 2">
            <a:extLst>
              <a:ext uri="{FF2B5EF4-FFF2-40B4-BE49-F238E27FC236}">
                <a16:creationId xmlns:a16="http://schemas.microsoft.com/office/drawing/2014/main" id="{2B4A6359-161D-43DE-AA2D-8BDD36A39ED3}"/>
              </a:ext>
            </a:extLst>
          </p:cNvPr>
          <p:cNvSpPr>
            <a:spLocks noGrp="1"/>
          </p:cNvSpPr>
          <p:nvPr>
            <p:ph type="body" sz="half" idx="14"/>
          </p:nvPr>
        </p:nvSpPr>
        <p:spPr>
          <a:xfrm>
            <a:off x="850946" y="2042828"/>
            <a:ext cx="10856371" cy="4567834"/>
          </a:xfrm>
        </p:spPr>
        <p:txBody>
          <a:bodyPr>
            <a:normAutofit/>
          </a:bodyPr>
          <a:lstStyle/>
          <a:p>
            <a:pPr marL="342900" indent="-342900">
              <a:lnSpc>
                <a:spcPct val="100000"/>
              </a:lnSpc>
              <a:buFont typeface="Arial" panose="020B0604020202020204" pitchFamily="34" charset="0"/>
              <a:buChar char="•"/>
            </a:pPr>
            <a:r>
              <a:rPr lang="es-CO" sz="1800" dirty="0">
                <a:cs typeface="Times New Roman" charset="0"/>
              </a:rPr>
              <a:t>No suele partir del planteamiento de un problema de investigación específico, sino de un área problemática amplia en la que se identifican los verdaderos problemas durante el avance del estudio. </a:t>
            </a:r>
          </a:p>
          <a:p>
            <a:pPr marL="342900" indent="-342900">
              <a:lnSpc>
                <a:spcPct val="100000"/>
              </a:lnSpc>
              <a:buFont typeface="Arial" panose="020B0604020202020204" pitchFamily="34" charset="0"/>
              <a:buChar char="•"/>
            </a:pPr>
            <a:r>
              <a:rPr lang="es-CO" sz="1800" dirty="0">
                <a:cs typeface="Times New Roman" charset="0"/>
              </a:rPr>
              <a:t>Aunque se parte de un marco de referencia para el estudio de la realidad, este marco no requiere ser el modelo teórico en el cual ubicar la investigación por realizar.</a:t>
            </a:r>
          </a:p>
          <a:p>
            <a:pPr marL="342900" indent="-342900">
              <a:lnSpc>
                <a:spcPct val="100000"/>
              </a:lnSpc>
              <a:buFont typeface="Arial" panose="020B0604020202020204" pitchFamily="34" charset="0"/>
              <a:buChar char="•"/>
            </a:pPr>
            <a:r>
              <a:rPr lang="es-CO" sz="1800" dirty="0">
                <a:cs typeface="Times New Roman" charset="0"/>
              </a:rPr>
              <a:t>En su inicio, se recomienda sólo definir el objetivo general e identificar los específicos con el avance del estudio. </a:t>
            </a:r>
          </a:p>
          <a:p>
            <a:pPr marL="342900" indent="-342900">
              <a:lnSpc>
                <a:spcPct val="100000"/>
              </a:lnSpc>
              <a:buFont typeface="Arial" panose="020B0604020202020204" pitchFamily="34" charset="0"/>
              <a:buChar char="•"/>
            </a:pPr>
            <a:r>
              <a:rPr lang="es-CO" sz="1800" dirty="0">
                <a:cs typeface="Times New Roman" charset="0"/>
              </a:rPr>
              <a:t>Se recomienda no formular hipótesis de investigación a verificar, ya que se debe estar abierto a todas las hipótesis plausibles que puedan surgir durante el estudio. </a:t>
            </a:r>
            <a:br>
              <a:rPr lang="es-EC" sz="1800" dirty="0">
                <a:cs typeface="Times New Roman" charset="0"/>
              </a:rPr>
            </a:br>
            <a:r>
              <a:rPr lang="es-CO" sz="1800" dirty="0">
                <a:cs typeface="Times New Roman" charset="0"/>
              </a:rPr>
              <a:t>Tampoco se recomienda definir categorías previas a la investigación —ni variables, o dimensiones, o indicadores—, preconcebidas, y menos que se consideren del tipo independiente o dependiente.</a:t>
            </a:r>
            <a:br>
              <a:rPr lang="es-CO" sz="1800" dirty="0">
                <a:cs typeface="Times New Roman" charset="0"/>
              </a:rPr>
            </a:br>
            <a:endParaRPr lang="es-MX" sz="1800" dirty="0">
              <a:cs typeface="Times New Roman" charset="0"/>
            </a:endParaRPr>
          </a:p>
        </p:txBody>
      </p:sp>
      <p:sp>
        <p:nvSpPr>
          <p:cNvPr id="4" name="Title 3">
            <a:extLst>
              <a:ext uri="{FF2B5EF4-FFF2-40B4-BE49-F238E27FC236}">
                <a16:creationId xmlns:a16="http://schemas.microsoft.com/office/drawing/2014/main" id="{BE9E6F7B-D571-4ECD-B1E2-5FD2DF29AF49}"/>
              </a:ext>
            </a:extLst>
          </p:cNvPr>
          <p:cNvSpPr>
            <a:spLocks noGrp="1"/>
          </p:cNvSpPr>
          <p:nvPr>
            <p:ph type="title"/>
          </p:nvPr>
        </p:nvSpPr>
        <p:spPr>
          <a:xfrm>
            <a:off x="269043" y="424793"/>
            <a:ext cx="10703757" cy="1640610"/>
          </a:xfrm>
        </p:spPr>
        <p:txBody>
          <a:bodyPr>
            <a:noAutofit/>
          </a:bodyPr>
          <a:lstStyle/>
          <a:p>
            <a:r>
              <a:rPr lang="es-CO" dirty="0"/>
              <a:t>Principales rasgos de la investigación cualitativa</a:t>
            </a:r>
            <a:br>
              <a:rPr lang="es-EC" sz="1400" dirty="0">
                <a:ea typeface="Open Sans Light" panose="020B0306030504020204" pitchFamily="34" charset="0"/>
                <a:cs typeface="Times New Roman" charset="0"/>
              </a:rPr>
            </a:br>
            <a:endParaRPr lang="es-MX" sz="1400" dirty="0">
              <a:ea typeface="Open Sans Light" panose="020B0306030504020204" pitchFamily="34" charset="0"/>
              <a:cs typeface="Times New Roman" charset="0"/>
            </a:endParaRPr>
          </a:p>
        </p:txBody>
      </p:sp>
    </p:spTree>
    <p:extLst>
      <p:ext uri="{BB962C8B-B14F-4D97-AF65-F5344CB8AC3E}">
        <p14:creationId xmlns:p14="http://schemas.microsoft.com/office/powerpoint/2010/main" val="221981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A5EC9-C001-4D98-AF3F-08AA684AACB5}"/>
              </a:ext>
            </a:extLst>
          </p:cNvPr>
          <p:cNvSpPr>
            <a:spLocks noGrp="1"/>
          </p:cNvSpPr>
          <p:nvPr>
            <p:ph type="sldNum" sz="quarter" idx="15"/>
          </p:nvPr>
        </p:nvSpPr>
        <p:spPr/>
        <p:txBody>
          <a:bodyPr/>
          <a:lstStyle/>
          <a:p>
            <a:pPr>
              <a:defRPr/>
            </a:pPr>
            <a:fld id="{449BB740-7204-9B4C-9E22-6EC5FC26FE50}" type="slidenum">
              <a:rPr lang="en-US" smtClean="0"/>
              <a:pPr>
                <a:defRPr/>
              </a:pPr>
              <a:t>7</a:t>
            </a:fld>
            <a:endParaRPr lang="en-US"/>
          </a:p>
        </p:txBody>
      </p:sp>
      <p:sp>
        <p:nvSpPr>
          <p:cNvPr id="3" name="Text Placeholder 2">
            <a:extLst>
              <a:ext uri="{FF2B5EF4-FFF2-40B4-BE49-F238E27FC236}">
                <a16:creationId xmlns:a16="http://schemas.microsoft.com/office/drawing/2014/main" id="{93C04377-CDA8-4D5A-A854-878377CE5F68}"/>
              </a:ext>
            </a:extLst>
          </p:cNvPr>
          <p:cNvSpPr>
            <a:spLocks noGrp="1"/>
          </p:cNvSpPr>
          <p:nvPr>
            <p:ph type="body" sz="half" idx="14"/>
          </p:nvPr>
        </p:nvSpPr>
        <p:spPr>
          <a:xfrm>
            <a:off x="425272" y="1964477"/>
            <a:ext cx="7894269" cy="4523640"/>
          </a:xfrm>
        </p:spPr>
        <p:txBody>
          <a:bodyPr>
            <a:normAutofit/>
          </a:bodyPr>
          <a:lstStyle/>
          <a:p>
            <a:pPr marL="342900" indent="-342900" algn="just">
              <a:lnSpc>
                <a:spcPct val="120000"/>
              </a:lnSpc>
              <a:buFont typeface="Arial" panose="020B0604020202020204" pitchFamily="34" charset="0"/>
              <a:buChar char="•"/>
            </a:pPr>
            <a:r>
              <a:rPr lang="es-CO" dirty="0">
                <a:cs typeface="Times New Roman" charset="0"/>
              </a:rPr>
              <a:t>Planteamiento preliminar del problema y pregunta general de investigación.</a:t>
            </a:r>
            <a:endParaRPr lang="es-EC" dirty="0">
              <a:cs typeface="Times New Roman" charset="0"/>
            </a:endParaRPr>
          </a:p>
          <a:p>
            <a:pPr marL="342900" indent="-342900" algn="just">
              <a:lnSpc>
                <a:spcPct val="120000"/>
              </a:lnSpc>
              <a:buFont typeface="Arial" panose="020B0604020202020204" pitchFamily="34" charset="0"/>
              <a:buChar char="•"/>
            </a:pPr>
            <a:r>
              <a:rPr lang="es-CO" dirty="0">
                <a:cs typeface="Times New Roman" charset="0"/>
              </a:rPr>
              <a:t>Propósito general y justificación del estudio.</a:t>
            </a:r>
            <a:endParaRPr lang="es-EC" dirty="0">
              <a:cs typeface="Times New Roman" charset="0"/>
            </a:endParaRPr>
          </a:p>
          <a:p>
            <a:pPr marL="342900" indent="-342900" algn="just">
              <a:lnSpc>
                <a:spcPct val="120000"/>
              </a:lnSpc>
              <a:buFont typeface="Arial" panose="020B0604020202020204" pitchFamily="34" charset="0"/>
              <a:buChar char="•"/>
            </a:pPr>
            <a:r>
              <a:rPr lang="es-CO" dirty="0">
                <a:cs typeface="Times New Roman" charset="0"/>
              </a:rPr>
              <a:t>Marco de referencia contextual y teórico (revisión de literatura).</a:t>
            </a:r>
            <a:endParaRPr lang="es-EC" dirty="0">
              <a:cs typeface="Times New Roman" charset="0"/>
            </a:endParaRPr>
          </a:p>
          <a:p>
            <a:pPr marL="342900" indent="-342900" algn="just">
              <a:lnSpc>
                <a:spcPct val="120000"/>
              </a:lnSpc>
              <a:buFont typeface="Arial" panose="020B0604020202020204" pitchFamily="34" charset="0"/>
              <a:buChar char="•"/>
            </a:pPr>
            <a:r>
              <a:rPr lang="es-CO" dirty="0">
                <a:cs typeface="Times New Roman" charset="0"/>
              </a:rPr>
              <a:t>Diseño metodológico para el desarrollo de la investigación (sugerencia de la población, los instrumentos de recolección de la información y las técnicas de procesamiento y análisis de datos) .</a:t>
            </a:r>
            <a:endParaRPr lang="es-EC" dirty="0">
              <a:cs typeface="Times New Roman" charset="0"/>
            </a:endParaRPr>
          </a:p>
          <a:p>
            <a:pPr marL="342900" indent="-342900" algn="just">
              <a:lnSpc>
                <a:spcPct val="120000"/>
              </a:lnSpc>
              <a:buFont typeface="Arial" panose="020B0604020202020204" pitchFamily="34" charset="0"/>
              <a:buChar char="•"/>
            </a:pPr>
            <a:r>
              <a:rPr lang="es-CO" dirty="0">
                <a:cs typeface="Times New Roman" charset="0"/>
              </a:rPr>
              <a:t>Agenda general (actividades y tiempos sugeridos para el desarrollo del estudio y la recolección y análisis de la información) – Cronograma de actividades.</a:t>
            </a:r>
            <a:endParaRPr lang="es-EC" dirty="0">
              <a:cs typeface="Times New Roman" charset="0"/>
            </a:endParaRPr>
          </a:p>
          <a:p>
            <a:pPr marL="342900" indent="-342900" algn="just">
              <a:lnSpc>
                <a:spcPct val="120000"/>
              </a:lnSpc>
              <a:buFont typeface="Arial" panose="020B0604020202020204" pitchFamily="34" charset="0"/>
              <a:buChar char="•"/>
            </a:pPr>
            <a:r>
              <a:rPr lang="es-CO" dirty="0">
                <a:cs typeface="Times New Roman" charset="0"/>
              </a:rPr>
              <a:t>Requerimientos de recursos financieros para el desarrollo del estudio (presupuesto de inversión).</a:t>
            </a:r>
            <a:endParaRPr lang="es-EC" dirty="0">
              <a:cs typeface="Times New Roman" charset="0"/>
            </a:endParaRPr>
          </a:p>
        </p:txBody>
      </p:sp>
      <p:sp>
        <p:nvSpPr>
          <p:cNvPr id="4" name="Title 3">
            <a:extLst>
              <a:ext uri="{FF2B5EF4-FFF2-40B4-BE49-F238E27FC236}">
                <a16:creationId xmlns:a16="http://schemas.microsoft.com/office/drawing/2014/main" id="{A56057F4-109C-4E49-8BCC-9DE6E6217AA1}"/>
              </a:ext>
            </a:extLst>
          </p:cNvPr>
          <p:cNvSpPr>
            <a:spLocks noGrp="1"/>
          </p:cNvSpPr>
          <p:nvPr>
            <p:ph type="title"/>
          </p:nvPr>
        </p:nvSpPr>
        <p:spPr>
          <a:xfrm>
            <a:off x="610832" y="516849"/>
            <a:ext cx="10281937" cy="1119188"/>
          </a:xfrm>
        </p:spPr>
        <p:txBody>
          <a:bodyPr>
            <a:noAutofit/>
          </a:bodyPr>
          <a:lstStyle/>
          <a:p>
            <a:r>
              <a:rPr lang="es-CO" sz="3200" dirty="0"/>
              <a:t>Diseño metodológico de la investigación cualitativa</a:t>
            </a:r>
            <a:endParaRPr lang="es-MX" sz="3200" dirty="0"/>
          </a:p>
        </p:txBody>
      </p:sp>
      <p:pic>
        <p:nvPicPr>
          <p:cNvPr id="9" name="Imagen 2" descr="AL1210504.jpg">
            <a:extLst>
              <a:ext uri="{FF2B5EF4-FFF2-40B4-BE49-F238E27FC236}">
                <a16:creationId xmlns:a16="http://schemas.microsoft.com/office/drawing/2014/main" id="{881A0112-1720-40A6-BBD0-0FA268880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288" y="2510755"/>
            <a:ext cx="3564000" cy="2376000"/>
          </a:xfrm>
          <a:prstGeom prst="rect">
            <a:avLst/>
          </a:prstGeom>
        </p:spPr>
      </p:pic>
    </p:spTree>
    <p:extLst>
      <p:ext uri="{BB962C8B-B14F-4D97-AF65-F5344CB8AC3E}">
        <p14:creationId xmlns:p14="http://schemas.microsoft.com/office/powerpoint/2010/main" val="249450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7B8FA-6CA8-4C9B-9D31-46C98003D907}"/>
              </a:ext>
            </a:extLst>
          </p:cNvPr>
          <p:cNvSpPr>
            <a:spLocks noGrp="1"/>
          </p:cNvSpPr>
          <p:nvPr>
            <p:ph type="sldNum" sz="quarter" idx="15"/>
          </p:nvPr>
        </p:nvSpPr>
        <p:spPr/>
        <p:txBody>
          <a:bodyPr/>
          <a:lstStyle/>
          <a:p>
            <a:pPr>
              <a:defRPr/>
            </a:pPr>
            <a:fld id="{449BB740-7204-9B4C-9E22-6EC5FC26FE50}" type="slidenum">
              <a:rPr lang="en-US" smtClean="0"/>
              <a:pPr>
                <a:defRPr/>
              </a:pPr>
              <a:t>8</a:t>
            </a:fld>
            <a:endParaRPr lang="en-US"/>
          </a:p>
        </p:txBody>
      </p:sp>
      <p:sp>
        <p:nvSpPr>
          <p:cNvPr id="3" name="Text Placeholder 2">
            <a:extLst>
              <a:ext uri="{FF2B5EF4-FFF2-40B4-BE49-F238E27FC236}">
                <a16:creationId xmlns:a16="http://schemas.microsoft.com/office/drawing/2014/main" id="{0609EFE0-F497-4747-97EB-262E3027CBDA}"/>
              </a:ext>
            </a:extLst>
          </p:cNvPr>
          <p:cNvSpPr>
            <a:spLocks noGrp="1"/>
          </p:cNvSpPr>
          <p:nvPr>
            <p:ph type="body" sz="half" idx="14"/>
          </p:nvPr>
        </p:nvSpPr>
        <p:spPr>
          <a:xfrm>
            <a:off x="788050" y="2454732"/>
            <a:ext cx="10615899" cy="3616884"/>
          </a:xfrm>
        </p:spPr>
        <p:txBody>
          <a:bodyPr>
            <a:normAutofit/>
          </a:bodyPr>
          <a:lstStyle/>
          <a:p>
            <a:pPr marL="342900" indent="-342900" algn="just">
              <a:lnSpc>
                <a:spcPct val="100000"/>
              </a:lnSpc>
              <a:buFont typeface="Arial" panose="020B0604020202020204" pitchFamily="34" charset="0"/>
              <a:buChar char="•"/>
            </a:pPr>
            <a:r>
              <a:rPr lang="es-CO" dirty="0">
                <a:cs typeface="Times New Roman" charset="0"/>
              </a:rPr>
              <a:t>La IAP rompe la dicotomía sujeto-objeto de investigación, y genera unidad o equipo de investigación integrado, por un lado, por expertos investigadores, quienes cumplen el papel de facilitadores o agentes del cambio; y, por otro, por la comunidad o grupo donde se realiza la investigación, quienes serán los propios gestores del proyecto investigativo y, por ende, protagonistas de la transformación de su propia realidad y constructores de su proyecto de vida.</a:t>
            </a:r>
          </a:p>
          <a:p>
            <a:pPr marL="342900" indent="-342900" algn="just">
              <a:lnSpc>
                <a:spcPct val="100000"/>
              </a:lnSpc>
              <a:buFont typeface="Arial" panose="020B0604020202020204" pitchFamily="34" charset="0"/>
              <a:buChar char="•"/>
            </a:pPr>
            <a:r>
              <a:rPr lang="es-CO" dirty="0">
                <a:cs typeface="Times New Roman" charset="0"/>
              </a:rPr>
              <a:t>La meta en la IAP es lograr que el sujeto de la investigación sea autogestor del proceso de autoconocimiento y transformación de sí mismo, así como de la realidad estudiada, teniendo un control operativo, lógico y crítico. </a:t>
            </a:r>
          </a:p>
          <a:p>
            <a:pPr marL="342900" indent="-342900" algn="just">
              <a:lnSpc>
                <a:spcPct val="100000"/>
              </a:lnSpc>
              <a:buFont typeface="Arial" panose="020B0604020202020204" pitchFamily="34" charset="0"/>
              <a:buChar char="•"/>
            </a:pPr>
            <a:r>
              <a:rPr lang="es-CO" dirty="0">
                <a:cs typeface="Times New Roman" charset="0"/>
              </a:rPr>
              <a:t>La IAP se propone dinamizar la capacidad del sujeto de la investigación para asumir (interactivamente y de manera autónoma, consciente, reflexiva y crítica) el curso de su vida, ya que los individuos y las comunidades van construyéndose a partir del reconocimiento que éstas hacen de ellas mismas, y de sus posibilidades y potencialidades.</a:t>
            </a:r>
            <a:endParaRPr lang="es-EC" dirty="0">
              <a:cs typeface="Times New Roman" charset="0"/>
            </a:endParaRPr>
          </a:p>
        </p:txBody>
      </p:sp>
      <p:sp>
        <p:nvSpPr>
          <p:cNvPr id="4" name="Title 3">
            <a:extLst>
              <a:ext uri="{FF2B5EF4-FFF2-40B4-BE49-F238E27FC236}">
                <a16:creationId xmlns:a16="http://schemas.microsoft.com/office/drawing/2014/main" id="{988A5AF7-2C3A-4CCD-9C13-F06FEF422C9E}"/>
              </a:ext>
            </a:extLst>
          </p:cNvPr>
          <p:cNvSpPr>
            <a:spLocks noGrp="1"/>
          </p:cNvSpPr>
          <p:nvPr>
            <p:ph type="title"/>
          </p:nvPr>
        </p:nvSpPr>
        <p:spPr>
          <a:xfrm>
            <a:off x="733530" y="558383"/>
            <a:ext cx="9966871" cy="1119188"/>
          </a:xfrm>
        </p:spPr>
        <p:txBody>
          <a:bodyPr>
            <a:noAutofit/>
          </a:bodyPr>
          <a:lstStyle/>
          <a:p>
            <a:br>
              <a:rPr lang="es-EC" sz="4100" dirty="0">
                <a:ea typeface="Open Sans Light" panose="020B0306030504020204" pitchFamily="34" charset="0"/>
                <a:cs typeface="Times New Roman" charset="0"/>
              </a:rPr>
            </a:br>
            <a:br>
              <a:rPr lang="es-CO" sz="4100" dirty="0">
                <a:ea typeface="Open Sans Light" panose="020B0306030504020204" pitchFamily="34" charset="0"/>
                <a:cs typeface="Times New Roman" charset="0"/>
              </a:rPr>
            </a:br>
            <a:r>
              <a:rPr lang="es-CO" sz="4100" dirty="0">
                <a:ea typeface="Open Sans Light" panose="020B0306030504020204" pitchFamily="34" charset="0"/>
                <a:cs typeface="Times New Roman" charset="0"/>
              </a:rPr>
              <a:t>Investigación cualitativa: </a:t>
            </a:r>
            <a:r>
              <a:rPr lang="es-EC" sz="4100" dirty="0">
                <a:ea typeface="Open Sans Light" panose="020B0306030504020204" pitchFamily="34" charset="0"/>
                <a:cs typeface="Times New Roman" charset="0"/>
              </a:rPr>
              <a:t>investigación acción participativa</a:t>
            </a:r>
            <a:r>
              <a:rPr lang="es-CO" sz="4100" dirty="0">
                <a:ea typeface="Open Sans Light" panose="020B0306030504020204" pitchFamily="34" charset="0"/>
                <a:cs typeface="Times New Roman" charset="0"/>
              </a:rPr>
              <a:t> (IAP)</a:t>
            </a:r>
            <a:br>
              <a:rPr lang="es-CO" sz="4100" dirty="0">
                <a:ea typeface="Open Sans Light" panose="020B0306030504020204" pitchFamily="34" charset="0"/>
                <a:cs typeface="Times New Roman" charset="0"/>
              </a:rPr>
            </a:br>
            <a:br>
              <a:rPr lang="es-EC" sz="4100" dirty="0">
                <a:ea typeface="Open Sans Light" panose="020B0306030504020204" pitchFamily="34" charset="0"/>
                <a:cs typeface="Times New Roman" charset="0"/>
              </a:rPr>
            </a:br>
            <a:endParaRPr lang="es-MX" sz="4100" dirty="0">
              <a:ea typeface="Open Sans Light" panose="020B0306030504020204" pitchFamily="34" charset="0"/>
              <a:cs typeface="Times New Roman" charset="0"/>
            </a:endParaRPr>
          </a:p>
        </p:txBody>
      </p:sp>
    </p:spTree>
    <p:extLst>
      <p:ext uri="{BB962C8B-B14F-4D97-AF65-F5344CB8AC3E}">
        <p14:creationId xmlns:p14="http://schemas.microsoft.com/office/powerpoint/2010/main" val="180951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B05D6E-67A3-4E54-8C86-93FB067902E1}"/>
              </a:ext>
            </a:extLst>
          </p:cNvPr>
          <p:cNvSpPr>
            <a:spLocks noGrp="1"/>
          </p:cNvSpPr>
          <p:nvPr>
            <p:ph type="sldNum" sz="quarter" idx="15"/>
          </p:nvPr>
        </p:nvSpPr>
        <p:spPr/>
        <p:txBody>
          <a:bodyPr/>
          <a:lstStyle/>
          <a:p>
            <a:pPr>
              <a:defRPr/>
            </a:pPr>
            <a:fld id="{449BB740-7204-9B4C-9E22-6EC5FC26FE50}" type="slidenum">
              <a:rPr lang="en-US" smtClean="0"/>
              <a:pPr>
                <a:defRPr/>
              </a:pPr>
              <a:t>9</a:t>
            </a:fld>
            <a:endParaRPr lang="en-US"/>
          </a:p>
        </p:txBody>
      </p:sp>
      <p:sp>
        <p:nvSpPr>
          <p:cNvPr id="3" name="Text Placeholder 2">
            <a:extLst>
              <a:ext uri="{FF2B5EF4-FFF2-40B4-BE49-F238E27FC236}">
                <a16:creationId xmlns:a16="http://schemas.microsoft.com/office/drawing/2014/main" id="{CD7858A3-5392-4037-B708-784BA082EC43}"/>
              </a:ext>
            </a:extLst>
          </p:cNvPr>
          <p:cNvSpPr>
            <a:spLocks noGrp="1"/>
          </p:cNvSpPr>
          <p:nvPr>
            <p:ph type="body" sz="half" idx="14"/>
          </p:nvPr>
        </p:nvSpPr>
        <p:spPr>
          <a:xfrm>
            <a:off x="764498" y="1836474"/>
            <a:ext cx="10942820" cy="3185051"/>
          </a:xfrm>
        </p:spPr>
        <p:txBody>
          <a:bodyPr>
            <a:noAutofit/>
          </a:bodyPr>
          <a:lstStyle/>
          <a:p>
            <a:pPr marL="171450" indent="-171450" algn="just">
              <a:lnSpc>
                <a:spcPct val="100000"/>
              </a:lnSpc>
              <a:buFont typeface="Arial" panose="020B0604020202020204" pitchFamily="34" charset="0"/>
              <a:buChar char="•"/>
            </a:pPr>
            <a:r>
              <a:rPr lang="es-CO" dirty="0">
                <a:cs typeface="Times New Roman" charset="0"/>
              </a:rPr>
              <a:t>El diseño metodológico de la IAP es un proceso complejo por su especificidad para cada estudio. En general éste incluye tres grandes fases sobre las cuales coinciden muchos de sus expertos.</a:t>
            </a:r>
          </a:p>
          <a:p>
            <a:pPr marL="0" indent="0" algn="just">
              <a:lnSpc>
                <a:spcPct val="100000"/>
              </a:lnSpc>
              <a:spcBef>
                <a:spcPts val="0"/>
              </a:spcBef>
              <a:buNone/>
            </a:pPr>
            <a:endParaRPr lang="es-EC" dirty="0">
              <a:cs typeface="Times New Roman" charset="0"/>
            </a:endParaRPr>
          </a:p>
          <a:p>
            <a:pPr algn="just">
              <a:lnSpc>
                <a:spcPct val="100000"/>
              </a:lnSpc>
              <a:buFontTx/>
              <a:buNone/>
            </a:pPr>
            <a:r>
              <a:rPr lang="es-CO" b="1" dirty="0">
                <a:cs typeface="Times New Roman" charset="0"/>
              </a:rPr>
              <a:t>Fases</a:t>
            </a:r>
            <a:r>
              <a:rPr lang="es-CO" dirty="0">
                <a:cs typeface="Times New Roman" charset="0"/>
              </a:rPr>
              <a:t>:</a:t>
            </a:r>
          </a:p>
          <a:p>
            <a:pPr marL="171450" indent="-171450" algn="just">
              <a:lnSpc>
                <a:spcPct val="100000"/>
              </a:lnSpc>
              <a:buFont typeface="Arial" panose="020B0604020202020204" pitchFamily="34" charset="0"/>
              <a:buChar char="•"/>
            </a:pPr>
            <a:r>
              <a:rPr lang="es-CO" dirty="0">
                <a:cs typeface="Times New Roman" charset="0"/>
              </a:rPr>
              <a:t>Los expertos propician en la comunidad el interés por investigar su realidad, para dar solución a algún(os) problema(s) o satisfacer alguna(s) necesidad(es).</a:t>
            </a:r>
          </a:p>
          <a:p>
            <a:pPr marL="171450" indent="-171450" algn="just">
              <a:lnSpc>
                <a:spcPct val="100000"/>
              </a:lnSpc>
              <a:buFont typeface="Arial" panose="020B0604020202020204" pitchFamily="34" charset="0"/>
              <a:buChar char="•"/>
            </a:pPr>
            <a:r>
              <a:rPr lang="es-CO" dirty="0">
                <a:cs typeface="Times New Roman" charset="0"/>
              </a:rPr>
              <a:t>Se comienza por definir las responsabilidades del grupo, los objetivos que se pretende alcanzar y el procedimiento por seguir, para analizar el problema y encontrarle solución.</a:t>
            </a:r>
          </a:p>
          <a:p>
            <a:pPr marL="171450" indent="-171450" algn="just">
              <a:lnSpc>
                <a:spcPct val="100000"/>
              </a:lnSpc>
              <a:buFont typeface="Arial" panose="020B0604020202020204" pitchFamily="34" charset="0"/>
              <a:buChar char="•"/>
            </a:pPr>
            <a:r>
              <a:rPr lang="es-CO" dirty="0">
                <a:cs typeface="Times New Roman" charset="0"/>
              </a:rPr>
              <a:t>Son los sujetos de la investigación orientados por el equipo investigador los que protagonizan la investigación para darle solución al problema objeto del estudio. </a:t>
            </a:r>
          </a:p>
          <a:p>
            <a:pPr marL="171450" indent="-171450" algn="just">
              <a:lnSpc>
                <a:spcPct val="100000"/>
              </a:lnSpc>
              <a:buFont typeface="Arial" panose="020B0604020202020204" pitchFamily="34" charset="0"/>
              <a:buChar char="•"/>
            </a:pPr>
            <a:r>
              <a:rPr lang="es-CO" dirty="0">
                <a:cs typeface="Times New Roman" charset="0"/>
              </a:rPr>
              <a:t>La investigación termina con la solución del problema y, por ende, con la transformación de la realidad que en ese momento vive la población sujeto del estudio.</a:t>
            </a:r>
            <a:endParaRPr lang="es-EC" dirty="0">
              <a:cs typeface="Times New Roman" charset="0"/>
            </a:endParaRPr>
          </a:p>
        </p:txBody>
      </p:sp>
      <p:sp>
        <p:nvSpPr>
          <p:cNvPr id="4" name="Title 3">
            <a:extLst>
              <a:ext uri="{FF2B5EF4-FFF2-40B4-BE49-F238E27FC236}">
                <a16:creationId xmlns:a16="http://schemas.microsoft.com/office/drawing/2014/main" id="{E993D796-DE77-4543-B8D4-DE4355AB2F0B}"/>
              </a:ext>
            </a:extLst>
          </p:cNvPr>
          <p:cNvSpPr>
            <a:spLocks noGrp="1"/>
          </p:cNvSpPr>
          <p:nvPr>
            <p:ph type="title"/>
          </p:nvPr>
        </p:nvSpPr>
        <p:spPr>
          <a:xfrm>
            <a:off x="915108" y="567355"/>
            <a:ext cx="9966871" cy="1119188"/>
          </a:xfrm>
        </p:spPr>
        <p:txBody>
          <a:bodyPr>
            <a:noAutofit/>
          </a:bodyPr>
          <a:lstStyle/>
          <a:p>
            <a:r>
              <a:rPr lang="es-CO" dirty="0"/>
              <a:t>Diseño metodológico de la </a:t>
            </a:r>
            <a:r>
              <a:rPr lang="es-EC" dirty="0"/>
              <a:t>investigación acción participativa (IAP) </a:t>
            </a:r>
            <a:br>
              <a:rPr lang="es-CO" dirty="0"/>
            </a:br>
            <a:endParaRPr lang="es-MX" dirty="0"/>
          </a:p>
        </p:txBody>
      </p:sp>
    </p:spTree>
    <p:extLst>
      <p:ext uri="{BB962C8B-B14F-4D97-AF65-F5344CB8AC3E}">
        <p14:creationId xmlns:p14="http://schemas.microsoft.com/office/powerpoint/2010/main" val="779603242"/>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580C7B1D71C04F8C741635E77ACA5A" ma:contentTypeVersion="11" ma:contentTypeDescription="Create a new document." ma:contentTypeScope="" ma:versionID="9de12fbe744a9584f990a38194f99531">
  <xsd:schema xmlns:xsd="http://www.w3.org/2001/XMLSchema" xmlns:xs="http://www.w3.org/2001/XMLSchema" xmlns:p="http://schemas.microsoft.com/office/2006/metadata/properties" xmlns:ns2="c63c7e9d-5753-40a8-893f-94a0eba9e768" xmlns:ns3="97d69847-0e99-4011-9b66-a4245208547e" targetNamespace="http://schemas.microsoft.com/office/2006/metadata/properties" ma:root="true" ma:fieldsID="98bc51a467656ee26458e75cddcb4a16" ns2:_="" ns3:_="">
    <xsd:import namespace="c63c7e9d-5753-40a8-893f-94a0eba9e768"/>
    <xsd:import namespace="97d69847-0e99-4011-9b66-a424520854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c7e9d-5753-40a8-893f-94a0eba9e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d69847-0e99-4011-9b66-a424520854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C7AB0-B843-4140-87F7-96F477ABE85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0374F1-D098-4C4E-A8D0-F67B7E8BC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c7e9d-5753-40a8-893f-94a0eba9e768"/>
    <ds:schemaRef ds:uri="97d69847-0e99-4011-9b66-a42452085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49ECF0-D603-42A2-AA41-EE484939CA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5681</TotalTime>
  <Words>2350</Words>
  <Application>Microsoft Office PowerPoint</Application>
  <PresentationFormat>Widescreen</PresentationFormat>
  <Paragraphs>123</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Open Sans</vt:lpstr>
      <vt:lpstr>Open Sans Light</vt:lpstr>
      <vt:lpstr>Open Sans Semibold</vt:lpstr>
      <vt:lpstr>Office Theme</vt:lpstr>
      <vt:lpstr>PowerPoint Presentation</vt:lpstr>
      <vt:lpstr>Métodos cualitativos, cuantitativos y mixtos en la investigación científica</vt:lpstr>
      <vt:lpstr>Método y metodología en la investigación científica</vt:lpstr>
      <vt:lpstr>Investigación cualitativa</vt:lpstr>
      <vt:lpstr>Principales rasgos de la investigación cualitativa</vt:lpstr>
      <vt:lpstr>Principales rasgos de la investigación cualitativa </vt:lpstr>
      <vt:lpstr>Diseño metodológico de la investigación cualitativa</vt:lpstr>
      <vt:lpstr>  Investigación cualitativa: investigación acción participativa (IAP)  </vt:lpstr>
      <vt:lpstr>Diseño metodológico de la investigación acción participativa (IAP)  </vt:lpstr>
      <vt:lpstr> Investigación cualitativa: investigación etnográfica </vt:lpstr>
      <vt:lpstr> Diseño metodológico de la investigación etnográfica </vt:lpstr>
      <vt:lpstr>Investigación cualitativa: teoría fundamentada </vt:lpstr>
      <vt:lpstr> Investigación cuantitativa: rasgos </vt:lpstr>
      <vt:lpstr> Investigación mixta </vt:lpstr>
      <vt:lpstr> Fundamentos de la investigación mixta </vt:lpstr>
      <vt:lpstr>Razones para el uso de la investigación mixta</vt:lpstr>
      <vt:lpstr> Triangulación en la investigación mixta</vt:lpstr>
      <vt:lpstr>Pautas para el uso de la investigación mixta</vt:lpstr>
      <vt:lpstr>Principales softwares para el análisis de datos cualitativos y cuantitativos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Cruz, Karol</cp:lastModifiedBy>
  <cp:revision>66</cp:revision>
  <dcterms:created xsi:type="dcterms:W3CDTF">2021-02-03T20:14:39Z</dcterms:created>
  <dcterms:modified xsi:type="dcterms:W3CDTF">2021-11-25T22:51:47Z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0x010100ED580C7B1D71C04F8C741635E77ACA5A</vt:lpwstr>
  </property>
</Properties>
</file>