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9"/>
  </p:notesMasterIdLst>
  <p:sldIdLst>
    <p:sldId id="292" r:id="rId5"/>
    <p:sldId id="263" r:id="rId6"/>
    <p:sldId id="439" r:id="rId7"/>
    <p:sldId id="395" r:id="rId8"/>
    <p:sldId id="457" r:id="rId9"/>
    <p:sldId id="323" r:id="rId10"/>
    <p:sldId id="411" r:id="rId11"/>
    <p:sldId id="440" r:id="rId12"/>
    <p:sldId id="441" r:id="rId13"/>
    <p:sldId id="442" r:id="rId14"/>
    <p:sldId id="396" r:id="rId15"/>
    <p:sldId id="443" r:id="rId16"/>
    <p:sldId id="344" r:id="rId17"/>
    <p:sldId id="444" r:id="rId18"/>
    <p:sldId id="397" r:id="rId19"/>
    <p:sldId id="398" r:id="rId20"/>
    <p:sldId id="399" r:id="rId21"/>
    <p:sldId id="400" r:id="rId22"/>
    <p:sldId id="386" r:id="rId23"/>
    <p:sldId id="387" r:id="rId24"/>
    <p:sldId id="389" r:id="rId25"/>
    <p:sldId id="401" r:id="rId26"/>
    <p:sldId id="445" r:id="rId27"/>
    <p:sldId id="447" r:id="rId28"/>
    <p:sldId id="448" r:id="rId29"/>
    <p:sldId id="446" r:id="rId30"/>
    <p:sldId id="402" r:id="rId31"/>
    <p:sldId id="449" r:id="rId32"/>
    <p:sldId id="451" r:id="rId33"/>
    <p:sldId id="450" r:id="rId34"/>
    <p:sldId id="403" r:id="rId35"/>
    <p:sldId id="404" r:id="rId36"/>
    <p:sldId id="453" r:id="rId37"/>
    <p:sldId id="452" r:id="rId38"/>
    <p:sldId id="354" r:id="rId39"/>
    <p:sldId id="405" r:id="rId40"/>
    <p:sldId id="406" r:id="rId41"/>
    <p:sldId id="454" r:id="rId42"/>
    <p:sldId id="408" r:id="rId43"/>
    <p:sldId id="455" r:id="rId44"/>
    <p:sldId id="409" r:id="rId45"/>
    <p:sldId id="359" r:id="rId46"/>
    <p:sldId id="329" r:id="rId47"/>
    <p:sldId id="273" r:id="rId4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B8BC"/>
    <a:srgbClr val="2BCF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3"/>
    <p:restoredTop sz="95850"/>
  </p:normalViewPr>
  <p:slideViewPr>
    <p:cSldViewPr snapToGrid="0" snapToObjects="1" showGuides="1">
      <p:cViewPr varScale="1">
        <p:scale>
          <a:sx n="79" d="100"/>
          <a:sy n="79" d="100"/>
        </p:scale>
        <p:origin x="102" y="516"/>
      </p:cViewPr>
      <p:guideLst>
        <p:guide orient="horz" pos="2136"/>
        <p:guide pos="3840"/>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11239B-6751-674B-BBF8-A04DCD1AE4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E5B4D93-119D-C443-BF3F-566C4E4C3AF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97ABFCC-F0E2-2D45-9B7A-16E93F0C421B}" type="datetimeFigureOut">
              <a:rPr lang="en-US"/>
              <a:pPr>
                <a:defRPr/>
              </a:pPr>
              <a:t>11/25/2021</a:t>
            </a:fld>
            <a:endParaRPr lang="en-US"/>
          </a:p>
        </p:txBody>
      </p:sp>
      <p:sp>
        <p:nvSpPr>
          <p:cNvPr id="4" name="Slide Image Placeholder 3">
            <a:extLst>
              <a:ext uri="{FF2B5EF4-FFF2-40B4-BE49-F238E27FC236}">
                <a16:creationId xmlns:a16="http://schemas.microsoft.com/office/drawing/2014/main" id="{6BA918A4-BB7D-AF41-BE50-4F7FFC56044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478C91D-7988-F040-80F8-49907E6C23D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58CE234-EDC1-614C-A085-2285B03BC02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69937E29-1D26-0549-B180-2750D6D7603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3BAF1D13-1771-6641-9B07-2FC25F0FAF6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2</a:t>
            </a:fld>
            <a:endParaRPr lang="en-US"/>
          </a:p>
        </p:txBody>
      </p:sp>
    </p:spTree>
    <p:extLst>
      <p:ext uri="{BB962C8B-B14F-4D97-AF65-F5344CB8AC3E}">
        <p14:creationId xmlns:p14="http://schemas.microsoft.com/office/powerpoint/2010/main" val="2109910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44</a:t>
            </a:fld>
            <a:endParaRPr lang="en-US"/>
          </a:p>
        </p:txBody>
      </p:sp>
    </p:spTree>
    <p:extLst>
      <p:ext uri="{BB962C8B-B14F-4D97-AF65-F5344CB8AC3E}">
        <p14:creationId xmlns:p14="http://schemas.microsoft.com/office/powerpoint/2010/main" val="36091448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A woman working on a laptop on a table.&#10;&#10;Description automatically generated with low confidence">
            <a:extLst>
              <a:ext uri="{FF2B5EF4-FFF2-40B4-BE49-F238E27FC236}">
                <a16:creationId xmlns:a16="http://schemas.microsoft.com/office/drawing/2014/main" id="{E108760E-2A64-6C42-8F96-E7682515D21A}"/>
              </a:ext>
            </a:extLst>
          </p:cNvPr>
          <p:cNvPicPr>
            <a:picLocks noChangeAspect="1"/>
          </p:cNvPicPr>
          <p:nvPr userDrawn="1"/>
        </p:nvPicPr>
        <p:blipFill rotWithShape="1">
          <a:blip r:embed="rId2"/>
          <a:srcRect/>
          <a:stretch/>
        </p:blipFill>
        <p:spPr>
          <a:xfrm>
            <a:off x="1905000" y="0"/>
            <a:ext cx="10287000" cy="6858000"/>
          </a:xfrm>
          <a:prstGeom prst="rect">
            <a:avLst/>
          </a:prstGeom>
        </p:spPr>
      </p:pic>
      <p:sp>
        <p:nvSpPr>
          <p:cNvPr id="6" name="Rectangle 5">
            <a:extLst>
              <a:ext uri="{FF2B5EF4-FFF2-40B4-BE49-F238E27FC236}">
                <a16:creationId xmlns:a16="http://schemas.microsoft.com/office/drawing/2014/main" id="{163B64CE-4EAB-F044-B85C-68C7BCA1FD88}"/>
              </a:ext>
            </a:extLst>
          </p:cNvPr>
          <p:cNvSpPr/>
          <p:nvPr/>
        </p:nvSpPr>
        <p:spPr>
          <a:xfrm>
            <a:off x="989013" y="577850"/>
            <a:ext cx="4094163" cy="3663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6" descr="Pearson Logo&#10;&#10;Description automatically generated with medium confidence">
            <a:extLst>
              <a:ext uri="{FF2B5EF4-FFF2-40B4-BE49-F238E27FC236}">
                <a16:creationId xmlns:a16="http://schemas.microsoft.com/office/drawing/2014/main" id="{3AB65259-F1A0-2A4F-B433-2D30793D5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5" y="5497513"/>
            <a:ext cx="15478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965932B0-A39E-F54F-8DD4-F827A2104A80}"/>
              </a:ext>
            </a:extLst>
          </p:cNvPr>
          <p:cNvCxnSpPr>
            <a:cxnSpLocks/>
          </p:cNvCxnSpPr>
          <p:nvPr/>
        </p:nvCxnSpPr>
        <p:spPr>
          <a:xfrm>
            <a:off x="989013" y="565150"/>
            <a:ext cx="0" cy="367665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9275763" y="6488117"/>
            <a:ext cx="2743200" cy="365125"/>
          </a:xfrm>
        </p:spPr>
        <p:txBody>
          <a:bodyPr/>
          <a:lstStyle>
            <a:lvl1pPr>
              <a:defRPr/>
            </a:lvl1pPr>
          </a:lstStyle>
          <a:p>
            <a:pPr>
              <a:defRPr/>
            </a:pPr>
            <a:fld id="{3A223C01-11D7-E049-8252-D38AEC7B21E1}" type="slidenum">
              <a:rPr lang="en-US"/>
              <a:pPr>
                <a:defRPr/>
              </a:pPr>
              <a:t>‹#›</a:t>
            </a:fld>
            <a:endParaRPr lang="en-US" dirty="0"/>
          </a:p>
        </p:txBody>
      </p:sp>
      <p:sp>
        <p:nvSpPr>
          <p:cNvPr id="16" name="Subtitle 2"/>
          <p:cNvSpPr>
            <a:spLocks noGrp="1"/>
          </p:cNvSpPr>
          <p:nvPr>
            <p:ph type="subTitle" idx="1"/>
          </p:nvPr>
        </p:nvSpPr>
        <p:spPr>
          <a:xfrm>
            <a:off x="1107442" y="3027685"/>
            <a:ext cx="3809993" cy="1168399"/>
          </a:xfrm>
          <a:prstGeom prst="rect">
            <a:avLst/>
          </a:prstGeom>
          <a:noFill/>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 name="Title 1"/>
          <p:cNvSpPr>
            <a:spLocks noGrp="1"/>
          </p:cNvSpPr>
          <p:nvPr>
            <p:ph type="title"/>
          </p:nvPr>
        </p:nvSpPr>
        <p:spPr>
          <a:xfrm>
            <a:off x="1104765" y="700406"/>
            <a:ext cx="3822835" cy="2266315"/>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075218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accent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B21293-6FA6-7445-BD11-05A0ADD6C222}"/>
              </a:ext>
            </a:extLst>
          </p:cNvPr>
          <p:cNvSpPr/>
          <p:nvPr/>
        </p:nvSpPr>
        <p:spPr>
          <a:xfrm>
            <a:off x="11142923" y="555629"/>
            <a:ext cx="1049079" cy="11588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A9563D79-D413-6C4E-AF46-45AD23481DA0}"/>
              </a:ext>
            </a:extLst>
          </p:cNvPr>
          <p:cNvCxnSpPr>
            <a:cxnSpLocks/>
          </p:cNvCxnSpPr>
          <p:nvPr/>
        </p:nvCxnSpPr>
        <p:spPr>
          <a:xfrm>
            <a:off x="11131549" y="555629"/>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3B6DE9E4-24AE-FD46-93D2-E9B05008A6D5}"/>
              </a:ext>
            </a:extLst>
          </p:cNvPr>
          <p:cNvSpPr>
            <a:spLocks noGrp="1"/>
          </p:cNvSpPr>
          <p:nvPr>
            <p:ph type="sldNum" sz="quarter" idx="15"/>
          </p:nvPr>
        </p:nvSpPr>
        <p:spPr/>
        <p:txBody>
          <a:bodyPr/>
          <a:lstStyle>
            <a:lvl1pPr>
              <a:defRPr/>
            </a:lvl1pPr>
          </a:lstStyle>
          <a:p>
            <a:pPr>
              <a:defRPr/>
            </a:pPr>
            <a:fld id="{449BB740-7204-9B4C-9E22-6EC5FC26FE50}" type="slidenum">
              <a:rPr lang="en-US"/>
              <a:pPr>
                <a:defRPr/>
              </a:pPr>
              <a:t>‹#›</a:t>
            </a:fld>
            <a:endParaRPr lang="en-US"/>
          </a:p>
        </p:txBody>
      </p:sp>
      <p:sp>
        <p:nvSpPr>
          <p:cNvPr id="8" name="Text Placeholder 3"/>
          <p:cNvSpPr>
            <a:spLocks noGrp="1"/>
          </p:cNvSpPr>
          <p:nvPr>
            <p:ph type="body" sz="half" idx="14"/>
          </p:nvPr>
        </p:nvSpPr>
        <p:spPr>
          <a:xfrm>
            <a:off x="1000849" y="1778000"/>
            <a:ext cx="9966872" cy="3978778"/>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1200"/>
              </a:spcAft>
              <a:buClrTx/>
              <a:buSzTx/>
              <a:buFontTx/>
              <a:buNone/>
              <a:tabLst/>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a:p>
            <a:pPr marL="0" marR="0" lvl="0" indent="0" algn="l" defTabSz="685800" rtl="0" eaLnBrk="1" fontAlgn="auto" latinLnBrk="0" hangingPunct="1">
              <a:lnSpc>
                <a:spcPct val="90000"/>
              </a:lnSpc>
              <a:spcBef>
                <a:spcPts val="750"/>
              </a:spcBef>
              <a:spcAft>
                <a:spcPts val="1200"/>
              </a:spcAft>
              <a:buClrTx/>
              <a:buSzTx/>
              <a:buFontTx/>
              <a:buNone/>
              <a:tabLst/>
              <a:defRPr/>
            </a:pPr>
            <a:r>
              <a:rPr lang="en-US" dirty="0"/>
              <a:t>Click to edit Master text styles</a:t>
            </a:r>
          </a:p>
          <a:p>
            <a:pPr lvl="0"/>
            <a:endParaRPr lang="en-US" dirty="0"/>
          </a:p>
        </p:txBody>
      </p:sp>
      <p:sp>
        <p:nvSpPr>
          <p:cNvPr id="3" name="Title 1"/>
          <p:cNvSpPr>
            <a:spLocks noGrp="1"/>
          </p:cNvSpPr>
          <p:nvPr>
            <p:ph type="title"/>
          </p:nvPr>
        </p:nvSpPr>
        <p:spPr>
          <a:xfrm>
            <a:off x="1000851" y="571500"/>
            <a:ext cx="9966871" cy="1119188"/>
          </a:xfrm>
          <a:prstGeom prst="rect">
            <a:avLst/>
          </a:prstGeom>
        </p:spPr>
        <p:txBody>
          <a:bodyPr anchor="ctr" anchorCtr="0">
            <a:norm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615993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_ 2 column bulle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D6D37C-7584-E94F-BD5E-47BD8D71902C}"/>
              </a:ext>
            </a:extLst>
          </p:cNvPr>
          <p:cNvSpPr/>
          <p:nvPr/>
        </p:nvSpPr>
        <p:spPr>
          <a:xfrm>
            <a:off x="3" y="555629"/>
            <a:ext cx="1019175" cy="11588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77829038-C33E-E14F-A39E-A9A3AB5CFBF1}"/>
              </a:ext>
            </a:extLst>
          </p:cNvPr>
          <p:cNvCxnSpPr>
            <a:cxnSpLocks/>
          </p:cNvCxnSpPr>
          <p:nvPr/>
        </p:nvCxnSpPr>
        <p:spPr>
          <a:xfrm>
            <a:off x="1036639" y="555629"/>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683BD36-B2E0-E34D-A0C0-77A7165923F9}"/>
              </a:ext>
            </a:extLst>
          </p:cNvPr>
          <p:cNvSpPr>
            <a:spLocks noGrp="1"/>
          </p:cNvSpPr>
          <p:nvPr>
            <p:ph type="sldNum" sz="quarter" idx="16"/>
          </p:nvPr>
        </p:nvSpPr>
        <p:spPr/>
        <p:txBody>
          <a:bodyPr/>
          <a:lstStyle>
            <a:lvl1pPr>
              <a:defRPr/>
            </a:lvl1pPr>
          </a:lstStyle>
          <a:p>
            <a:pPr>
              <a:defRPr/>
            </a:pPr>
            <a:fld id="{16F0F2AA-7572-DC4D-AB68-865F32F517C3}" type="slidenum">
              <a:rPr lang="en-US"/>
              <a:pPr>
                <a:defRPr/>
              </a:pPr>
              <a:t>‹#›</a:t>
            </a:fld>
            <a:endParaRPr lang="en-US"/>
          </a:p>
        </p:txBody>
      </p:sp>
      <p:sp>
        <p:nvSpPr>
          <p:cNvPr id="9" name="Text Placeholder 3"/>
          <p:cNvSpPr>
            <a:spLocks noGrp="1"/>
          </p:cNvSpPr>
          <p:nvPr>
            <p:ph type="body" sz="half" idx="15"/>
          </p:nvPr>
        </p:nvSpPr>
        <p:spPr>
          <a:xfrm>
            <a:off x="6096000" y="1828800"/>
            <a:ext cx="4748720" cy="3927978"/>
          </a:xfrm>
          <a:prstGeom prst="rect">
            <a:avLst/>
          </a:prstGeom>
        </p:spPr>
        <p:txBody>
          <a:bodyPr>
            <a:normAutofit/>
          </a:bodyPr>
          <a:lstStyle>
            <a:lvl1pPr marL="285750" marR="0" indent="-285750" algn="l" defTabSz="685800" rtl="0" eaLnBrk="1" fontAlgn="auto" latinLnBrk="0" hangingPunct="1">
              <a:lnSpc>
                <a:spcPct val="90000"/>
              </a:lnSpc>
              <a:spcBef>
                <a:spcPts val="750"/>
              </a:spcBef>
              <a:spcAft>
                <a:spcPts val="1200"/>
              </a:spcAft>
              <a:buClrTx/>
              <a:buSzTx/>
              <a:buFont typeface="Arial" panose="020B0604020202020204" pitchFamily="34" charset="0"/>
              <a:buChar char="•"/>
              <a:tabLst/>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marL="285750" marR="0" lvl="0" indent="-285750" algn="l" defTabSz="685800" rtl="0" eaLnBrk="1" fontAlgn="auto" latinLnBrk="0" hangingPunct="1">
              <a:lnSpc>
                <a:spcPct val="90000"/>
              </a:lnSpc>
              <a:spcBef>
                <a:spcPts val="750"/>
              </a:spcBef>
              <a:spcAft>
                <a:spcPts val="1200"/>
              </a:spcAft>
              <a:buClrTx/>
              <a:buSzTx/>
              <a:buFont typeface="Arial" panose="020B0604020202020204" pitchFamily="34" charset="0"/>
              <a:buChar char="•"/>
              <a:tabLst/>
              <a:defRPr/>
            </a:pPr>
            <a:r>
              <a:rPr lang="en-US" dirty="0"/>
              <a:t>Click to edit Master text styles</a:t>
            </a:r>
          </a:p>
          <a:p>
            <a:pPr marL="285750" marR="0" lvl="0" indent="-285750" algn="l" defTabSz="685800" rtl="0" eaLnBrk="1" fontAlgn="auto" latinLnBrk="0" hangingPunct="1">
              <a:lnSpc>
                <a:spcPct val="90000"/>
              </a:lnSpc>
              <a:spcBef>
                <a:spcPts val="750"/>
              </a:spcBef>
              <a:spcAft>
                <a:spcPts val="1200"/>
              </a:spcAft>
              <a:buClrTx/>
              <a:buSzTx/>
              <a:buFont typeface="Arial" panose="020B0604020202020204" pitchFamily="34" charset="0"/>
              <a:buChar char="•"/>
              <a:tabLst/>
              <a:defRPr/>
            </a:pPr>
            <a:r>
              <a:rPr lang="en-US" dirty="0"/>
              <a:t>Click to edit Master text styles</a:t>
            </a:r>
          </a:p>
          <a:p>
            <a:pPr lvl="0"/>
            <a:endParaRPr lang="en-US" dirty="0"/>
          </a:p>
        </p:txBody>
      </p:sp>
      <p:sp>
        <p:nvSpPr>
          <p:cNvPr id="8" name="Text Placeholder 3"/>
          <p:cNvSpPr>
            <a:spLocks noGrp="1"/>
          </p:cNvSpPr>
          <p:nvPr>
            <p:ph type="body" sz="half" idx="14"/>
          </p:nvPr>
        </p:nvSpPr>
        <p:spPr>
          <a:xfrm>
            <a:off x="1183731" y="1828800"/>
            <a:ext cx="4748720" cy="3927978"/>
          </a:xfrm>
          <a:prstGeom prst="rect">
            <a:avLst/>
          </a:prstGeom>
        </p:spPr>
        <p:txBody>
          <a:bodyPr>
            <a:normAutofit/>
          </a:bodyPr>
          <a:lstStyle>
            <a:lvl1pPr marL="285750" marR="0" indent="-285750" algn="l" defTabSz="685800" rtl="0" eaLnBrk="1" fontAlgn="auto" latinLnBrk="0" hangingPunct="1">
              <a:lnSpc>
                <a:spcPct val="90000"/>
              </a:lnSpc>
              <a:spcBef>
                <a:spcPts val="750"/>
              </a:spcBef>
              <a:spcAft>
                <a:spcPts val="1200"/>
              </a:spcAft>
              <a:buClrTx/>
              <a:buSzTx/>
              <a:buFont typeface="Arial" panose="020B0604020202020204" pitchFamily="34" charset="0"/>
              <a:buChar char="•"/>
              <a:tabLst/>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a:p>
            <a:pPr marL="285750" marR="0" lvl="0" indent="-285750" algn="l" defTabSz="685800" rtl="0" eaLnBrk="1" fontAlgn="auto" latinLnBrk="0" hangingPunct="1">
              <a:lnSpc>
                <a:spcPct val="90000"/>
              </a:lnSpc>
              <a:spcBef>
                <a:spcPts val="750"/>
              </a:spcBef>
              <a:spcAft>
                <a:spcPts val="1200"/>
              </a:spcAft>
              <a:buClrTx/>
              <a:buSzTx/>
              <a:buFont typeface="Arial" panose="020B0604020202020204" pitchFamily="34" charset="0"/>
              <a:buChar char="•"/>
              <a:tabLst/>
              <a:defRPr/>
            </a:pPr>
            <a:r>
              <a:rPr lang="en-US" dirty="0"/>
              <a:t>Click to edit Master text styles</a:t>
            </a:r>
          </a:p>
          <a:p>
            <a:pPr lvl="0"/>
            <a:endParaRPr lang="en-US" dirty="0"/>
          </a:p>
        </p:txBody>
      </p:sp>
      <p:sp>
        <p:nvSpPr>
          <p:cNvPr id="3" name="Title 1"/>
          <p:cNvSpPr>
            <a:spLocks noGrp="1"/>
          </p:cNvSpPr>
          <p:nvPr>
            <p:ph type="title"/>
          </p:nvPr>
        </p:nvSpPr>
        <p:spPr>
          <a:xfrm>
            <a:off x="1183731" y="571500"/>
            <a:ext cx="9966871" cy="1119188"/>
          </a:xfrm>
          <a:prstGeom prst="rect">
            <a:avLst/>
          </a:prstGeom>
        </p:spPr>
        <p:txBody>
          <a:bodyPr anchor="ctr" anchorCtr="0">
            <a:norm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3526716827"/>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with photo 1">
    <p:spTree>
      <p:nvGrpSpPr>
        <p:cNvPr id="1" name=""/>
        <p:cNvGrpSpPr/>
        <p:nvPr/>
      </p:nvGrpSpPr>
      <p:grpSpPr>
        <a:xfrm>
          <a:off x="0" y="0"/>
          <a:ext cx="0" cy="0"/>
          <a:chOff x="0" y="0"/>
          <a:chExt cx="0" cy="0"/>
        </a:xfrm>
      </p:grpSpPr>
      <p:pic>
        <p:nvPicPr>
          <p:cNvPr id="3" name="Picture 2" descr="Three people looking at a piece of paper&#10;&#10;Description automatically generated with low confidence">
            <a:extLst>
              <a:ext uri="{FF2B5EF4-FFF2-40B4-BE49-F238E27FC236}">
                <a16:creationId xmlns:a16="http://schemas.microsoft.com/office/drawing/2014/main" id="{6D0442BF-1B48-8B43-BC34-80C73F38FC7A}"/>
              </a:ext>
            </a:extLst>
          </p:cNvPr>
          <p:cNvPicPr>
            <a:picLocks noChangeAspect="1"/>
          </p:cNvPicPr>
          <p:nvPr userDrawn="1"/>
        </p:nvPicPr>
        <p:blipFill rotWithShape="1">
          <a:blip r:embed="rId2"/>
          <a:srcRect l="13350" t="1" r="273" b="16811"/>
          <a:stretch/>
        </p:blipFill>
        <p:spPr>
          <a:xfrm>
            <a:off x="2226368" y="4"/>
            <a:ext cx="8885581" cy="5705061"/>
          </a:xfrm>
          <a:prstGeom prst="rect">
            <a:avLst/>
          </a:prstGeom>
        </p:spPr>
      </p:pic>
      <p:sp>
        <p:nvSpPr>
          <p:cNvPr id="14" name="Rectangle 13">
            <a:extLst>
              <a:ext uri="{FF2B5EF4-FFF2-40B4-BE49-F238E27FC236}">
                <a16:creationId xmlns:a16="http://schemas.microsoft.com/office/drawing/2014/main" id="{D3A46BF2-4302-0B48-8AEA-10EA3FBA8BDD}"/>
              </a:ext>
            </a:extLst>
          </p:cNvPr>
          <p:cNvSpPr/>
          <p:nvPr userDrawn="1"/>
        </p:nvSpPr>
        <p:spPr>
          <a:xfrm>
            <a:off x="0" y="2257067"/>
            <a:ext cx="4064000" cy="460093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
        <p:nvSpPr>
          <p:cNvPr id="4" name="Rectangle 3">
            <a:extLst>
              <a:ext uri="{FF2B5EF4-FFF2-40B4-BE49-F238E27FC236}">
                <a16:creationId xmlns:a16="http://schemas.microsoft.com/office/drawing/2014/main" id="{443023CC-B05B-804F-A031-47090036ADC9}"/>
              </a:ext>
            </a:extLst>
          </p:cNvPr>
          <p:cNvSpPr/>
          <p:nvPr/>
        </p:nvSpPr>
        <p:spPr>
          <a:xfrm>
            <a:off x="10208821" y="4"/>
            <a:ext cx="1983179" cy="169817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E0773250-8295-4A4A-B23C-4614C545CBF4}"/>
              </a:ext>
            </a:extLst>
          </p:cNvPr>
          <p:cNvSpPr/>
          <p:nvPr/>
        </p:nvSpPr>
        <p:spPr>
          <a:xfrm>
            <a:off x="674559" y="1678330"/>
            <a:ext cx="4418304" cy="4675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CBA35C7A-29D6-D040-9CCD-0B926B59CEBE}"/>
              </a:ext>
            </a:extLst>
          </p:cNvPr>
          <p:cNvCxnSpPr/>
          <p:nvPr userDrawn="1"/>
        </p:nvCxnSpPr>
        <p:spPr>
          <a:xfrm>
            <a:off x="686917" y="1678329"/>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3"/>
          <p:cNvSpPr>
            <a:spLocks noGrp="1"/>
          </p:cNvSpPr>
          <p:nvPr>
            <p:ph type="body" sz="half" idx="14"/>
          </p:nvPr>
        </p:nvSpPr>
        <p:spPr>
          <a:xfrm>
            <a:off x="839451" y="3429000"/>
            <a:ext cx="4149240" cy="2775030"/>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1200"/>
              </a:spcAft>
              <a:buClrTx/>
              <a:buSzTx/>
              <a:buFontTx/>
              <a:buNone/>
              <a:tabLst/>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endParaRPr lang="en-US" dirty="0"/>
          </a:p>
        </p:txBody>
      </p:sp>
      <p:sp>
        <p:nvSpPr>
          <p:cNvPr id="5" name="Title 1"/>
          <p:cNvSpPr>
            <a:spLocks noGrp="1"/>
          </p:cNvSpPr>
          <p:nvPr>
            <p:ph type="title"/>
          </p:nvPr>
        </p:nvSpPr>
        <p:spPr>
          <a:xfrm>
            <a:off x="839449" y="1793269"/>
            <a:ext cx="4146891" cy="1635735"/>
          </a:xfrm>
          <a:prstGeom prst="rect">
            <a:avLst/>
          </a:prstGeom>
        </p:spPr>
        <p:txBody>
          <a:bodyPr anchor="ctr" anchorCtr="0">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616671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with photo 1.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E96EC9-A5FE-9449-A973-644128A0E481}"/>
              </a:ext>
            </a:extLst>
          </p:cNvPr>
          <p:cNvSpPr/>
          <p:nvPr userDrawn="1"/>
        </p:nvSpPr>
        <p:spPr>
          <a:xfrm>
            <a:off x="2291788" y="1"/>
            <a:ext cx="8916445" cy="571210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Picture Placeholder 15">
            <a:extLst>
              <a:ext uri="{FF2B5EF4-FFF2-40B4-BE49-F238E27FC236}">
                <a16:creationId xmlns:a16="http://schemas.microsoft.com/office/drawing/2014/main" id="{9B41BB31-88FF-E84E-BE7D-9BF8BFD31B46}"/>
              </a:ext>
            </a:extLst>
          </p:cNvPr>
          <p:cNvSpPr>
            <a:spLocks noGrp="1"/>
          </p:cNvSpPr>
          <p:nvPr>
            <p:ph type="pic" sz="quarter" idx="11" hasCustomPrompt="1"/>
          </p:nvPr>
        </p:nvSpPr>
        <p:spPr>
          <a:xfrm>
            <a:off x="2286002" y="1"/>
            <a:ext cx="8922775" cy="5707626"/>
          </a:xfrm>
          <a:prstGeom prst="rect">
            <a:avLst/>
          </a:prstGeom>
          <a:solidFill>
            <a:schemeClr val="bg2">
              <a:lumMod val="75000"/>
            </a:schemeClr>
          </a:solidFill>
        </p:spPr>
        <p:txBody>
          <a:bodyPr anchor="ctr"/>
          <a:lstStyle>
            <a:lvl1pPr marL="0" indent="0" algn="ctr">
              <a:buNone/>
              <a:defRPr/>
            </a:lvl1pPr>
          </a:lstStyle>
          <a:p>
            <a:r>
              <a:rPr lang="en-US" dirty="0"/>
              <a:t>Click to insert a picture</a:t>
            </a:r>
          </a:p>
        </p:txBody>
      </p: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Tree>
    <p:extLst>
      <p:ext uri="{BB962C8B-B14F-4D97-AF65-F5344CB8AC3E}">
        <p14:creationId xmlns:p14="http://schemas.microsoft.com/office/powerpoint/2010/main" val="3541712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with photo 1.3">
    <p:spTree>
      <p:nvGrpSpPr>
        <p:cNvPr id="1" name=""/>
        <p:cNvGrpSpPr/>
        <p:nvPr/>
      </p:nvGrpSpPr>
      <p:grpSpPr>
        <a:xfrm>
          <a:off x="0" y="0"/>
          <a:ext cx="0" cy="0"/>
          <a:chOff x="0" y="0"/>
          <a:chExt cx="0" cy="0"/>
        </a:xfrm>
      </p:grpSpPr>
      <p:pic>
        <p:nvPicPr>
          <p:cNvPr id="3" name="Picture 2" descr="A learner writing an a glass wall with a marker&#10;&#10;Description automatically generated">
            <a:extLst>
              <a:ext uri="{FF2B5EF4-FFF2-40B4-BE49-F238E27FC236}">
                <a16:creationId xmlns:a16="http://schemas.microsoft.com/office/drawing/2014/main" id="{0E494689-C6C2-A64B-8C35-09134E0C51D7}"/>
              </a:ext>
            </a:extLst>
          </p:cNvPr>
          <p:cNvPicPr>
            <a:picLocks noChangeAspect="1"/>
          </p:cNvPicPr>
          <p:nvPr userDrawn="1"/>
        </p:nvPicPr>
        <p:blipFill rotWithShape="1">
          <a:blip r:embed="rId2"/>
          <a:srcRect l="-183" t="5696" r="-1"/>
          <a:stretch/>
        </p:blipFill>
        <p:spPr>
          <a:xfrm>
            <a:off x="974036" y="4"/>
            <a:ext cx="9093867" cy="5705061"/>
          </a:xfrm>
          <a:prstGeom prst="rect">
            <a:avLst/>
          </a:prstGeom>
        </p:spPr>
      </p:pic>
      <p:sp>
        <p:nvSpPr>
          <p:cNvPr id="14" name="Rectangle 13">
            <a:extLst>
              <a:ext uri="{FF2B5EF4-FFF2-40B4-BE49-F238E27FC236}">
                <a16:creationId xmlns:a16="http://schemas.microsoft.com/office/drawing/2014/main" id="{D3A46BF2-4302-0B48-8AEA-10EA3FBA8BDD}"/>
              </a:ext>
            </a:extLst>
          </p:cNvPr>
          <p:cNvSpPr/>
          <p:nvPr userDrawn="1"/>
        </p:nvSpPr>
        <p:spPr>
          <a:xfrm>
            <a:off x="8166267" y="2257067"/>
            <a:ext cx="4025735" cy="460093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
        <p:nvSpPr>
          <p:cNvPr id="4" name="Rectangle 3">
            <a:extLst>
              <a:ext uri="{FF2B5EF4-FFF2-40B4-BE49-F238E27FC236}">
                <a16:creationId xmlns:a16="http://schemas.microsoft.com/office/drawing/2014/main" id="{443023CC-B05B-804F-A031-47090036ADC9}"/>
              </a:ext>
            </a:extLst>
          </p:cNvPr>
          <p:cNvSpPr/>
          <p:nvPr/>
        </p:nvSpPr>
        <p:spPr>
          <a:xfrm>
            <a:off x="1" y="4"/>
            <a:ext cx="1983179" cy="169817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E0773250-8295-4A4A-B23C-4614C545CBF4}"/>
              </a:ext>
            </a:extLst>
          </p:cNvPr>
          <p:cNvSpPr/>
          <p:nvPr/>
        </p:nvSpPr>
        <p:spPr>
          <a:xfrm>
            <a:off x="6992849" y="1678330"/>
            <a:ext cx="4684491" cy="4675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CBA35C7A-29D6-D040-9CCD-0B926B59CEBE}"/>
              </a:ext>
            </a:extLst>
          </p:cNvPr>
          <p:cNvCxnSpPr/>
          <p:nvPr userDrawn="1"/>
        </p:nvCxnSpPr>
        <p:spPr>
          <a:xfrm>
            <a:off x="6997755" y="1678329"/>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3"/>
          <p:cNvSpPr>
            <a:spLocks noGrp="1"/>
          </p:cNvSpPr>
          <p:nvPr>
            <p:ph type="body" sz="half" idx="14"/>
          </p:nvPr>
        </p:nvSpPr>
        <p:spPr>
          <a:xfrm>
            <a:off x="7136913" y="3429000"/>
            <a:ext cx="4300585" cy="2775030"/>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1200"/>
              </a:spcAft>
              <a:buClrTx/>
              <a:buSzTx/>
              <a:buFontTx/>
              <a:buNone/>
              <a:tabLst/>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endParaRPr lang="en-US" dirty="0"/>
          </a:p>
        </p:txBody>
      </p:sp>
      <p:sp>
        <p:nvSpPr>
          <p:cNvPr id="5" name="Title 1"/>
          <p:cNvSpPr>
            <a:spLocks noGrp="1"/>
          </p:cNvSpPr>
          <p:nvPr>
            <p:ph type="title"/>
          </p:nvPr>
        </p:nvSpPr>
        <p:spPr>
          <a:xfrm>
            <a:off x="7126163" y="1793269"/>
            <a:ext cx="4311332" cy="1635735"/>
          </a:xfrm>
          <a:prstGeom prst="rect">
            <a:avLst/>
          </a:prstGeom>
        </p:spPr>
        <p:txBody>
          <a:bodyPr anchor="ctr" anchorCtr="0">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2109508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with photo 1.4">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E96EC9-A5FE-9449-A973-644128A0E481}"/>
              </a:ext>
            </a:extLst>
          </p:cNvPr>
          <p:cNvSpPr/>
          <p:nvPr userDrawn="1"/>
        </p:nvSpPr>
        <p:spPr>
          <a:xfrm>
            <a:off x="1211135" y="1"/>
            <a:ext cx="8916445" cy="571210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Picture Placeholder 15">
            <a:extLst>
              <a:ext uri="{FF2B5EF4-FFF2-40B4-BE49-F238E27FC236}">
                <a16:creationId xmlns:a16="http://schemas.microsoft.com/office/drawing/2014/main" id="{6DFC91A5-4FBB-F44D-9464-12AEFAC9581B}"/>
              </a:ext>
            </a:extLst>
          </p:cNvPr>
          <p:cNvSpPr>
            <a:spLocks noGrp="1"/>
          </p:cNvSpPr>
          <p:nvPr>
            <p:ph type="pic" sz="quarter" idx="11" hasCustomPrompt="1"/>
          </p:nvPr>
        </p:nvSpPr>
        <p:spPr>
          <a:xfrm>
            <a:off x="1209372" y="1"/>
            <a:ext cx="8937521" cy="5707626"/>
          </a:xfrm>
          <a:prstGeom prst="rect">
            <a:avLst/>
          </a:prstGeom>
          <a:solidFill>
            <a:schemeClr val="bg2">
              <a:lumMod val="75000"/>
            </a:schemeClr>
          </a:solidFill>
        </p:spPr>
        <p:txBody>
          <a:bodyPr anchor="ctr"/>
          <a:lstStyle>
            <a:lvl1pPr marL="0" indent="0" algn="ctr">
              <a:buNone/>
              <a:defRPr/>
            </a:lvl1pPr>
          </a:lstStyle>
          <a:p>
            <a:r>
              <a:rPr lang="en-US" dirty="0"/>
              <a:t>Click to insert a picture</a:t>
            </a:r>
          </a:p>
        </p:txBody>
      </p: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Tree>
    <p:extLst>
      <p:ext uri="{BB962C8B-B14F-4D97-AF65-F5344CB8AC3E}">
        <p14:creationId xmlns:p14="http://schemas.microsoft.com/office/powerpoint/2010/main" val="2954555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with photo 2">
    <p:spTree>
      <p:nvGrpSpPr>
        <p:cNvPr id="1" name=""/>
        <p:cNvGrpSpPr/>
        <p:nvPr/>
      </p:nvGrpSpPr>
      <p:grpSpPr>
        <a:xfrm>
          <a:off x="0" y="0"/>
          <a:ext cx="0" cy="0"/>
          <a:chOff x="0" y="0"/>
          <a:chExt cx="0" cy="0"/>
        </a:xfrm>
      </p:grpSpPr>
      <p:pic>
        <p:nvPicPr>
          <p:cNvPr id="3" name="Picture 2" descr="A learner on a spiral staircase using a laptop.&#10;&#10;Description automatically generated">
            <a:extLst>
              <a:ext uri="{FF2B5EF4-FFF2-40B4-BE49-F238E27FC236}">
                <a16:creationId xmlns:a16="http://schemas.microsoft.com/office/drawing/2014/main" id="{F3DC312F-B9C0-D744-AD30-A434A20A7DEF}"/>
              </a:ext>
            </a:extLst>
          </p:cNvPr>
          <p:cNvPicPr>
            <a:picLocks noChangeAspect="1"/>
          </p:cNvPicPr>
          <p:nvPr userDrawn="1"/>
        </p:nvPicPr>
        <p:blipFill>
          <a:blip r:embed="rId2"/>
          <a:stretch>
            <a:fillRect/>
          </a:stretch>
        </p:blipFill>
        <p:spPr>
          <a:xfrm>
            <a:off x="1901811" y="0"/>
            <a:ext cx="10290191" cy="6858000"/>
          </a:xfrm>
          <a:prstGeom prst="rect">
            <a:avLst/>
          </a:prstGeom>
        </p:spPr>
      </p:pic>
      <p:sp>
        <p:nvSpPr>
          <p:cNvPr id="5" name="Rectangle 4">
            <a:extLst>
              <a:ext uri="{FF2B5EF4-FFF2-40B4-BE49-F238E27FC236}">
                <a16:creationId xmlns:a16="http://schemas.microsoft.com/office/drawing/2014/main" id="{FB6487DB-31A3-3549-AFBF-3BABD3184ED2}"/>
              </a:ext>
            </a:extLst>
          </p:cNvPr>
          <p:cNvSpPr/>
          <p:nvPr/>
        </p:nvSpPr>
        <p:spPr>
          <a:xfrm>
            <a:off x="960441" y="574675"/>
            <a:ext cx="6135687" cy="507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C622D27A-F32D-EB48-9A03-1735E67359D1}"/>
              </a:ext>
            </a:extLst>
          </p:cNvPr>
          <p:cNvCxnSpPr>
            <a:cxnSpLocks/>
          </p:cNvCxnSpPr>
          <p:nvPr/>
        </p:nvCxnSpPr>
        <p:spPr>
          <a:xfrm>
            <a:off x="960439" y="555625"/>
            <a:ext cx="0" cy="5164138"/>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3B299BF0-56A4-6243-9705-509FD3434C3D}"/>
              </a:ext>
            </a:extLst>
          </p:cNvPr>
          <p:cNvSpPr>
            <a:spLocks noGrp="1"/>
          </p:cNvSpPr>
          <p:nvPr>
            <p:ph type="sldNum" sz="quarter" idx="15"/>
          </p:nvPr>
        </p:nvSpPr>
        <p:spPr/>
        <p:txBody>
          <a:bodyPr/>
          <a:lstStyle>
            <a:lvl1pPr>
              <a:defRPr/>
            </a:lvl1pPr>
          </a:lstStyle>
          <a:p>
            <a:pPr>
              <a:defRPr/>
            </a:pPr>
            <a:fld id="{6F595438-EECC-A345-B33C-CAAAFDC6CD59}" type="slidenum">
              <a:rPr lang="en-US"/>
              <a:pPr>
                <a:defRPr/>
              </a:pPr>
              <a:t>‹#›</a:t>
            </a:fld>
            <a:endParaRPr lang="en-US"/>
          </a:p>
        </p:txBody>
      </p:sp>
      <p:sp>
        <p:nvSpPr>
          <p:cNvPr id="11" name="Text Placeholder 3"/>
          <p:cNvSpPr>
            <a:spLocks noGrp="1"/>
          </p:cNvSpPr>
          <p:nvPr>
            <p:ph type="body" sz="half" idx="14"/>
          </p:nvPr>
        </p:nvSpPr>
        <p:spPr>
          <a:xfrm>
            <a:off x="1115998" y="2743200"/>
            <a:ext cx="5843604" cy="2777068"/>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1200"/>
              </a:spcAft>
              <a:buClrTx/>
              <a:buSzTx/>
              <a:buFontTx/>
              <a:buNone/>
              <a:tabLst/>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a:p>
            <a:pPr marL="0" marR="0" lvl="0" indent="0" algn="l" defTabSz="685800" rtl="0" eaLnBrk="1" fontAlgn="auto" latinLnBrk="0" hangingPunct="1">
              <a:lnSpc>
                <a:spcPct val="90000"/>
              </a:lnSpc>
              <a:spcBef>
                <a:spcPts val="750"/>
              </a:spcBef>
              <a:spcAft>
                <a:spcPts val="1200"/>
              </a:spcAft>
              <a:buClrTx/>
              <a:buSzTx/>
              <a:buFontTx/>
              <a:buNone/>
              <a:tabLst/>
              <a:defRPr/>
            </a:pPr>
            <a:r>
              <a:rPr lang="en-US" dirty="0"/>
              <a:t>Click to edit Master text styles</a:t>
            </a:r>
          </a:p>
          <a:p>
            <a:pPr lvl="0"/>
            <a:endParaRPr lang="en-US" dirty="0"/>
          </a:p>
          <a:p>
            <a:pPr lvl="0"/>
            <a:endParaRPr lang="en-US" dirty="0"/>
          </a:p>
        </p:txBody>
      </p:sp>
      <p:sp>
        <p:nvSpPr>
          <p:cNvPr id="7" name="Title 1"/>
          <p:cNvSpPr>
            <a:spLocks noGrp="1"/>
          </p:cNvSpPr>
          <p:nvPr>
            <p:ph type="title"/>
          </p:nvPr>
        </p:nvSpPr>
        <p:spPr>
          <a:xfrm>
            <a:off x="1091285" y="738680"/>
            <a:ext cx="5839867" cy="1900052"/>
          </a:xfrm>
          <a:prstGeom prst="rect">
            <a:avLst/>
          </a:prstGeom>
        </p:spPr>
        <p:txBody>
          <a:bodyPr anchor="t" anchorCtr="0">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226305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with photo 2.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96A5E4-DFE4-AD45-BDAA-6B3F581EE98A}"/>
              </a:ext>
            </a:extLst>
          </p:cNvPr>
          <p:cNvSpPr/>
          <p:nvPr/>
        </p:nvSpPr>
        <p:spPr>
          <a:xfrm>
            <a:off x="2020889" y="6350"/>
            <a:ext cx="10280651" cy="68516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Picture Placeholder 15">
            <a:extLst>
              <a:ext uri="{FF2B5EF4-FFF2-40B4-BE49-F238E27FC236}">
                <a16:creationId xmlns:a16="http://schemas.microsoft.com/office/drawing/2014/main" id="{BCAF36EB-7281-0542-A053-B16B67DBE880}"/>
              </a:ext>
            </a:extLst>
          </p:cNvPr>
          <p:cNvSpPr>
            <a:spLocks noGrp="1"/>
          </p:cNvSpPr>
          <p:nvPr>
            <p:ph type="pic" sz="quarter" idx="11" hasCustomPrompt="1"/>
          </p:nvPr>
        </p:nvSpPr>
        <p:spPr>
          <a:xfrm>
            <a:off x="2049719" y="4"/>
            <a:ext cx="10220325" cy="6843713"/>
          </a:xfrm>
          <a:prstGeom prst="rect">
            <a:avLst/>
          </a:prstGeom>
          <a:solidFill>
            <a:schemeClr val="bg2">
              <a:lumMod val="75000"/>
            </a:schemeClr>
          </a:solidFill>
        </p:spPr>
        <p:txBody>
          <a:bodyPr/>
          <a:lstStyle>
            <a:lvl1pPr marL="0" indent="0" algn="ctr">
              <a:buNone/>
              <a:defRPr/>
            </a:lvl1pPr>
          </a:lstStyle>
          <a:p>
            <a:r>
              <a:rPr lang="en-US" dirty="0"/>
              <a:t>Click to insert a picture</a:t>
            </a:r>
          </a:p>
        </p:txBody>
      </p:sp>
      <p:sp>
        <p:nvSpPr>
          <p:cNvPr id="10" name="Slide Number Placeholder 5">
            <a:extLst>
              <a:ext uri="{FF2B5EF4-FFF2-40B4-BE49-F238E27FC236}">
                <a16:creationId xmlns:a16="http://schemas.microsoft.com/office/drawing/2014/main" id="{1D01FEC8-19EE-7E49-B9A4-C8922CDD24A0}"/>
              </a:ext>
            </a:extLst>
          </p:cNvPr>
          <p:cNvSpPr>
            <a:spLocks noGrp="1"/>
          </p:cNvSpPr>
          <p:nvPr>
            <p:ph type="sldNum" sz="quarter" idx="15"/>
          </p:nvPr>
        </p:nvSpPr>
        <p:spPr/>
        <p:txBody>
          <a:bodyPr/>
          <a:lstStyle>
            <a:lvl1pPr>
              <a:defRPr/>
            </a:lvl1pPr>
          </a:lstStyle>
          <a:p>
            <a:pPr>
              <a:defRPr/>
            </a:pPr>
            <a:fld id="{A914E856-619C-2145-B9B7-7AECB542A099}" type="slidenum">
              <a:rPr lang="en-US"/>
              <a:pPr>
                <a:defRPr/>
              </a:pPr>
              <a:t>‹#›</a:t>
            </a:fld>
            <a:endParaRPr lang="en-US"/>
          </a:p>
        </p:txBody>
      </p:sp>
    </p:spTree>
    <p:extLst>
      <p:ext uri="{BB962C8B-B14F-4D97-AF65-F5344CB8AC3E}">
        <p14:creationId xmlns:p14="http://schemas.microsoft.com/office/powerpoint/2010/main" val="1289410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922B5C-BA05-9E4D-8439-B23F209A3742}"/>
              </a:ext>
            </a:extLst>
          </p:cNvPr>
          <p:cNvSpPr/>
          <p:nvPr/>
        </p:nvSpPr>
        <p:spPr>
          <a:xfrm>
            <a:off x="2028827" y="0"/>
            <a:ext cx="1016317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4A2CEFA8-BE9F-9B4F-90B8-37FFD3E0BCD9}"/>
              </a:ext>
            </a:extLst>
          </p:cNvPr>
          <p:cNvSpPr/>
          <p:nvPr/>
        </p:nvSpPr>
        <p:spPr>
          <a:xfrm>
            <a:off x="939800" y="1709738"/>
            <a:ext cx="6765925" cy="2862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FC347114-1E37-9846-A432-8906A41702B0}"/>
              </a:ext>
            </a:extLst>
          </p:cNvPr>
          <p:cNvCxnSpPr>
            <a:cxnSpLocks/>
          </p:cNvCxnSpPr>
          <p:nvPr/>
        </p:nvCxnSpPr>
        <p:spPr>
          <a:xfrm flipV="1">
            <a:off x="992188" y="1706563"/>
            <a:ext cx="0" cy="2887662"/>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D630512D-8768-8140-AE61-8D3F982A0577}"/>
              </a:ext>
            </a:extLst>
          </p:cNvPr>
          <p:cNvSpPr>
            <a:spLocks noGrp="1"/>
          </p:cNvSpPr>
          <p:nvPr>
            <p:ph type="sldNum" sz="quarter" idx="10"/>
          </p:nvPr>
        </p:nvSpPr>
        <p:spPr/>
        <p:txBody>
          <a:bodyPr/>
          <a:lstStyle>
            <a:lvl1pPr>
              <a:defRPr/>
            </a:lvl1pPr>
          </a:lstStyle>
          <a:p>
            <a:pPr>
              <a:defRPr/>
            </a:pPr>
            <a:fld id="{C7D9D03B-B0CE-F149-B9E8-CD52DE1054E7}" type="slidenum">
              <a:rPr lang="en-US"/>
              <a:pPr>
                <a:defRPr/>
              </a:pPr>
              <a:t>‹#›</a:t>
            </a:fld>
            <a:endParaRPr lang="en-US"/>
          </a:p>
        </p:txBody>
      </p:sp>
      <p:sp>
        <p:nvSpPr>
          <p:cNvPr id="8" name="Title 1"/>
          <p:cNvSpPr>
            <a:spLocks noGrp="1"/>
          </p:cNvSpPr>
          <p:nvPr>
            <p:ph type="title" hasCustomPrompt="1"/>
          </p:nvPr>
        </p:nvSpPr>
        <p:spPr>
          <a:xfrm>
            <a:off x="1182032" y="1873409"/>
            <a:ext cx="6278137" cy="2531327"/>
          </a:xfrm>
          <a:prstGeom prst="rect">
            <a:avLst/>
          </a:prstGeom>
        </p:spPr>
        <p:txBody>
          <a:bodyPr anchor="ctr">
            <a:noAutofit/>
          </a:bodyPr>
          <a:lstStyle>
            <a:lvl1pPr algn="l">
              <a:defRPr sz="54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Divider title style</a:t>
            </a:r>
          </a:p>
        </p:txBody>
      </p:sp>
    </p:spTree>
    <p:extLst>
      <p:ext uri="{BB962C8B-B14F-4D97-AF65-F5344CB8AC3E}">
        <p14:creationId xmlns:p14="http://schemas.microsoft.com/office/powerpoint/2010/main" val="1025970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C28AE0-6FC5-9844-BF88-91D90E24F479}"/>
              </a:ext>
            </a:extLst>
          </p:cNvPr>
          <p:cNvSpPr/>
          <p:nvPr/>
        </p:nvSpPr>
        <p:spPr>
          <a:xfrm>
            <a:off x="4056066" y="0"/>
            <a:ext cx="4046537" cy="462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3" descr="Pearson Logo&#10;&#10;Description automatically generated with medium confidence">
            <a:extLst>
              <a:ext uri="{FF2B5EF4-FFF2-40B4-BE49-F238E27FC236}">
                <a16:creationId xmlns:a16="http://schemas.microsoft.com/office/drawing/2014/main" id="{08A350FE-0EC2-E14A-9D3E-CB51507DC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4613" y="1417638"/>
            <a:ext cx="4387851"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a:extLst>
              <a:ext uri="{FF2B5EF4-FFF2-40B4-BE49-F238E27FC236}">
                <a16:creationId xmlns:a16="http://schemas.microsoft.com/office/drawing/2014/main" id="{290F0966-B511-B84F-9F28-A57A718120A8}"/>
              </a:ext>
            </a:extLst>
          </p:cNvPr>
          <p:cNvSpPr>
            <a:spLocks noGrp="1"/>
          </p:cNvSpPr>
          <p:nvPr>
            <p:ph type="sldNum" sz="quarter" idx="10"/>
          </p:nvPr>
        </p:nvSpPr>
        <p:spPr/>
        <p:txBody>
          <a:bodyPr/>
          <a:lstStyle>
            <a:lvl1pPr>
              <a:defRPr/>
            </a:lvl1pPr>
          </a:lstStyle>
          <a:p>
            <a:pPr>
              <a:defRPr/>
            </a:pPr>
            <a:fld id="{CE280C5F-12B6-0A4C-9B93-F09F5C5E9F87}" type="slidenum">
              <a:rPr lang="en-US"/>
              <a:pPr>
                <a:defRPr/>
              </a:pPr>
              <a:t>‹#›</a:t>
            </a:fld>
            <a:endParaRPr lang="en-US"/>
          </a:p>
        </p:txBody>
      </p:sp>
    </p:spTree>
    <p:extLst>
      <p:ext uri="{BB962C8B-B14F-4D97-AF65-F5344CB8AC3E}">
        <p14:creationId xmlns:p14="http://schemas.microsoft.com/office/powerpoint/2010/main" val="1231809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1.1">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FA71FAE9-C1B8-B140-BFE5-1F27C052AFC0}"/>
              </a:ext>
            </a:extLst>
          </p:cNvPr>
          <p:cNvSpPr>
            <a:spLocks noGrp="1"/>
          </p:cNvSpPr>
          <p:nvPr>
            <p:ph type="pic" sz="quarter" idx="11" hasCustomPrompt="1"/>
          </p:nvPr>
        </p:nvSpPr>
        <p:spPr>
          <a:xfrm>
            <a:off x="1971676" y="14290"/>
            <a:ext cx="10220325" cy="6843713"/>
          </a:xfrm>
          <a:prstGeom prst="rect">
            <a:avLst/>
          </a:prstGeom>
          <a:solidFill>
            <a:schemeClr val="bg2">
              <a:lumMod val="75000"/>
            </a:schemeClr>
          </a:solidFill>
        </p:spPr>
        <p:txBody>
          <a:bodyPr anchor="ctr"/>
          <a:lstStyle>
            <a:lvl1pPr marL="0" indent="0" algn="ctr">
              <a:buNone/>
              <a:defRPr/>
            </a:lvl1pPr>
          </a:lstStyle>
          <a:p>
            <a:r>
              <a:rPr lang="en-US" dirty="0"/>
              <a:t>Click to insert a picture</a:t>
            </a:r>
          </a:p>
        </p:txBody>
      </p:sp>
      <p:pic>
        <p:nvPicPr>
          <p:cNvPr id="8" name="Picture 7" descr="Pearson Logo&#10;&#10;Description automatically generated with medium confidence">
            <a:extLst>
              <a:ext uri="{FF2B5EF4-FFF2-40B4-BE49-F238E27FC236}">
                <a16:creationId xmlns:a16="http://schemas.microsoft.com/office/drawing/2014/main" id="{DB102E86-1969-6D47-A759-4EFFEBD89B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5" y="5497513"/>
            <a:ext cx="15478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a:extLst>
              <a:ext uri="{FF2B5EF4-FFF2-40B4-BE49-F238E27FC236}">
                <a16:creationId xmlns:a16="http://schemas.microsoft.com/office/drawing/2014/main" id="{A300EF95-8460-5947-89D1-CA6AF8DAA081}"/>
              </a:ext>
            </a:extLst>
          </p:cNvPr>
          <p:cNvSpPr>
            <a:spLocks noGrp="1"/>
          </p:cNvSpPr>
          <p:nvPr>
            <p:ph type="sldNum" sz="quarter" idx="10"/>
          </p:nvPr>
        </p:nvSpPr>
        <p:spPr/>
        <p:txBody>
          <a:bodyPr/>
          <a:lstStyle>
            <a:lvl1pPr>
              <a:defRPr/>
            </a:lvl1pPr>
          </a:lstStyle>
          <a:p>
            <a:pPr>
              <a:defRPr/>
            </a:pPr>
            <a:fld id="{1BE0104A-9AB8-0446-89F9-4E3E478B7FB3}" type="slidenum">
              <a:rPr lang="en-US"/>
              <a:pPr>
                <a:defRPr/>
              </a:pPr>
              <a:t>‹#›</a:t>
            </a:fld>
            <a:endParaRPr lang="en-US"/>
          </a:p>
        </p:txBody>
      </p:sp>
    </p:spTree>
    <p:extLst>
      <p:ext uri="{BB962C8B-B14F-4D97-AF65-F5344CB8AC3E}">
        <p14:creationId xmlns:p14="http://schemas.microsoft.com/office/powerpoint/2010/main" val="29695462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6" name="Rectangle 6"/>
          <p:cNvSpPr>
            <a:spLocks noGrp="1" noChangeArrowheads="1"/>
          </p:cNvSpPr>
          <p:nvPr>
            <p:ph type="sldNum" sz="quarter" idx="12"/>
          </p:nvPr>
        </p:nvSpPr>
        <p:spPr>
          <a:ln/>
        </p:spPr>
        <p:txBody>
          <a:bodyPr/>
          <a:lstStyle>
            <a:lvl1pPr>
              <a:defRPr/>
            </a:lvl1pPr>
          </a:lstStyle>
          <a:p>
            <a:fld id="{C436E621-3562-5349-88EB-DCAA779F365B}" type="slidenum">
              <a:rPr lang="es-ES"/>
              <a:pPr/>
              <a:t>‹#›</a:t>
            </a:fld>
            <a:endParaRPr lang="es-ES" dirty="0"/>
          </a:p>
        </p:txBody>
      </p:sp>
    </p:spTree>
    <p:extLst>
      <p:ext uri="{BB962C8B-B14F-4D97-AF65-F5344CB8AC3E}">
        <p14:creationId xmlns:p14="http://schemas.microsoft.com/office/powerpoint/2010/main" val="3045307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Rectangle 4"/>
          <p:cNvSpPr>
            <a:spLocks noGrp="1" noChangeArrowheads="1"/>
          </p:cNvSpPr>
          <p:nvPr>
            <p:ph type="dt" sz="half" idx="10"/>
          </p:nvPr>
        </p:nvSpPr>
        <p:spPr>
          <a:ln/>
        </p:spPr>
        <p:txBody>
          <a:bodyPr/>
          <a:lstStyle>
            <a:lvl1pPr>
              <a:defRPr/>
            </a:lvl1pPr>
          </a:lstStyle>
          <a:p>
            <a:pPr>
              <a:defRPr/>
            </a:pPr>
            <a:endParaRPr lang="es-E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5" name="Rectangle 6"/>
          <p:cNvSpPr>
            <a:spLocks noGrp="1" noChangeArrowheads="1"/>
          </p:cNvSpPr>
          <p:nvPr>
            <p:ph type="sldNum" sz="quarter" idx="12"/>
          </p:nvPr>
        </p:nvSpPr>
        <p:spPr>
          <a:ln/>
        </p:spPr>
        <p:txBody>
          <a:bodyPr/>
          <a:lstStyle>
            <a:lvl1pPr>
              <a:defRPr/>
            </a:lvl1pPr>
          </a:lstStyle>
          <a:p>
            <a:fld id="{F7F9C6CC-7BF4-C140-AD01-E858F0710CBE}" type="slidenum">
              <a:rPr lang="es-ES"/>
              <a:pPr/>
              <a:t>‹#›</a:t>
            </a:fld>
            <a:endParaRPr lang="es-ES" dirty="0"/>
          </a:p>
        </p:txBody>
      </p:sp>
    </p:spTree>
    <p:extLst>
      <p:ext uri="{BB962C8B-B14F-4D97-AF65-F5344CB8AC3E}">
        <p14:creationId xmlns:p14="http://schemas.microsoft.com/office/powerpoint/2010/main" val="1919618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4" name="Rectangle 6"/>
          <p:cNvSpPr>
            <a:spLocks noGrp="1" noChangeArrowheads="1"/>
          </p:cNvSpPr>
          <p:nvPr>
            <p:ph type="sldNum" sz="quarter" idx="12"/>
          </p:nvPr>
        </p:nvSpPr>
        <p:spPr>
          <a:ln/>
        </p:spPr>
        <p:txBody>
          <a:bodyPr/>
          <a:lstStyle>
            <a:lvl1pPr>
              <a:defRPr/>
            </a:lvl1pPr>
          </a:lstStyle>
          <a:p>
            <a:fld id="{8290ED4D-AEC8-6941-BAB5-4AB9B0419307}" type="slidenum">
              <a:rPr lang="es-ES"/>
              <a:pPr/>
              <a:t>‹#›</a:t>
            </a:fld>
            <a:endParaRPr lang="es-ES" dirty="0"/>
          </a:p>
        </p:txBody>
      </p:sp>
    </p:spTree>
    <p:extLst>
      <p:ext uri="{BB962C8B-B14F-4D97-AF65-F5344CB8AC3E}">
        <p14:creationId xmlns:p14="http://schemas.microsoft.com/office/powerpoint/2010/main" val="2486102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endParaRPr lang="es-CO"/>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p>
        </p:txBody>
      </p:sp>
      <p:sp>
        <p:nvSpPr>
          <p:cNvPr id="6" name="Rectangle 6"/>
          <p:cNvSpPr>
            <a:spLocks noGrp="1" noChangeArrowheads="1"/>
          </p:cNvSpPr>
          <p:nvPr>
            <p:ph type="sldNum" sz="quarter" idx="12"/>
          </p:nvPr>
        </p:nvSpPr>
        <p:spPr>
          <a:ln/>
        </p:spPr>
        <p:txBody>
          <a:bodyPr/>
          <a:lstStyle>
            <a:lvl1pPr>
              <a:defRPr/>
            </a:lvl1pPr>
          </a:lstStyle>
          <a:p>
            <a:fld id="{5FA549BE-B96C-5E4D-87E3-AF9A2FF1EAC9}" type="slidenum">
              <a:rPr lang="es-ES"/>
              <a:pPr/>
              <a:t>‹#›</a:t>
            </a:fld>
            <a:endParaRPr lang="es-ES" dirty="0"/>
          </a:p>
        </p:txBody>
      </p:sp>
    </p:spTree>
    <p:extLst>
      <p:ext uri="{BB962C8B-B14F-4D97-AF65-F5344CB8AC3E}">
        <p14:creationId xmlns:p14="http://schemas.microsoft.com/office/powerpoint/2010/main" val="573038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3" name="Picture 2" descr="A dark curly haired young woman wearing headphones working on a laptop.&#10;&#10;Description automatically generated">
            <a:extLst>
              <a:ext uri="{FF2B5EF4-FFF2-40B4-BE49-F238E27FC236}">
                <a16:creationId xmlns:a16="http://schemas.microsoft.com/office/drawing/2014/main" id="{1036BB36-3C99-C34C-B289-33A3A2B0EC2A}"/>
              </a:ext>
            </a:extLst>
          </p:cNvPr>
          <p:cNvPicPr>
            <a:picLocks noChangeAspect="1"/>
          </p:cNvPicPr>
          <p:nvPr userDrawn="1"/>
        </p:nvPicPr>
        <p:blipFill>
          <a:blip r:embed="rId2"/>
          <a:stretch>
            <a:fillRect/>
          </a:stretch>
        </p:blipFill>
        <p:spPr>
          <a:xfrm>
            <a:off x="1893507" y="11151"/>
            <a:ext cx="10298495" cy="6858000"/>
          </a:xfrm>
          <a:prstGeom prst="rect">
            <a:avLst/>
          </a:prstGeom>
        </p:spPr>
      </p:pic>
      <p:sp>
        <p:nvSpPr>
          <p:cNvPr id="4" name="Rectangle 3">
            <a:extLst>
              <a:ext uri="{FF2B5EF4-FFF2-40B4-BE49-F238E27FC236}">
                <a16:creationId xmlns:a16="http://schemas.microsoft.com/office/drawing/2014/main" id="{3D34DD50-A150-F346-8CA6-DC3DFA468690}"/>
              </a:ext>
            </a:extLst>
          </p:cNvPr>
          <p:cNvSpPr/>
          <p:nvPr/>
        </p:nvSpPr>
        <p:spPr>
          <a:xfrm>
            <a:off x="3" y="2244729"/>
            <a:ext cx="4041775" cy="46132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4" descr="Pearson Logo&#10;&#10;Description automatically generated with medium confidence">
            <a:extLst>
              <a:ext uri="{FF2B5EF4-FFF2-40B4-BE49-F238E27FC236}">
                <a16:creationId xmlns:a16="http://schemas.microsoft.com/office/drawing/2014/main" id="{E2D351A7-A44D-7745-8C4C-03503B3DB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39717"/>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a:extLst>
              <a:ext uri="{FF2B5EF4-FFF2-40B4-BE49-F238E27FC236}">
                <a16:creationId xmlns:a16="http://schemas.microsoft.com/office/drawing/2014/main" id="{F0BB4A60-29F7-3D4E-A51D-D6FF11ABE4BF}"/>
              </a:ext>
            </a:extLst>
          </p:cNvPr>
          <p:cNvSpPr>
            <a:spLocks noGrp="1"/>
          </p:cNvSpPr>
          <p:nvPr>
            <p:ph type="sldNum" sz="quarter" idx="10"/>
          </p:nvPr>
        </p:nvSpPr>
        <p:spPr/>
        <p:txBody>
          <a:bodyPr/>
          <a:lstStyle>
            <a:lvl1pPr>
              <a:defRPr>
                <a:solidFill>
                  <a:schemeClr val="bg1"/>
                </a:solidFill>
              </a:defRPr>
            </a:lvl1pPr>
          </a:lstStyle>
          <a:p>
            <a:pPr>
              <a:defRPr/>
            </a:pPr>
            <a:fld id="{6D3964CD-E85C-F247-89D1-B35C7FB7DD23}" type="slidenum">
              <a:rPr lang="en-US"/>
              <a:pPr>
                <a:defRPr/>
              </a:pPr>
              <a:t>‹#›</a:t>
            </a:fld>
            <a:endParaRPr lang="en-US" dirty="0"/>
          </a:p>
        </p:txBody>
      </p:sp>
      <p:cxnSp>
        <p:nvCxnSpPr>
          <p:cNvPr id="7" name="Straight Connector 6">
            <a:extLst>
              <a:ext uri="{FF2B5EF4-FFF2-40B4-BE49-F238E27FC236}">
                <a16:creationId xmlns:a16="http://schemas.microsoft.com/office/drawing/2014/main" id="{E17D1088-45D1-4D4A-9A89-7D61BA508D4A}"/>
              </a:ext>
            </a:extLst>
          </p:cNvPr>
          <p:cNvCxnSpPr>
            <a:cxnSpLocks/>
          </p:cNvCxnSpPr>
          <p:nvPr/>
        </p:nvCxnSpPr>
        <p:spPr>
          <a:xfrm>
            <a:off x="433388" y="1695450"/>
            <a:ext cx="0" cy="46021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6B0F900-9AC6-B944-A108-1A54B56FBCBD}"/>
              </a:ext>
            </a:extLst>
          </p:cNvPr>
          <p:cNvSpPr/>
          <p:nvPr/>
        </p:nvSpPr>
        <p:spPr>
          <a:xfrm>
            <a:off x="1143000" y="1144588"/>
            <a:ext cx="6858000" cy="238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8BBB6C28-BA73-ED49-B769-78F692DFEEF8}"/>
              </a:ext>
            </a:extLst>
          </p:cNvPr>
          <p:cNvSpPr/>
          <p:nvPr/>
        </p:nvSpPr>
        <p:spPr>
          <a:xfrm>
            <a:off x="468315" y="1695453"/>
            <a:ext cx="3590925" cy="4594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Subtitle 2"/>
          <p:cNvSpPr>
            <a:spLocks noGrp="1"/>
          </p:cNvSpPr>
          <p:nvPr>
            <p:ph type="subTitle" idx="1"/>
          </p:nvPr>
        </p:nvSpPr>
        <p:spPr>
          <a:xfrm>
            <a:off x="580552" y="5130611"/>
            <a:ext cx="3344677" cy="1047169"/>
          </a:xfrm>
          <a:prstGeom prst="rect">
            <a:avLst/>
          </a:prstGeom>
          <a:noFill/>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2" name="Title 1"/>
          <p:cNvSpPr>
            <a:spLocks noGrp="1"/>
          </p:cNvSpPr>
          <p:nvPr>
            <p:ph type="ctrTitle"/>
          </p:nvPr>
        </p:nvSpPr>
        <p:spPr>
          <a:xfrm>
            <a:off x="580551" y="1918011"/>
            <a:ext cx="3333528" cy="3166946"/>
          </a:xfrm>
          <a:prstGeom prst="rect">
            <a:avLst/>
          </a:prstGeom>
          <a:noFill/>
        </p:spPr>
        <p:txBody>
          <a:bodyPr anchor="t" anchorCtr="0"/>
          <a:lstStyle>
            <a:lvl1pPr algn="l">
              <a:defRPr sz="45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187126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1">
    <p:spTree>
      <p:nvGrpSpPr>
        <p:cNvPr id="1" name=""/>
        <p:cNvGrpSpPr/>
        <p:nvPr/>
      </p:nvGrpSpPr>
      <p:grpSpPr>
        <a:xfrm>
          <a:off x="0" y="0"/>
          <a:ext cx="0" cy="0"/>
          <a:chOff x="0" y="0"/>
          <a:chExt cx="0" cy="0"/>
        </a:xfrm>
      </p:grpSpPr>
      <p:sp>
        <p:nvSpPr>
          <p:cNvPr id="14" name="Picture Placeholder 15">
            <a:extLst>
              <a:ext uri="{FF2B5EF4-FFF2-40B4-BE49-F238E27FC236}">
                <a16:creationId xmlns:a16="http://schemas.microsoft.com/office/drawing/2014/main" id="{0900EAA3-9446-DB4A-B571-54385A4B82D6}"/>
              </a:ext>
            </a:extLst>
          </p:cNvPr>
          <p:cNvSpPr>
            <a:spLocks noGrp="1"/>
          </p:cNvSpPr>
          <p:nvPr>
            <p:ph type="pic" sz="quarter" idx="11" hasCustomPrompt="1"/>
          </p:nvPr>
        </p:nvSpPr>
        <p:spPr>
          <a:xfrm>
            <a:off x="1898240" y="14290"/>
            <a:ext cx="10293760" cy="6843713"/>
          </a:xfrm>
          <a:prstGeom prst="rect">
            <a:avLst/>
          </a:prstGeom>
          <a:solidFill>
            <a:schemeClr val="bg2">
              <a:lumMod val="75000"/>
            </a:schemeClr>
          </a:solidFill>
        </p:spPr>
        <p:txBody>
          <a:bodyPr anchor="ctr"/>
          <a:lstStyle>
            <a:lvl1pPr marL="0" indent="0" algn="ctr">
              <a:buNone/>
              <a:defRPr/>
            </a:lvl1pPr>
          </a:lstStyle>
          <a:p>
            <a:r>
              <a:rPr lang="en-US" dirty="0"/>
              <a:t>Click to insert a picture</a:t>
            </a:r>
          </a:p>
        </p:txBody>
      </p:sp>
      <p:pic>
        <p:nvPicPr>
          <p:cNvPr id="10" name="Picture 9" descr="Pearson Logo&#10;&#10;Description automatically generated with medium confidence">
            <a:extLst>
              <a:ext uri="{FF2B5EF4-FFF2-40B4-BE49-F238E27FC236}">
                <a16:creationId xmlns:a16="http://schemas.microsoft.com/office/drawing/2014/main" id="{73EF2D69-5C87-1045-B1D2-C5325C7A08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39717"/>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ECD129E-E1A9-E644-BEAA-BDD35653978E}"/>
              </a:ext>
            </a:extLst>
          </p:cNvPr>
          <p:cNvSpPr/>
          <p:nvPr/>
        </p:nvSpPr>
        <p:spPr>
          <a:xfrm>
            <a:off x="1143000" y="1144588"/>
            <a:ext cx="6858000" cy="238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Slide Number Placeholder 5">
            <a:extLst>
              <a:ext uri="{FF2B5EF4-FFF2-40B4-BE49-F238E27FC236}">
                <a16:creationId xmlns:a16="http://schemas.microsoft.com/office/drawing/2014/main" id="{14247EC7-23BF-AA40-9891-6E96CD5F5B23}"/>
              </a:ext>
            </a:extLst>
          </p:cNvPr>
          <p:cNvSpPr>
            <a:spLocks noGrp="1"/>
          </p:cNvSpPr>
          <p:nvPr>
            <p:ph type="sldNum" sz="quarter" idx="10"/>
          </p:nvPr>
        </p:nvSpPr>
        <p:spPr/>
        <p:txBody>
          <a:bodyPr/>
          <a:lstStyle>
            <a:lvl1pPr>
              <a:defRPr/>
            </a:lvl1pPr>
          </a:lstStyle>
          <a:p>
            <a:pPr>
              <a:defRPr/>
            </a:pPr>
            <a:fld id="{2AE1BD45-F546-314D-A112-F46526F08477}" type="slidenum">
              <a:rPr lang="en-US"/>
              <a:pPr>
                <a:defRPr/>
              </a:pPr>
              <a:t>‹#›</a:t>
            </a:fld>
            <a:endParaRPr lang="en-US"/>
          </a:p>
        </p:txBody>
      </p:sp>
    </p:spTree>
    <p:extLst>
      <p:ext uri="{BB962C8B-B14F-4D97-AF65-F5344CB8AC3E}">
        <p14:creationId xmlns:p14="http://schemas.microsoft.com/office/powerpoint/2010/main" val="1867863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3" name="Picture 2" descr="A man with glasses and a beard sitting on a couch with a computer&#10;&#10;Description automatically generated with medium confidence">
            <a:extLst>
              <a:ext uri="{FF2B5EF4-FFF2-40B4-BE49-F238E27FC236}">
                <a16:creationId xmlns:a16="http://schemas.microsoft.com/office/drawing/2014/main" id="{13A9EBCB-A696-8548-86C6-E4F061F88ADE}"/>
              </a:ext>
            </a:extLst>
          </p:cNvPr>
          <p:cNvPicPr>
            <a:picLocks noChangeAspect="1"/>
          </p:cNvPicPr>
          <p:nvPr userDrawn="1"/>
        </p:nvPicPr>
        <p:blipFill rotWithShape="1">
          <a:blip r:embed="rId2"/>
          <a:srcRect t="4037" r="7846" b="4507"/>
          <a:stretch/>
        </p:blipFill>
        <p:spPr>
          <a:xfrm>
            <a:off x="1993286" y="0"/>
            <a:ext cx="10351116" cy="6858000"/>
          </a:xfrm>
          <a:prstGeom prst="rect">
            <a:avLst/>
          </a:prstGeom>
        </p:spPr>
      </p:pic>
      <p:pic>
        <p:nvPicPr>
          <p:cNvPr id="5" name="Picture 3" descr="Pearson Logo&#10;&#10;Description automatically generated with medium confidence">
            <a:extLst>
              <a:ext uri="{FF2B5EF4-FFF2-40B4-BE49-F238E27FC236}">
                <a16:creationId xmlns:a16="http://schemas.microsoft.com/office/drawing/2014/main" id="{C09C0B44-4507-2345-911C-50084F8F0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6" y="139704"/>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a:extLst>
              <a:ext uri="{FF2B5EF4-FFF2-40B4-BE49-F238E27FC236}">
                <a16:creationId xmlns:a16="http://schemas.microsoft.com/office/drawing/2014/main" id="{49AD97B1-572F-EA4B-A8CE-33D28A5CBB9D}"/>
              </a:ext>
            </a:extLst>
          </p:cNvPr>
          <p:cNvSpPr>
            <a:spLocks noGrp="1"/>
          </p:cNvSpPr>
          <p:nvPr>
            <p:ph type="sldNum" sz="quarter" idx="10"/>
          </p:nvPr>
        </p:nvSpPr>
        <p:spPr/>
        <p:txBody>
          <a:bodyPr/>
          <a:lstStyle>
            <a:lvl1pPr>
              <a:defRPr/>
            </a:lvl1pPr>
          </a:lstStyle>
          <a:p>
            <a:pPr>
              <a:defRPr/>
            </a:pPr>
            <a:fld id="{F43039F2-BC33-8D49-9EC7-EBD9628392EE}" type="slidenum">
              <a:rPr lang="en-US"/>
              <a:pPr>
                <a:defRPr/>
              </a:pPr>
              <a:t>‹#›</a:t>
            </a:fld>
            <a:endParaRPr lang="en-US"/>
          </a:p>
        </p:txBody>
      </p:sp>
      <p:sp>
        <p:nvSpPr>
          <p:cNvPr id="7" name="Rectangle 6">
            <a:extLst>
              <a:ext uri="{FF2B5EF4-FFF2-40B4-BE49-F238E27FC236}">
                <a16:creationId xmlns:a16="http://schemas.microsoft.com/office/drawing/2014/main" id="{862A9720-8D95-D345-AF5F-631F23E63162}"/>
              </a:ext>
            </a:extLst>
          </p:cNvPr>
          <p:cNvSpPr/>
          <p:nvPr/>
        </p:nvSpPr>
        <p:spPr>
          <a:xfrm>
            <a:off x="757239" y="2222500"/>
            <a:ext cx="4392612" cy="4021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A91430FE-6CC8-9F4B-8A9D-85A24F74470B}"/>
              </a:ext>
            </a:extLst>
          </p:cNvPr>
          <p:cNvCxnSpPr>
            <a:cxnSpLocks/>
          </p:cNvCxnSpPr>
          <p:nvPr/>
        </p:nvCxnSpPr>
        <p:spPr>
          <a:xfrm>
            <a:off x="747713" y="2247977"/>
            <a:ext cx="0" cy="4021138"/>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969385" y="4702292"/>
            <a:ext cx="3979135" cy="1348887"/>
          </a:xfrm>
          <a:prstGeom prst="rect">
            <a:avLst/>
          </a:prstGeom>
        </p:spPr>
        <p:txBody>
          <a:bodyPr anchor="t"/>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itle 1"/>
          <p:cNvSpPr>
            <a:spLocks noGrp="1"/>
          </p:cNvSpPr>
          <p:nvPr>
            <p:ph type="title"/>
          </p:nvPr>
        </p:nvSpPr>
        <p:spPr>
          <a:xfrm>
            <a:off x="956851" y="2421633"/>
            <a:ext cx="3978223" cy="2266315"/>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080648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1">
    <p:spTree>
      <p:nvGrpSpPr>
        <p:cNvPr id="1" name=""/>
        <p:cNvGrpSpPr/>
        <p:nvPr/>
      </p:nvGrpSpPr>
      <p:grpSpPr>
        <a:xfrm>
          <a:off x="0" y="0"/>
          <a:ext cx="0" cy="0"/>
          <a:chOff x="0" y="0"/>
          <a:chExt cx="0" cy="0"/>
        </a:xfrm>
      </p:grpSpPr>
      <p:sp>
        <p:nvSpPr>
          <p:cNvPr id="11" name="Picture Placeholder 15">
            <a:extLst>
              <a:ext uri="{FF2B5EF4-FFF2-40B4-BE49-F238E27FC236}">
                <a16:creationId xmlns:a16="http://schemas.microsoft.com/office/drawing/2014/main" id="{761BA690-FE8C-B746-BF89-25A50EAC9B3E}"/>
              </a:ext>
            </a:extLst>
          </p:cNvPr>
          <p:cNvSpPr>
            <a:spLocks noGrp="1"/>
          </p:cNvSpPr>
          <p:nvPr>
            <p:ph type="pic" sz="quarter" idx="11" hasCustomPrompt="1"/>
          </p:nvPr>
        </p:nvSpPr>
        <p:spPr>
          <a:xfrm>
            <a:off x="1991555" y="14290"/>
            <a:ext cx="10220325" cy="6843713"/>
          </a:xfrm>
          <a:prstGeom prst="rect">
            <a:avLst/>
          </a:prstGeom>
          <a:solidFill>
            <a:schemeClr val="bg2">
              <a:lumMod val="75000"/>
            </a:schemeClr>
          </a:solidFill>
        </p:spPr>
        <p:txBody>
          <a:bodyPr anchor="ctr"/>
          <a:lstStyle>
            <a:lvl1pPr marL="0" indent="0" algn="ctr">
              <a:buNone/>
              <a:defRPr/>
            </a:lvl1pPr>
          </a:lstStyle>
          <a:p>
            <a:r>
              <a:rPr lang="en-US" dirty="0"/>
              <a:t>Click to insert a picture</a:t>
            </a:r>
          </a:p>
        </p:txBody>
      </p:sp>
      <p:pic>
        <p:nvPicPr>
          <p:cNvPr id="7" name="Picture 6" descr="Pearson Logo&#10;&#10;Description automatically generated with medium confidence">
            <a:extLst>
              <a:ext uri="{FF2B5EF4-FFF2-40B4-BE49-F238E27FC236}">
                <a16:creationId xmlns:a16="http://schemas.microsoft.com/office/drawing/2014/main" id="{8FF5F658-53EB-0C4B-B8F7-4F11D369C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6" y="139704"/>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a:extLst>
              <a:ext uri="{FF2B5EF4-FFF2-40B4-BE49-F238E27FC236}">
                <a16:creationId xmlns:a16="http://schemas.microsoft.com/office/drawing/2014/main" id="{1B55EFE5-810E-D24E-85E6-D8C65DAA1452}"/>
              </a:ext>
            </a:extLst>
          </p:cNvPr>
          <p:cNvSpPr>
            <a:spLocks noGrp="1"/>
          </p:cNvSpPr>
          <p:nvPr>
            <p:ph type="sldNum" sz="quarter" idx="10"/>
          </p:nvPr>
        </p:nvSpPr>
        <p:spPr/>
        <p:txBody>
          <a:bodyPr/>
          <a:lstStyle>
            <a:lvl1pPr>
              <a:defRPr/>
            </a:lvl1pPr>
          </a:lstStyle>
          <a:p>
            <a:pPr>
              <a:defRPr/>
            </a:pPr>
            <a:fld id="{71ACA669-379D-D04A-8F8C-BC9C266E00AE}" type="slidenum">
              <a:rPr lang="en-US"/>
              <a:pPr>
                <a:defRPr/>
              </a:pPr>
              <a:t>‹#›</a:t>
            </a:fld>
            <a:endParaRPr lang="en-US"/>
          </a:p>
        </p:txBody>
      </p:sp>
    </p:spTree>
    <p:extLst>
      <p:ext uri="{BB962C8B-B14F-4D97-AF65-F5344CB8AC3E}">
        <p14:creationId xmlns:p14="http://schemas.microsoft.com/office/powerpoint/2010/main" val="2439273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F49AB9-ED06-5D4A-B185-0CD59BD7AAA7}"/>
              </a:ext>
            </a:extLst>
          </p:cNvPr>
          <p:cNvSpPr/>
          <p:nvPr/>
        </p:nvSpPr>
        <p:spPr>
          <a:xfrm>
            <a:off x="1984378" y="0"/>
            <a:ext cx="102076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descr="A person sitting at a table&#10;&#10;Description automatically generated with low confidence">
            <a:extLst>
              <a:ext uri="{FF2B5EF4-FFF2-40B4-BE49-F238E27FC236}">
                <a16:creationId xmlns:a16="http://schemas.microsoft.com/office/drawing/2014/main" id="{2D6C6F61-BA41-144D-B6FE-E8A9E2E4B8C0}"/>
              </a:ext>
            </a:extLst>
          </p:cNvPr>
          <p:cNvPicPr>
            <a:picLocks noChangeAspect="1"/>
          </p:cNvPicPr>
          <p:nvPr userDrawn="1"/>
        </p:nvPicPr>
        <p:blipFill rotWithShape="1">
          <a:blip r:embed="rId2"/>
          <a:srcRect l="13571" t="30062" r="25128" b="11244"/>
          <a:stretch/>
        </p:blipFill>
        <p:spPr>
          <a:xfrm>
            <a:off x="0" y="1669774"/>
            <a:ext cx="8128000" cy="5188226"/>
          </a:xfrm>
          <a:prstGeom prst="rect">
            <a:avLst/>
          </a:prstGeom>
        </p:spPr>
      </p:pic>
      <p:sp>
        <p:nvSpPr>
          <p:cNvPr id="11" name="Slide Number Placeholder 5">
            <a:extLst>
              <a:ext uri="{FF2B5EF4-FFF2-40B4-BE49-F238E27FC236}">
                <a16:creationId xmlns:a16="http://schemas.microsoft.com/office/drawing/2014/main" id="{311C53FD-8B93-304B-A4BA-37BE3ED828F3}"/>
              </a:ext>
            </a:extLst>
          </p:cNvPr>
          <p:cNvSpPr>
            <a:spLocks noGrp="1"/>
          </p:cNvSpPr>
          <p:nvPr>
            <p:ph type="sldNum" sz="quarter" idx="10"/>
          </p:nvPr>
        </p:nvSpPr>
        <p:spPr/>
        <p:txBody>
          <a:bodyPr/>
          <a:lstStyle>
            <a:lvl1pPr>
              <a:defRPr/>
            </a:lvl1pPr>
          </a:lstStyle>
          <a:p>
            <a:pPr>
              <a:defRPr/>
            </a:pPr>
            <a:fld id="{E0D39E1D-6812-3F44-9317-2804B1690F48}" type="slidenum">
              <a:rPr lang="en-US"/>
              <a:pPr>
                <a:defRPr/>
              </a:pPr>
              <a:t>‹#›</a:t>
            </a:fld>
            <a:endParaRPr lang="en-US"/>
          </a:p>
        </p:txBody>
      </p:sp>
      <p:cxnSp>
        <p:nvCxnSpPr>
          <p:cNvPr id="6" name="Straight Connector 5">
            <a:extLst>
              <a:ext uri="{FF2B5EF4-FFF2-40B4-BE49-F238E27FC236}">
                <a16:creationId xmlns:a16="http://schemas.microsoft.com/office/drawing/2014/main" id="{E2D77FD4-D276-424C-88E8-25E8B8431904}"/>
              </a:ext>
            </a:extLst>
          </p:cNvPr>
          <p:cNvCxnSpPr>
            <a:cxnSpLocks/>
          </p:cNvCxnSpPr>
          <p:nvPr/>
        </p:nvCxnSpPr>
        <p:spPr>
          <a:xfrm>
            <a:off x="7513639" y="568325"/>
            <a:ext cx="0" cy="460375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CC425CF-E238-E348-89D2-D88E0270CBE9}"/>
              </a:ext>
            </a:extLst>
          </p:cNvPr>
          <p:cNvSpPr/>
          <p:nvPr/>
        </p:nvSpPr>
        <p:spPr>
          <a:xfrm>
            <a:off x="7550149" y="568329"/>
            <a:ext cx="3589339" cy="4594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Picture 7" descr="Pearson Logo&#10;&#10;Description automatically generated with medium confidence">
            <a:extLst>
              <a:ext uri="{FF2B5EF4-FFF2-40B4-BE49-F238E27FC236}">
                <a16:creationId xmlns:a16="http://schemas.microsoft.com/office/drawing/2014/main" id="{EFAE6E9B-DFFB-9D4C-884F-65F4D0A12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39717"/>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BD19E820-DD47-D74A-939B-4B45CA9D8B57}"/>
              </a:ext>
            </a:extLst>
          </p:cNvPr>
          <p:cNvSpPr/>
          <p:nvPr/>
        </p:nvSpPr>
        <p:spPr>
          <a:xfrm>
            <a:off x="1143000" y="1144588"/>
            <a:ext cx="6858000" cy="238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Subtitle 2"/>
          <p:cNvSpPr>
            <a:spLocks noGrp="1"/>
          </p:cNvSpPr>
          <p:nvPr>
            <p:ph type="subTitle" idx="1"/>
          </p:nvPr>
        </p:nvSpPr>
        <p:spPr>
          <a:xfrm>
            <a:off x="7661576" y="4004338"/>
            <a:ext cx="3344677" cy="1047169"/>
          </a:xfrm>
          <a:prstGeom prst="rect">
            <a:avLst/>
          </a:prstGeom>
          <a:noFill/>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Title 1"/>
          <p:cNvSpPr>
            <a:spLocks noGrp="1"/>
          </p:cNvSpPr>
          <p:nvPr>
            <p:ph type="ctrTitle"/>
          </p:nvPr>
        </p:nvSpPr>
        <p:spPr>
          <a:xfrm>
            <a:off x="7661575" y="791741"/>
            <a:ext cx="3333528" cy="3486711"/>
          </a:xfrm>
          <a:prstGeom prst="rect">
            <a:avLst/>
          </a:prstGeom>
          <a:noFill/>
        </p:spPr>
        <p:txBody>
          <a:bodyPr anchor="t" anchorCtr="0"/>
          <a:lstStyle>
            <a:lvl1pPr algn="l">
              <a:defRPr sz="45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951064183"/>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4.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BF40AA-AE6F-5749-8C97-DE3834BA09D0}"/>
              </a:ext>
            </a:extLst>
          </p:cNvPr>
          <p:cNvSpPr/>
          <p:nvPr/>
        </p:nvSpPr>
        <p:spPr>
          <a:xfrm>
            <a:off x="1984378" y="0"/>
            <a:ext cx="102076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133199F5-F834-8D47-A789-D89AD268BC33}"/>
              </a:ext>
            </a:extLst>
          </p:cNvPr>
          <p:cNvSpPr/>
          <p:nvPr/>
        </p:nvSpPr>
        <p:spPr>
          <a:xfrm>
            <a:off x="1" y="1706567"/>
            <a:ext cx="8731251" cy="515143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Picture Placeholder 15">
            <a:extLst>
              <a:ext uri="{FF2B5EF4-FFF2-40B4-BE49-F238E27FC236}">
                <a16:creationId xmlns:a16="http://schemas.microsoft.com/office/drawing/2014/main" id="{6EF18240-552B-1149-9D44-905FD72272EE}"/>
              </a:ext>
            </a:extLst>
          </p:cNvPr>
          <p:cNvSpPr>
            <a:spLocks noGrp="1"/>
          </p:cNvSpPr>
          <p:nvPr>
            <p:ph type="pic" sz="quarter" idx="11" hasCustomPrompt="1"/>
          </p:nvPr>
        </p:nvSpPr>
        <p:spPr>
          <a:xfrm>
            <a:off x="1" y="1710813"/>
            <a:ext cx="8701547" cy="5132900"/>
          </a:xfrm>
          <a:prstGeom prst="rect">
            <a:avLst/>
          </a:prstGeom>
          <a:solidFill>
            <a:schemeClr val="bg2">
              <a:lumMod val="75000"/>
            </a:schemeClr>
          </a:solidFill>
        </p:spPr>
        <p:txBody>
          <a:bodyPr anchor="ctr"/>
          <a:lstStyle>
            <a:lvl1pPr marL="0" indent="0" algn="ctr">
              <a:buNone/>
              <a:defRPr/>
            </a:lvl1pPr>
          </a:lstStyle>
          <a:p>
            <a:r>
              <a:rPr lang="en-US" dirty="0"/>
              <a:t>Click to insert a picture</a:t>
            </a:r>
          </a:p>
        </p:txBody>
      </p:sp>
      <p:sp>
        <p:nvSpPr>
          <p:cNvPr id="12" name="Slide Number Placeholder 5">
            <a:extLst>
              <a:ext uri="{FF2B5EF4-FFF2-40B4-BE49-F238E27FC236}">
                <a16:creationId xmlns:a16="http://schemas.microsoft.com/office/drawing/2014/main" id="{3FADDC1B-22E5-C441-BDA9-8EEB86CF3328}"/>
              </a:ext>
            </a:extLst>
          </p:cNvPr>
          <p:cNvSpPr>
            <a:spLocks noGrp="1"/>
          </p:cNvSpPr>
          <p:nvPr>
            <p:ph type="sldNum" sz="quarter" idx="10"/>
          </p:nvPr>
        </p:nvSpPr>
        <p:spPr/>
        <p:txBody>
          <a:bodyPr/>
          <a:lstStyle>
            <a:lvl1pPr>
              <a:defRPr/>
            </a:lvl1pPr>
          </a:lstStyle>
          <a:p>
            <a:pPr>
              <a:defRPr/>
            </a:pPr>
            <a:fld id="{6C756944-AAA6-A948-ABFF-0210BDF7DF7A}" type="slidenum">
              <a:rPr lang="en-US"/>
              <a:pPr>
                <a:defRPr/>
              </a:pPr>
              <a:t>‹#›</a:t>
            </a:fld>
            <a:endParaRPr lang="en-US"/>
          </a:p>
        </p:txBody>
      </p:sp>
      <p:pic>
        <p:nvPicPr>
          <p:cNvPr id="10" name="Picture 9" descr="Pearson Logo&#10;&#10;Description automatically generated with medium confidence">
            <a:extLst>
              <a:ext uri="{FF2B5EF4-FFF2-40B4-BE49-F238E27FC236}">
                <a16:creationId xmlns:a16="http://schemas.microsoft.com/office/drawing/2014/main" id="{7A9DC1FD-8034-E548-95C2-CD957F1D0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39717"/>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72839B8F-D638-0741-BB57-07FD6FB44296}"/>
              </a:ext>
            </a:extLst>
          </p:cNvPr>
          <p:cNvSpPr/>
          <p:nvPr/>
        </p:nvSpPr>
        <p:spPr>
          <a:xfrm>
            <a:off x="1143000" y="1144588"/>
            <a:ext cx="6858000" cy="238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3996422300"/>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_acc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4ED8C-8847-EA41-9338-C6E46B61F79E}"/>
              </a:ext>
            </a:extLst>
          </p:cNvPr>
          <p:cNvSpPr/>
          <p:nvPr/>
        </p:nvSpPr>
        <p:spPr>
          <a:xfrm>
            <a:off x="3" y="555629"/>
            <a:ext cx="1019175" cy="11588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4AC23712-3DEB-F145-81F4-D8A1E3A471B2}"/>
              </a:ext>
            </a:extLst>
          </p:cNvPr>
          <p:cNvCxnSpPr>
            <a:cxnSpLocks/>
          </p:cNvCxnSpPr>
          <p:nvPr/>
        </p:nvCxnSpPr>
        <p:spPr>
          <a:xfrm>
            <a:off x="1036639" y="555629"/>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
        <p:nvSpPr>
          <p:cNvPr id="8" name="Text Placeholder 3"/>
          <p:cNvSpPr>
            <a:spLocks noGrp="1"/>
          </p:cNvSpPr>
          <p:nvPr>
            <p:ph type="body" sz="half" idx="14"/>
          </p:nvPr>
        </p:nvSpPr>
        <p:spPr>
          <a:xfrm>
            <a:off x="1183729" y="1828800"/>
            <a:ext cx="9966872" cy="3927978"/>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1200"/>
              </a:spcAft>
              <a:buClrTx/>
              <a:buSzTx/>
              <a:buFontTx/>
              <a:buNone/>
              <a:tabLst/>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a:p>
            <a:pPr marL="0" marR="0" lvl="0" indent="0" algn="l" defTabSz="685800" rtl="0" eaLnBrk="1" fontAlgn="auto" latinLnBrk="0" hangingPunct="1">
              <a:lnSpc>
                <a:spcPct val="90000"/>
              </a:lnSpc>
              <a:spcBef>
                <a:spcPts val="750"/>
              </a:spcBef>
              <a:spcAft>
                <a:spcPts val="1200"/>
              </a:spcAft>
              <a:buClrTx/>
              <a:buSzTx/>
              <a:buFontTx/>
              <a:buNone/>
              <a:tabLst/>
              <a:defRPr/>
            </a:pPr>
            <a:r>
              <a:rPr lang="en-US" dirty="0"/>
              <a:t>Click to edit Master text styles</a:t>
            </a:r>
          </a:p>
          <a:p>
            <a:pPr lvl="0"/>
            <a:endParaRPr lang="en-US" dirty="0"/>
          </a:p>
        </p:txBody>
      </p:sp>
      <p:sp>
        <p:nvSpPr>
          <p:cNvPr id="3" name="Title 1"/>
          <p:cNvSpPr>
            <a:spLocks noGrp="1"/>
          </p:cNvSpPr>
          <p:nvPr>
            <p:ph type="title"/>
          </p:nvPr>
        </p:nvSpPr>
        <p:spPr>
          <a:xfrm>
            <a:off x="1183731" y="571500"/>
            <a:ext cx="9966871" cy="1119188"/>
          </a:xfrm>
          <a:prstGeom prst="rect">
            <a:avLst/>
          </a:prstGeom>
        </p:spPr>
        <p:txBody>
          <a:bodyPr anchor="ctr" anchorCtr="0">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194900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820655D-586E-6845-AE67-B05206A8CA89}"/>
              </a:ext>
            </a:extLst>
          </p:cNvPr>
          <p:cNvSpPr>
            <a:spLocks noGrp="1"/>
          </p:cNvSpPr>
          <p:nvPr>
            <p:ph type="sldNum" sz="quarter" idx="4"/>
          </p:nvPr>
        </p:nvSpPr>
        <p:spPr>
          <a:xfrm>
            <a:off x="9209088" y="6488117"/>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8AA4DBC8-4739-8E4E-8BD6-5C75040D97B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805" r:id="rId13"/>
    <p:sldLayoutId id="2147483806" r:id="rId14"/>
    <p:sldLayoutId id="2147483807" r:id="rId15"/>
    <p:sldLayoutId id="2147483799" r:id="rId16"/>
    <p:sldLayoutId id="2147483800" r:id="rId17"/>
    <p:sldLayoutId id="2147483801" r:id="rId18"/>
    <p:sldLayoutId id="2147483804" r:id="rId19"/>
    <p:sldLayoutId id="2147483808" r:id="rId20"/>
    <p:sldLayoutId id="2147483809" r:id="rId21"/>
    <p:sldLayoutId id="2147483810" r:id="rId22"/>
    <p:sldLayoutId id="2147483811" r:id="rId23"/>
  </p:sldLayoutIdLst>
  <p:hf hdr="0" ftr="0" dt="0"/>
  <p:txStyles>
    <p:titleStyle>
      <a:lvl1pPr algn="l" rtl="0" eaLnBrk="0" fontAlgn="base" hangingPunct="0">
        <a:lnSpc>
          <a:spcPct val="90000"/>
        </a:lnSpc>
        <a:spcBef>
          <a:spcPct val="0"/>
        </a:spcBef>
        <a:spcAft>
          <a:spcPct val="0"/>
        </a:spcAft>
        <a:defRPr sz="4500" kern="1200">
          <a:solidFill>
            <a:schemeClr val="tx1"/>
          </a:solidFill>
          <a:latin typeface="Open Sans Light" panose="020B0306030504020204" pitchFamily="34" charset="0"/>
          <a:ea typeface="+mj-ea"/>
          <a:cs typeface="+mj-cs"/>
        </a:defRPr>
      </a:lvl1pPr>
      <a:lvl2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2pPr>
      <a:lvl3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3pPr>
      <a:lvl4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4pPr>
      <a:lvl5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5pPr>
      <a:lvl6pPr marL="4572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6pPr>
      <a:lvl7pPr marL="9144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7pPr>
      <a:lvl8pPr marL="13716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8pPr>
      <a:lvl9pPr marL="18288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100" b="1"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Light" panose="020B0306030504020204" pitchFamily="34" charset="0"/>
          <a:ea typeface="+mn-ea"/>
          <a:cs typeface="Open Sans Semibold"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hyperlink" Target="https://biblioteca.unizar.es/sites/biblioteca.unizar.es/files/documentos/scopus_user_guide_esp.pdf" TargetMode="External"/><Relationship Id="rId2" Type="http://schemas.openxmlformats.org/officeDocument/2006/relationships/hyperlink" Target="https://nam02.safelinks.protection.outlook.com/?url=https%3A%2F%2Femerac.wordpress.com%2F2009%2F02%2F10%2Fscitopics-la-red-social-de-investigacion-de-elsevier%2F&amp;data=04%7C01%7CXitlally.Alvarez%40Pearson.com%7C6b09542189ab438c4f6108d9aacefcba%7C8cc434d797d047d3b5c514fe0e33e34b%7C0%7C0%7C637728629355737619%7CUnknown%7CTWFpbGZsb3d8eyJWIjoiMC4wLjAwMDAiLCJQIjoiV2luMzIiLCJBTiI6Ik1haWwiLCJXVCI6Mn0%3D%7C3000&amp;sdata=OYDsUUQq5D05u2%2F0BlsQjbMwT%2Fz6Z6UOiyuUGgLlM6k%3D&amp;reserved=0" TargetMode="External"/><Relationship Id="rId1" Type="http://schemas.openxmlformats.org/officeDocument/2006/relationships/slideLayout" Target="../slideLayouts/slideLayout10.xml"/><Relationship Id="rId4" Type="http://schemas.openxmlformats.org/officeDocument/2006/relationships/hyperlink" Target="https://www.scival.com/land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1005B8-81CC-9247-8016-5A2F8A23DABE}"/>
              </a:ext>
            </a:extLst>
          </p:cNvPr>
          <p:cNvSpPr>
            <a:spLocks noGrp="1"/>
          </p:cNvSpPr>
          <p:nvPr>
            <p:ph type="sldNum" sz="quarter" idx="10"/>
          </p:nvPr>
        </p:nvSpPr>
        <p:spPr/>
        <p:txBody>
          <a:bodyPr/>
          <a:lstStyle/>
          <a:p>
            <a:pPr>
              <a:defRPr/>
            </a:pPr>
            <a:fld id="{1BE0104A-9AB8-0446-89F9-4E3E478B7FB3}" type="slidenum">
              <a:rPr lang="en-US" smtClean="0"/>
              <a:pPr>
                <a:defRPr/>
              </a:pPr>
              <a:t>1</a:t>
            </a:fld>
            <a:endParaRPr lang="en-US"/>
          </a:p>
        </p:txBody>
      </p:sp>
      <p:sp>
        <p:nvSpPr>
          <p:cNvPr id="4" name="Rectangle 3">
            <a:extLst>
              <a:ext uri="{FF2B5EF4-FFF2-40B4-BE49-F238E27FC236}">
                <a16:creationId xmlns:a16="http://schemas.microsoft.com/office/drawing/2014/main" id="{8DDF9F74-64F2-9545-BEFD-148C0F11BEEE}"/>
              </a:ext>
            </a:extLst>
          </p:cNvPr>
          <p:cNvSpPr/>
          <p:nvPr/>
        </p:nvSpPr>
        <p:spPr>
          <a:xfrm>
            <a:off x="989013" y="577850"/>
            <a:ext cx="4094162" cy="3663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430808BC-5FC0-0347-9B02-658C989BE000}"/>
              </a:ext>
            </a:extLst>
          </p:cNvPr>
          <p:cNvCxnSpPr>
            <a:cxnSpLocks/>
          </p:cNvCxnSpPr>
          <p:nvPr/>
        </p:nvCxnSpPr>
        <p:spPr>
          <a:xfrm>
            <a:off x="989013" y="565150"/>
            <a:ext cx="0" cy="367665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Subtitle 2">
            <a:extLst>
              <a:ext uri="{FF2B5EF4-FFF2-40B4-BE49-F238E27FC236}">
                <a16:creationId xmlns:a16="http://schemas.microsoft.com/office/drawing/2014/main" id="{731EB548-84A3-F94E-A678-E39A04512159}"/>
              </a:ext>
            </a:extLst>
          </p:cNvPr>
          <p:cNvSpPr txBox="1">
            <a:spLocks/>
          </p:cNvSpPr>
          <p:nvPr/>
        </p:nvSpPr>
        <p:spPr>
          <a:xfrm>
            <a:off x="1511677" y="5345431"/>
            <a:ext cx="10680325" cy="1137920"/>
          </a:xfrm>
          <a:prstGeom prst="rect">
            <a:avLst/>
          </a:prstGeom>
        </p:spPr>
        <p:txBody>
          <a:bodyPr anchor="t"/>
          <a:lstStyle>
            <a:lvl1pPr marL="0" indent="0" algn="l" rtl="0" eaLnBrk="0" fontAlgn="base" hangingPunct="0">
              <a:lnSpc>
                <a:spcPct val="90000"/>
              </a:lnSpc>
              <a:spcBef>
                <a:spcPts val="1000"/>
              </a:spcBef>
              <a:spcAft>
                <a:spcPct val="0"/>
              </a:spcAft>
              <a:buFont typeface="Arial" panose="020B0604020202020204" pitchFamily="34" charset="0"/>
              <a:buNone/>
              <a:defRPr sz="1800" b="1"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Open Sans Light" panose="020B0306030504020204" pitchFamily="34" charset="0"/>
                <a:ea typeface="+mn-ea"/>
                <a:cs typeface="Open Sans Semibold" panose="020B0606030504020204" pitchFamily="34" charset="0"/>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Open Sans Light" panose="020B0306030504020204" pitchFamily="34" charset="0"/>
                <a:ea typeface="+mn-ea"/>
                <a:cs typeface="Open Sans Semibold" panose="020B0606030504020204" pitchFamily="34" charset="0"/>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Open Sans Light" panose="020B0306030504020204" pitchFamily="34" charset="0"/>
                <a:ea typeface="+mn-ea"/>
                <a:cs typeface="Open Sans Semibold" panose="020B0606030504020204" pitchFamily="34" charset="0"/>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Open Sans Light" panose="020B0306030504020204" pitchFamily="34" charset="0"/>
                <a:ea typeface="+mn-ea"/>
                <a:cs typeface="Open Sans Semibold"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15000"/>
              </a:lnSpc>
              <a:buFontTx/>
              <a:buNone/>
            </a:pPr>
            <a:r>
              <a:rPr lang="es-CO" sz="2400" dirty="0">
                <a:latin typeface="+mj-lt"/>
                <a:ea typeface="Calibri" charset="0"/>
                <a:cs typeface="CronosPro-Lt" charset="0"/>
              </a:rPr>
              <a:t>César </a:t>
            </a:r>
            <a:r>
              <a:rPr lang="es-CO" sz="2400" dirty="0" err="1">
                <a:latin typeface="+mj-lt"/>
                <a:ea typeface="Calibri" charset="0"/>
                <a:cs typeface="CronosPro-Lt" charset="0"/>
              </a:rPr>
              <a:t>Agusto</a:t>
            </a:r>
            <a:r>
              <a:rPr lang="es-CO" sz="2400" dirty="0">
                <a:latin typeface="+mj-lt"/>
                <a:ea typeface="Calibri" charset="0"/>
                <a:cs typeface="CronosPro-Lt" charset="0"/>
              </a:rPr>
              <a:t> Bernal Torres</a:t>
            </a:r>
          </a:p>
          <a:p>
            <a:pPr algn="ctr">
              <a:lnSpc>
                <a:spcPct val="115000"/>
              </a:lnSpc>
              <a:buFontTx/>
              <a:buNone/>
            </a:pPr>
            <a:r>
              <a:rPr lang="es-CO" sz="2400" dirty="0">
                <a:latin typeface="+mj-lt"/>
              </a:rPr>
              <a:t>bernalaug@gmail.com</a:t>
            </a:r>
            <a:endParaRPr lang="es-EC" sz="2400" dirty="0">
              <a:latin typeface="+mj-lt"/>
            </a:endParaRPr>
          </a:p>
          <a:p>
            <a:pPr algn="ctr">
              <a:lnSpc>
                <a:spcPct val="115000"/>
              </a:lnSpc>
              <a:buFontTx/>
              <a:buNone/>
            </a:pPr>
            <a:r>
              <a:rPr lang="es-CO" dirty="0">
                <a:ea typeface="Calibri" charset="0"/>
                <a:cs typeface="CronosPro-Lt" charset="0"/>
              </a:rPr>
              <a:t>Doctor en administración de negocios, magíster en educación, economista y psicólogo</a:t>
            </a:r>
            <a:endParaRPr lang="es-EC" dirty="0">
              <a:ea typeface="Calibri" charset="0"/>
              <a:cs typeface="Times New Roman" charset="0"/>
            </a:endParaRPr>
          </a:p>
        </p:txBody>
      </p:sp>
      <p:sp>
        <p:nvSpPr>
          <p:cNvPr id="7" name="Title 1">
            <a:extLst>
              <a:ext uri="{FF2B5EF4-FFF2-40B4-BE49-F238E27FC236}">
                <a16:creationId xmlns:a16="http://schemas.microsoft.com/office/drawing/2014/main" id="{8B6935FF-4C8F-264D-BCFE-C83CF4FF3DD3}"/>
              </a:ext>
            </a:extLst>
          </p:cNvPr>
          <p:cNvSpPr txBox="1">
            <a:spLocks/>
          </p:cNvSpPr>
          <p:nvPr/>
        </p:nvSpPr>
        <p:spPr>
          <a:xfrm>
            <a:off x="1066800" y="721360"/>
            <a:ext cx="3891280" cy="2376856"/>
          </a:xfrm>
          <a:prstGeom prst="rect">
            <a:avLst/>
          </a:prstGeom>
        </p:spPr>
        <p:txBody>
          <a:bodyPr anchor="t"/>
          <a:lstStyle>
            <a:lvl1pPr algn="l" rtl="0" eaLnBrk="0" fontAlgn="base" hangingPunct="0">
              <a:lnSpc>
                <a:spcPct val="90000"/>
              </a:lnSpc>
              <a:spcBef>
                <a:spcPct val="0"/>
              </a:spcBef>
              <a:spcAft>
                <a:spcPct val="0"/>
              </a:spcAft>
              <a:defRPr sz="4500" kern="1200">
                <a:solidFill>
                  <a:schemeClr val="tx1"/>
                </a:solidFill>
                <a:latin typeface="Open Sans Light" panose="020B0306030504020204" pitchFamily="34" charset="0"/>
                <a:ea typeface="+mj-ea"/>
                <a:cs typeface="+mj-cs"/>
              </a:defRPr>
            </a:lvl1pPr>
            <a:lvl2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2pPr>
            <a:lvl3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3pPr>
            <a:lvl4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4pPr>
            <a:lvl5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5pPr>
            <a:lvl6pPr marL="4572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6pPr>
            <a:lvl7pPr marL="9144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7pPr>
            <a:lvl8pPr marL="13716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8pPr>
            <a:lvl9pPr marL="18288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9pPr>
          </a:lstStyle>
          <a:p>
            <a:r>
              <a:rPr lang="en-US" dirty="0" err="1"/>
              <a:t>Metodología</a:t>
            </a:r>
            <a:r>
              <a:rPr lang="en-US" dirty="0"/>
              <a:t>  de la </a:t>
            </a:r>
            <a:r>
              <a:rPr lang="en-US" dirty="0" err="1"/>
              <a:t>investigación</a:t>
            </a:r>
            <a:endParaRPr lang="en-US" dirty="0"/>
          </a:p>
        </p:txBody>
      </p:sp>
      <p:pic>
        <p:nvPicPr>
          <p:cNvPr id="8" name="Picture 7">
            <a:extLst>
              <a:ext uri="{FF2B5EF4-FFF2-40B4-BE49-F238E27FC236}">
                <a16:creationId xmlns:a16="http://schemas.microsoft.com/office/drawing/2014/main" id="{EF35BD5B-913A-439E-89DF-3A1052217AE8}"/>
              </a:ext>
            </a:extLst>
          </p:cNvPr>
          <p:cNvPicPr>
            <a:picLocks noChangeAspect="1"/>
          </p:cNvPicPr>
          <p:nvPr/>
        </p:nvPicPr>
        <p:blipFill>
          <a:blip r:embed="rId2"/>
          <a:stretch>
            <a:fillRect/>
          </a:stretch>
        </p:blipFill>
        <p:spPr>
          <a:xfrm>
            <a:off x="5368345" y="577850"/>
            <a:ext cx="3480963" cy="4459983"/>
          </a:xfrm>
          <a:prstGeom prst="rect">
            <a:avLst/>
          </a:prstGeom>
        </p:spPr>
      </p:pic>
    </p:spTree>
    <p:extLst>
      <p:ext uri="{BB962C8B-B14F-4D97-AF65-F5344CB8AC3E}">
        <p14:creationId xmlns:p14="http://schemas.microsoft.com/office/powerpoint/2010/main" val="461183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sz="half" idx="14"/>
          </p:nvPr>
        </p:nvSpPr>
        <p:spPr>
          <a:xfrm>
            <a:off x="696003" y="2046224"/>
            <a:ext cx="5753519" cy="2025904"/>
          </a:xfrm>
        </p:spPr>
        <p:txBody>
          <a:bodyPr>
            <a:noAutofit/>
          </a:bodyPr>
          <a:lstStyle/>
          <a:p>
            <a:pPr marL="285750" indent="-285750" algn="just">
              <a:lnSpc>
                <a:spcPct val="100000"/>
              </a:lnSpc>
              <a:buFont typeface="Arial" panose="020B0604020202020204" pitchFamily="34" charset="0"/>
              <a:buChar char="•"/>
            </a:pPr>
            <a:r>
              <a:rPr lang="es-CO" sz="1800" dirty="0"/>
              <a:t>Una buena estrategia para definir el título de la investigación a realizar consiste en revisar (leer) el contenido y los propios títulos de varios artículos científicos de reciente publicación sobre el tema en revistas científicas o </a:t>
            </a:r>
            <a:r>
              <a:rPr lang="es-CO" sz="1800" i="1" dirty="0" err="1"/>
              <a:t>journals</a:t>
            </a:r>
            <a:r>
              <a:rPr lang="es-CO" sz="1800" dirty="0"/>
              <a:t> arbitrados. </a:t>
            </a:r>
          </a:p>
          <a:p>
            <a:pPr marL="285750" indent="-285750" algn="just">
              <a:lnSpc>
                <a:spcPct val="100000"/>
              </a:lnSpc>
              <a:buFont typeface="Arial" panose="020B0604020202020204" pitchFamily="34" charset="0"/>
              <a:buChar char="•"/>
            </a:pPr>
            <a:r>
              <a:rPr lang="es-CO" sz="1800" dirty="0"/>
              <a:t>Se recomienda que el título no sea ni demasiado corto, que no exprese la idea principal del tema por investigar, ni demasiado extenso, que se convierta en un párrafo.</a:t>
            </a:r>
            <a:endParaRPr lang="es-ES" sz="1800" dirty="0"/>
          </a:p>
        </p:txBody>
      </p:sp>
      <p:sp>
        <p:nvSpPr>
          <p:cNvPr id="84994" name="Rectangle 2"/>
          <p:cNvSpPr>
            <a:spLocks noGrp="1" noChangeArrowheads="1"/>
          </p:cNvSpPr>
          <p:nvPr>
            <p:ph type="title"/>
          </p:nvPr>
        </p:nvSpPr>
        <p:spPr/>
        <p:txBody>
          <a:bodyPr/>
          <a:lstStyle/>
          <a:p>
            <a:pPr eaLnBrk="1" hangingPunct="1"/>
            <a:r>
              <a:rPr lang="es-CO" dirty="0"/>
              <a:t> Título de la investigación </a:t>
            </a:r>
          </a:p>
        </p:txBody>
      </p:sp>
      <p:pic>
        <p:nvPicPr>
          <p:cNvPr id="2" name="Imagen 1" descr="AL121834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2048" y="3118642"/>
            <a:ext cx="4253949" cy="2835966"/>
          </a:xfrm>
          <a:prstGeom prst="rect">
            <a:avLst/>
          </a:prstGeom>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circle(in)">
                                      <p:cBhvr>
                                        <p:cTn id="7" dur="2000"/>
                                        <p:tgtEl>
                                          <p:spTgt spid="4099">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099">
                                            <p:txEl>
                                              <p:pRg st="1" end="1"/>
                                            </p:txEl>
                                          </p:spTgt>
                                        </p:tgtEl>
                                        <p:attrNameLst>
                                          <p:attrName>style.visibility</p:attrName>
                                        </p:attrNameLst>
                                      </p:cBhvr>
                                      <p:to>
                                        <p:strVal val="visible"/>
                                      </p:to>
                                    </p:set>
                                    <p:animEffect transition="in" filter="circle(in)">
                                      <p:cBhvr>
                                        <p:cTn id="10" dur="2000"/>
                                        <p:tgtEl>
                                          <p:spTgt spid="40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Oval 36"/>
          <p:cNvSpPr>
            <a:spLocks noChangeArrowheads="1"/>
          </p:cNvSpPr>
          <p:nvPr/>
        </p:nvSpPr>
        <p:spPr bwMode="auto">
          <a:xfrm>
            <a:off x="8997889" y="3133789"/>
            <a:ext cx="1270000" cy="1246187"/>
          </a:xfrm>
          <a:prstGeom prst="ellipse">
            <a:avLst/>
          </a:prstGeom>
          <a:noFill/>
          <a:ln w="9525">
            <a:solidFill>
              <a:schemeClr val="accent6">
                <a:lumMod val="75000"/>
              </a:schemeClr>
            </a:solidFill>
            <a:round/>
            <a:headEnd/>
            <a:tailEnd/>
          </a:ln>
        </p:spPr>
        <p:txBody>
          <a:bodyPr wrap="none" anchor="ctr"/>
          <a:lstStyle/>
          <a:p>
            <a:pPr algn="ctr" eaLnBrk="1" hangingPunct="1"/>
            <a:r>
              <a:rPr lang="es-ES_tradnl" sz="1400" b="1" dirty="0">
                <a:latin typeface="Open Sans Light" panose="020B0306030504020204" pitchFamily="34" charset="0"/>
                <a:ea typeface="Open Sans Light" panose="020B0306030504020204" pitchFamily="34" charset="0"/>
                <a:cs typeface="Open Sans Light" panose="020B0306030504020204" pitchFamily="34" charset="0"/>
              </a:rPr>
              <a:t>Título del</a:t>
            </a:r>
          </a:p>
          <a:p>
            <a:pPr algn="ctr" eaLnBrk="1" hangingPunct="1"/>
            <a:r>
              <a:rPr lang="es-ES_tradnl" sz="1400" b="1" dirty="0">
                <a:latin typeface="Open Sans Light" panose="020B0306030504020204" pitchFamily="34" charset="0"/>
                <a:ea typeface="Open Sans Light" panose="020B0306030504020204" pitchFamily="34" charset="0"/>
                <a:cs typeface="Open Sans Light" panose="020B0306030504020204" pitchFamily="34" charset="0"/>
              </a:rPr>
              <a:t>Estudio</a:t>
            </a:r>
            <a:endParaRPr lang="es-ES" sz="1400" b="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2773" name="Rectangle 37"/>
          <p:cNvSpPr>
            <a:spLocks noChangeArrowheads="1"/>
          </p:cNvSpPr>
          <p:nvPr/>
        </p:nvSpPr>
        <p:spPr bwMode="auto">
          <a:xfrm>
            <a:off x="929550" y="590416"/>
            <a:ext cx="4539184" cy="2031325"/>
          </a:xfrm>
          <a:prstGeom prst="rect">
            <a:avLst/>
          </a:prstGeom>
          <a:solidFill>
            <a:schemeClr val="bg1"/>
          </a:solidFill>
          <a:ln w="9525">
            <a:solidFill>
              <a:schemeClr val="accent6">
                <a:lumMod val="75000"/>
              </a:schemeClr>
            </a:solidFill>
            <a:miter lim="800000"/>
            <a:headEnd/>
            <a:tailEnd/>
          </a:ln>
        </p:spPr>
        <p:txBody>
          <a:bodyPr wrap="square" anchor="ctr">
            <a:spAutoFit/>
          </a:bodyPr>
          <a:lstStyle/>
          <a:p>
            <a:pPr algn="ctr" eaLnBrk="1" hangingPunct="1"/>
            <a:r>
              <a:rPr lang="es-ES_tradnl" sz="1400" b="1" dirty="0">
                <a:latin typeface="Open Sans Light" panose="020B0306030504020204" pitchFamily="34" charset="0"/>
                <a:ea typeface="Open Sans Light" panose="020B0306030504020204" pitchFamily="34" charset="0"/>
                <a:cs typeface="Open Sans Light" panose="020B0306030504020204" pitchFamily="34" charset="0"/>
              </a:rPr>
              <a:t>Fuentes de temas</a:t>
            </a:r>
          </a:p>
          <a:p>
            <a:pPr algn="ctr" eaLnBrk="1" hangingPunct="1"/>
            <a:endParaRPr lang="es-ES_tradnl" sz="1400" b="1" dirty="0">
              <a:latin typeface="Open Sans Light" panose="020B0306030504020204" pitchFamily="34" charset="0"/>
              <a:ea typeface="Open Sans Light" panose="020B0306030504020204" pitchFamily="34" charset="0"/>
              <a:cs typeface="Open Sans Light" panose="020B0306030504020204" pitchFamily="34" charset="0"/>
            </a:endParaRPr>
          </a:p>
          <a:p>
            <a:pPr eaLnBrk="1" hangingPunct="1"/>
            <a:r>
              <a:rPr lang="es-CO" sz="1400" dirty="0">
                <a:latin typeface="Open Sans Light" panose="020B0306030504020204" pitchFamily="34" charset="0"/>
                <a:ea typeface="Open Sans Light" panose="020B0306030504020204" pitchFamily="34" charset="0"/>
                <a:cs typeface="Open Sans Light" panose="020B0306030504020204" pitchFamily="34" charset="0"/>
              </a:rPr>
              <a:t>Artículos científicos, principalmente en bases de datos mundiales, regionales o nacionales, como: Thomson Reuters (Science </a:t>
            </a:r>
            <a:r>
              <a:rPr lang="es-CO" sz="1400" dirty="0" err="1">
                <a:latin typeface="Open Sans Light" panose="020B0306030504020204" pitchFamily="34" charset="0"/>
                <a:ea typeface="Open Sans Light" panose="020B0306030504020204" pitchFamily="34" charset="0"/>
                <a:cs typeface="Open Sans Light" panose="020B0306030504020204" pitchFamily="34" charset="0"/>
              </a:rPr>
              <a:t>citation</a:t>
            </a:r>
            <a:r>
              <a:rPr lang="es-CO" sz="1400" dirty="0">
                <a:latin typeface="Open Sans Light" panose="020B0306030504020204" pitchFamily="34" charset="0"/>
                <a:ea typeface="Open Sans Light" panose="020B0306030504020204" pitchFamily="34" charset="0"/>
                <a:cs typeface="Open Sans Light" panose="020B0306030504020204" pitchFamily="34" charset="0"/>
              </a:rPr>
              <a:t> index–</a:t>
            </a:r>
            <a:r>
              <a:rPr lang="es-CO" sz="1400" dirty="0" err="1">
                <a:latin typeface="Open Sans Light" panose="020B0306030504020204" pitchFamily="34" charset="0"/>
                <a:ea typeface="Open Sans Light" panose="020B0306030504020204" pitchFamily="34" charset="0"/>
                <a:cs typeface="Open Sans Light" panose="020B0306030504020204" pitchFamily="34" charset="0"/>
              </a:rPr>
              <a:t>WoS</a:t>
            </a:r>
            <a:r>
              <a:rPr lang="es-CO" sz="1400" dirty="0">
                <a:latin typeface="Open Sans Light" panose="020B0306030504020204" pitchFamily="34" charset="0"/>
                <a:ea typeface="Open Sans Light" panose="020B0306030504020204" pitchFamily="34" charset="0"/>
                <a:cs typeface="Open Sans Light" panose="020B0306030504020204" pitchFamily="34" charset="0"/>
              </a:rPr>
              <a:t> o ISI Web of </a:t>
            </a:r>
            <a:r>
              <a:rPr lang="es-CO" sz="1400" dirty="0" err="1">
                <a:latin typeface="Open Sans Light" panose="020B0306030504020204" pitchFamily="34" charset="0"/>
                <a:ea typeface="Open Sans Light" panose="020B0306030504020204" pitchFamily="34" charset="0"/>
                <a:cs typeface="Open Sans Light" panose="020B0306030504020204" pitchFamily="34" charset="0"/>
              </a:rPr>
              <a:t>Knowledge</a:t>
            </a:r>
            <a:r>
              <a:rPr lang="es-CO" sz="1400" dirty="0">
                <a:latin typeface="Open Sans Light" panose="020B0306030504020204" pitchFamily="34" charset="0"/>
                <a:ea typeface="Open Sans Light" panose="020B0306030504020204" pitchFamily="34" charset="0"/>
                <a:cs typeface="Open Sans Light" panose="020B0306030504020204" pitchFamily="34" charset="0"/>
              </a:rPr>
              <a:t>), Elsevier (Scopus), Google Scholar h-index, ProQuest, EBSCO, BPR Benchmark, EMIS, JCR (Journal Citation </a:t>
            </a:r>
            <a:r>
              <a:rPr lang="es-CO" sz="1400" dirty="0" err="1">
                <a:latin typeface="Open Sans Light" panose="020B0306030504020204" pitchFamily="34" charset="0"/>
                <a:ea typeface="Open Sans Light" panose="020B0306030504020204" pitchFamily="34" charset="0"/>
                <a:cs typeface="Open Sans Light" panose="020B0306030504020204" pitchFamily="34" charset="0"/>
              </a:rPr>
              <a:t>Report</a:t>
            </a:r>
            <a:r>
              <a:rPr lang="es-CO" sz="1400" dirty="0">
                <a:latin typeface="Open Sans Light" panose="020B0306030504020204" pitchFamily="34" charset="0"/>
                <a:ea typeface="Open Sans Light" panose="020B0306030504020204" pitchFamily="34" charset="0"/>
                <a:cs typeface="Open Sans Light" panose="020B0306030504020204" pitchFamily="34" charset="0"/>
              </a:rPr>
              <a:t>), JSTOR, Science Direct, Social Science Journals, algunas de </a:t>
            </a:r>
            <a:r>
              <a:rPr lang="es-CO" sz="1400" i="1" dirty="0">
                <a:latin typeface="Open Sans Light" panose="020B0306030504020204" pitchFamily="34" charset="0"/>
                <a:ea typeface="Open Sans Light" panose="020B0306030504020204" pitchFamily="34" charset="0"/>
                <a:cs typeface="Open Sans Light" panose="020B0306030504020204" pitchFamily="34" charset="0"/>
              </a:rPr>
              <a:t>open</a:t>
            </a:r>
            <a:r>
              <a:rPr lang="es-CO" sz="1400" dirty="0">
                <a:latin typeface="Open Sans Light" panose="020B0306030504020204" pitchFamily="34" charset="0"/>
                <a:ea typeface="Open Sans Light" panose="020B0306030504020204" pitchFamily="34" charset="0"/>
                <a:cs typeface="Open Sans Light" panose="020B0306030504020204" pitchFamily="34" charset="0"/>
              </a:rPr>
              <a:t> </a:t>
            </a:r>
            <a:r>
              <a:rPr lang="es-CO" sz="1400" i="1" dirty="0">
                <a:latin typeface="Open Sans Light" panose="020B0306030504020204" pitchFamily="34" charset="0"/>
                <a:ea typeface="Open Sans Light" panose="020B0306030504020204" pitchFamily="34" charset="0"/>
                <a:cs typeface="Open Sans Light" panose="020B0306030504020204" pitchFamily="34" charset="0"/>
              </a:rPr>
              <a:t>access</a:t>
            </a:r>
            <a:r>
              <a:rPr lang="es-CO" sz="1400" dirty="0">
                <a:latin typeface="Open Sans Light" panose="020B0306030504020204" pitchFamily="34" charset="0"/>
                <a:ea typeface="Open Sans Light" panose="020B0306030504020204" pitchFamily="34" charset="0"/>
                <a:cs typeface="Open Sans Light" panose="020B0306030504020204" pitchFamily="34" charset="0"/>
              </a:rPr>
              <a:t>, entre otras. </a:t>
            </a:r>
            <a:endParaRPr lang="es-ES_tradnl"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2774" name="Rectangle 38"/>
          <p:cNvSpPr>
            <a:spLocks noChangeArrowheads="1"/>
          </p:cNvSpPr>
          <p:nvPr/>
        </p:nvSpPr>
        <p:spPr bwMode="auto">
          <a:xfrm>
            <a:off x="7113589" y="551245"/>
            <a:ext cx="3793467" cy="2031325"/>
          </a:xfrm>
          <a:prstGeom prst="rect">
            <a:avLst/>
          </a:prstGeom>
          <a:solidFill>
            <a:schemeClr val="bg1"/>
          </a:solidFill>
          <a:ln w="9525">
            <a:solidFill>
              <a:schemeClr val="accent6">
                <a:lumMod val="75000"/>
              </a:schemeClr>
            </a:solidFill>
            <a:miter lim="800000"/>
            <a:headEnd/>
            <a:tailEnd/>
          </a:ln>
        </p:spPr>
        <p:txBody>
          <a:bodyPr wrap="square" anchor="ctr">
            <a:spAutoFit/>
          </a:bodyPr>
          <a:lstStyle/>
          <a:p>
            <a:pPr algn="ctr" eaLnBrk="1" hangingPunct="1"/>
            <a:r>
              <a:rPr lang="es-ES_tradnl" sz="1400" b="1" dirty="0">
                <a:latin typeface="Open Sans Light" panose="020B0306030504020204" pitchFamily="34" charset="0"/>
                <a:ea typeface="Open Sans Light" panose="020B0306030504020204" pitchFamily="34" charset="0"/>
                <a:cs typeface="Open Sans Light" panose="020B0306030504020204" pitchFamily="34" charset="0"/>
              </a:rPr>
              <a:t>Criterios para categorizar el tema de la investigación</a:t>
            </a:r>
          </a:p>
          <a:p>
            <a:pPr algn="ctr" eaLnBrk="1" hangingPunct="1"/>
            <a:endParaRPr lang="es-ES_tradnl" sz="1400" b="1" dirty="0">
              <a:latin typeface="Open Sans Light" panose="020B0306030504020204" pitchFamily="34" charset="0"/>
              <a:ea typeface="Open Sans Light" panose="020B0306030504020204" pitchFamily="34" charset="0"/>
              <a:cs typeface="Open Sans Light" panose="020B0306030504020204" pitchFamily="34" charset="0"/>
            </a:endParaRPr>
          </a:p>
          <a:p>
            <a:pPr algn="just" eaLnBrk="1" hangingPunct="1">
              <a:buFontTx/>
              <a:buChar char="-"/>
            </a:pPr>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 Novedad.</a:t>
            </a:r>
          </a:p>
          <a:p>
            <a:pPr algn="just" eaLnBrk="1" hangingPunct="1">
              <a:buFontTx/>
              <a:buChar char="-"/>
            </a:pPr>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 Orientación a contrastar resultados</a:t>
            </a:r>
          </a:p>
          <a:p>
            <a:pPr algn="just" eaLnBrk="1" hangingPunct="1">
              <a:buFontTx/>
              <a:buChar char="-"/>
            </a:pPr>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 Solución de problemas</a:t>
            </a:r>
          </a:p>
          <a:p>
            <a:pPr algn="just" eaLnBrk="1" hangingPunct="1">
              <a:buFontTx/>
              <a:buChar char="-"/>
            </a:pPr>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 Apoyo de expertos</a:t>
            </a:r>
          </a:p>
          <a:p>
            <a:pPr algn="just" eaLnBrk="1" hangingPunct="1">
              <a:buFontTx/>
              <a:buChar char="-"/>
            </a:pPr>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 Claridad de ideas</a:t>
            </a:r>
          </a:p>
          <a:p>
            <a:pPr algn="just" eaLnBrk="1" hangingPunct="1">
              <a:buFontTx/>
              <a:buChar char="-"/>
            </a:pPr>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 Otros.</a:t>
            </a:r>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2775" name="Rectangle 39"/>
          <p:cNvSpPr>
            <a:spLocks noChangeArrowheads="1"/>
          </p:cNvSpPr>
          <p:nvPr/>
        </p:nvSpPr>
        <p:spPr bwMode="auto">
          <a:xfrm>
            <a:off x="779489" y="4004592"/>
            <a:ext cx="4163988" cy="1384995"/>
          </a:xfrm>
          <a:prstGeom prst="rect">
            <a:avLst/>
          </a:prstGeom>
          <a:solidFill>
            <a:schemeClr val="bg1"/>
          </a:solidFill>
          <a:ln w="9525">
            <a:solidFill>
              <a:schemeClr val="accent6">
                <a:lumMod val="75000"/>
              </a:schemeClr>
            </a:solidFill>
            <a:miter lim="800000"/>
            <a:headEnd/>
            <a:tailEnd/>
          </a:ln>
        </p:spPr>
        <p:txBody>
          <a:bodyPr wrap="square" anchor="ctr">
            <a:spAutoFit/>
          </a:bodyPr>
          <a:lstStyle/>
          <a:p>
            <a:pPr algn="ctr" eaLnBrk="1" hangingPunct="1"/>
            <a:r>
              <a:rPr lang="es-ES_tradnl" sz="1400" b="1" dirty="0">
                <a:latin typeface="Open Sans Light" panose="020B0306030504020204" pitchFamily="34" charset="0"/>
                <a:ea typeface="Open Sans Light" panose="020B0306030504020204" pitchFamily="34" charset="0"/>
                <a:cs typeface="Open Sans Light" panose="020B0306030504020204" pitchFamily="34" charset="0"/>
              </a:rPr>
              <a:t>Validación de los temas</a:t>
            </a:r>
          </a:p>
          <a:p>
            <a:pPr algn="ctr" eaLnBrk="1" hangingPunct="1"/>
            <a:endParaRPr lang="es-ES_tradnl" sz="1400" b="1" dirty="0">
              <a:latin typeface="Open Sans Light" panose="020B0306030504020204" pitchFamily="34" charset="0"/>
              <a:ea typeface="Open Sans Light" panose="020B0306030504020204" pitchFamily="34" charset="0"/>
              <a:cs typeface="Open Sans Light" panose="020B0306030504020204" pitchFamily="34" charset="0"/>
            </a:endParaRPr>
          </a:p>
          <a:p>
            <a:pPr algn="just" eaLnBrk="1" hangingPunct="1">
              <a:buFontTx/>
              <a:buChar char="-"/>
            </a:pPr>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 Expertos en el tema.</a:t>
            </a:r>
          </a:p>
          <a:p>
            <a:pPr eaLnBrk="1" hangingPunct="1">
              <a:buFontTx/>
              <a:buChar char="-"/>
            </a:pPr>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 Revisión de información existente sobre el tema.</a:t>
            </a:r>
          </a:p>
          <a:p>
            <a:pPr eaLnBrk="1" hangingPunct="1">
              <a:buFontTx/>
              <a:buChar char="-"/>
            </a:pPr>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 Coordinadores del área de investigación.</a:t>
            </a:r>
          </a:p>
          <a:p>
            <a:pPr algn="just" eaLnBrk="1" hangingPunct="1">
              <a:buFontTx/>
              <a:buChar char="-"/>
            </a:pPr>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 Otros.</a:t>
            </a:r>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6024" name="Oval 41"/>
          <p:cNvSpPr>
            <a:spLocks noChangeArrowheads="1"/>
          </p:cNvSpPr>
          <p:nvPr/>
        </p:nvSpPr>
        <p:spPr bwMode="auto">
          <a:xfrm>
            <a:off x="7594600" y="4797708"/>
            <a:ext cx="2794000" cy="1038701"/>
          </a:xfrm>
          <a:prstGeom prst="ellipse">
            <a:avLst/>
          </a:prstGeom>
          <a:noFill/>
          <a:ln w="9525">
            <a:solidFill>
              <a:schemeClr val="accent6">
                <a:lumMod val="75000"/>
              </a:schemeClr>
            </a:solidFill>
            <a:round/>
            <a:headEnd/>
            <a:tailEnd/>
          </a:ln>
        </p:spPr>
        <p:txBody>
          <a:bodyPr anchor="ctr">
            <a:spAutoFit/>
          </a:bodyPr>
          <a:lstStyle/>
          <a:p>
            <a:pPr algn="ctr" eaLnBrk="1" hangingPunct="1"/>
            <a:r>
              <a:rPr lang="es-ES_tradnl" sz="1400" b="1" dirty="0">
                <a:latin typeface="Open Sans Light" panose="020B0306030504020204" pitchFamily="34" charset="0"/>
                <a:ea typeface="Open Sans Light" panose="020B0306030504020204" pitchFamily="34" charset="0"/>
                <a:cs typeface="Open Sans Light" panose="020B0306030504020204" pitchFamily="34" charset="0"/>
              </a:rPr>
              <a:t>Planteamiento del problema de investigación</a:t>
            </a:r>
            <a:endParaRPr lang="es-ES" sz="1400" b="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6025" name="Line 43"/>
          <p:cNvSpPr>
            <a:spLocks noChangeShapeType="1"/>
          </p:cNvSpPr>
          <p:nvPr/>
        </p:nvSpPr>
        <p:spPr bwMode="auto">
          <a:xfrm flipH="1">
            <a:off x="4920858" y="4205238"/>
            <a:ext cx="1175141" cy="491852"/>
          </a:xfrm>
          <a:prstGeom prst="line">
            <a:avLst/>
          </a:prstGeom>
          <a:noFill/>
          <a:ln w="9525">
            <a:solidFill>
              <a:schemeClr val="accent6">
                <a:lumMod val="75000"/>
              </a:schemeClr>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6026" name="Line 44"/>
          <p:cNvSpPr>
            <a:spLocks noChangeShapeType="1"/>
          </p:cNvSpPr>
          <p:nvPr/>
        </p:nvSpPr>
        <p:spPr bwMode="auto">
          <a:xfrm>
            <a:off x="7867497" y="4260938"/>
            <a:ext cx="554384" cy="575959"/>
          </a:xfrm>
          <a:prstGeom prst="line">
            <a:avLst/>
          </a:prstGeom>
          <a:noFill/>
          <a:ln w="9525">
            <a:solidFill>
              <a:schemeClr val="accent6">
                <a:lumMod val="75000"/>
              </a:schemeClr>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6027" name="Line 45"/>
          <p:cNvSpPr>
            <a:spLocks noChangeShapeType="1"/>
          </p:cNvSpPr>
          <p:nvPr/>
        </p:nvSpPr>
        <p:spPr bwMode="auto">
          <a:xfrm flipV="1">
            <a:off x="8312293" y="3778293"/>
            <a:ext cx="625475" cy="0"/>
          </a:xfrm>
          <a:prstGeom prst="line">
            <a:avLst/>
          </a:prstGeom>
          <a:noFill/>
          <a:ln w="9525">
            <a:solidFill>
              <a:schemeClr val="accent6">
                <a:lumMod val="75000"/>
              </a:schemeClr>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6028" name="Line 47"/>
          <p:cNvSpPr>
            <a:spLocks noChangeShapeType="1"/>
          </p:cNvSpPr>
          <p:nvPr/>
        </p:nvSpPr>
        <p:spPr bwMode="auto">
          <a:xfrm flipH="1" flipV="1">
            <a:off x="5528854" y="2582570"/>
            <a:ext cx="839016" cy="713078"/>
          </a:xfrm>
          <a:prstGeom prst="line">
            <a:avLst/>
          </a:prstGeom>
          <a:noFill/>
          <a:ln w="9525">
            <a:solidFill>
              <a:schemeClr val="accent6">
                <a:lumMod val="75000"/>
              </a:schemeClr>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6029" name="Line 48"/>
          <p:cNvSpPr>
            <a:spLocks noChangeShapeType="1"/>
          </p:cNvSpPr>
          <p:nvPr/>
        </p:nvSpPr>
        <p:spPr bwMode="auto">
          <a:xfrm flipV="1">
            <a:off x="7594600" y="2597061"/>
            <a:ext cx="717693" cy="698587"/>
          </a:xfrm>
          <a:prstGeom prst="line">
            <a:avLst/>
          </a:prstGeom>
          <a:noFill/>
          <a:ln w="9525">
            <a:solidFill>
              <a:schemeClr val="accent6">
                <a:lumMod val="75000"/>
              </a:schemeClr>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6030" name="Oval 35"/>
          <p:cNvSpPr>
            <a:spLocks noChangeArrowheads="1"/>
          </p:cNvSpPr>
          <p:nvPr/>
        </p:nvSpPr>
        <p:spPr bwMode="auto">
          <a:xfrm>
            <a:off x="5791546" y="3230493"/>
            <a:ext cx="2460626" cy="1168539"/>
          </a:xfrm>
          <a:prstGeom prst="ellipse">
            <a:avLst/>
          </a:prstGeom>
          <a:solidFill>
            <a:srgbClr val="26B8BC"/>
          </a:solidFill>
          <a:ln w="9525">
            <a:solidFill>
              <a:schemeClr val="accent6">
                <a:lumMod val="75000"/>
              </a:schemeClr>
            </a:solidFill>
            <a:round/>
            <a:headEnd/>
            <a:tailEnd/>
          </a:ln>
        </p:spPr>
        <p:txBody>
          <a:bodyPr wrap="square" anchor="ctr">
            <a:spAutoFit/>
          </a:bodyPr>
          <a:lstStyle/>
          <a:p>
            <a:pPr algn="ctr" eaLnBrk="1" hangingPunct="1"/>
            <a:r>
              <a:rPr lang="es-ES_tradnl" sz="1600" b="1" dirty="0">
                <a:latin typeface="Open Sans Light" panose="020B0306030504020204" pitchFamily="34" charset="0"/>
                <a:ea typeface="Open Sans Light" panose="020B0306030504020204" pitchFamily="34" charset="0"/>
                <a:cs typeface="Open Sans Light" panose="020B0306030504020204" pitchFamily="34" charset="0"/>
              </a:rPr>
              <a:t>Definir el tema de la investigación</a:t>
            </a:r>
            <a:endParaRPr lang="es-ES" sz="1600" b="1"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sz="half" idx="14"/>
          </p:nvPr>
        </p:nvSpPr>
        <p:spPr>
          <a:xfrm>
            <a:off x="513169" y="2283579"/>
            <a:ext cx="6680111" cy="3978778"/>
          </a:xfrm>
        </p:spPr>
        <p:txBody>
          <a:bodyPr>
            <a:normAutofit/>
          </a:bodyPr>
          <a:lstStyle/>
          <a:p>
            <a:pPr marL="285750" indent="-285750" algn="just">
              <a:lnSpc>
                <a:spcPct val="100000"/>
              </a:lnSpc>
              <a:buFont typeface="Arial" panose="020B0604020202020204" pitchFamily="34" charset="0"/>
              <a:buChar char="•"/>
            </a:pPr>
            <a:r>
              <a:rPr lang="es-CO" dirty="0">
                <a:cs typeface="Times New Roman" charset="0"/>
              </a:rPr>
              <a:t>Presenta de forma clara y concisa la relevancia del tema objeto del estudio (la reflexión científica actual y los hallazgos recientes en el ámbito científico sobre el tema). </a:t>
            </a:r>
          </a:p>
          <a:p>
            <a:pPr marL="285750" indent="-285750" algn="just">
              <a:lnSpc>
                <a:spcPct val="100000"/>
              </a:lnSpc>
              <a:buFont typeface="Arial" panose="020B0604020202020204" pitchFamily="34" charset="0"/>
              <a:buChar char="•"/>
            </a:pPr>
            <a:r>
              <a:rPr lang="es-CO" dirty="0">
                <a:cs typeface="Times New Roman" charset="0"/>
              </a:rPr>
              <a:t>También describe el estado de la situación o fenómeno a estudiar en el contexto de la investigación (mostrar de forma clara y concisa los rasgos o características de esa situación o fenómeno). </a:t>
            </a:r>
          </a:p>
          <a:p>
            <a:pPr marL="285750" indent="-285750" algn="just">
              <a:lnSpc>
                <a:spcPct val="100000"/>
              </a:lnSpc>
              <a:buFont typeface="Arial" panose="020B0604020202020204" pitchFamily="34" charset="0"/>
              <a:buChar char="•"/>
            </a:pPr>
            <a:r>
              <a:rPr lang="es-CO" dirty="0">
                <a:cs typeface="Times New Roman" charset="0"/>
              </a:rPr>
              <a:t>Plantea la pregunta de investigación a responder durante el desarrollo de la investigación.</a:t>
            </a:r>
          </a:p>
          <a:p>
            <a:pPr marL="285750" indent="-285750" algn="just">
              <a:lnSpc>
                <a:spcPct val="100000"/>
              </a:lnSpc>
              <a:buFont typeface="Arial" panose="020B0604020202020204" pitchFamily="34" charset="0"/>
              <a:buChar char="•"/>
            </a:pPr>
            <a:r>
              <a:rPr lang="es-CO" dirty="0">
                <a:cs typeface="Times New Roman" charset="0"/>
              </a:rPr>
              <a:t>Sintetiza los aportes del estudio al responder la pregunta.</a:t>
            </a:r>
          </a:p>
        </p:txBody>
      </p:sp>
      <p:sp>
        <p:nvSpPr>
          <p:cNvPr id="87042" name="Rectangle 2"/>
          <p:cNvSpPr>
            <a:spLocks noGrp="1" noChangeArrowheads="1"/>
          </p:cNvSpPr>
          <p:nvPr>
            <p:ph type="title"/>
          </p:nvPr>
        </p:nvSpPr>
        <p:spPr/>
        <p:txBody>
          <a:bodyPr>
            <a:normAutofit fontScale="90000"/>
          </a:bodyPr>
          <a:lstStyle/>
          <a:p>
            <a:pPr eaLnBrk="1" hangingPunct="1"/>
            <a:br>
              <a:rPr lang="es-CO" sz="4000" dirty="0"/>
            </a:br>
            <a:r>
              <a:rPr lang="es-CO" sz="4000" dirty="0"/>
              <a:t>Problema y pregunta de investigación</a:t>
            </a:r>
          </a:p>
        </p:txBody>
      </p:sp>
      <p:pic>
        <p:nvPicPr>
          <p:cNvPr id="2" name="Imagen 1" descr="AL136536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3696" y="3012968"/>
            <a:ext cx="3780000" cy="2520000"/>
          </a:xfrm>
          <a:prstGeom prst="rect">
            <a:avLst/>
          </a:prstGeom>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circle(in)">
                                      <p:cBhvr>
                                        <p:cTn id="7" dur="2000"/>
                                        <p:tgtEl>
                                          <p:spTgt spid="4099">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099">
                                            <p:txEl>
                                              <p:pRg st="1" end="1"/>
                                            </p:txEl>
                                          </p:spTgt>
                                        </p:tgtEl>
                                        <p:attrNameLst>
                                          <p:attrName>style.visibility</p:attrName>
                                        </p:attrNameLst>
                                      </p:cBhvr>
                                      <p:to>
                                        <p:strVal val="visible"/>
                                      </p:to>
                                    </p:set>
                                    <p:animEffect transition="in" filter="circle(in)">
                                      <p:cBhvr>
                                        <p:cTn id="10" dur="2000"/>
                                        <p:tgtEl>
                                          <p:spTgt spid="4099">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4099">
                                            <p:txEl>
                                              <p:pRg st="2" end="2"/>
                                            </p:txEl>
                                          </p:spTgt>
                                        </p:tgtEl>
                                        <p:attrNameLst>
                                          <p:attrName>style.visibility</p:attrName>
                                        </p:attrNameLst>
                                      </p:cBhvr>
                                      <p:to>
                                        <p:strVal val="visible"/>
                                      </p:to>
                                    </p:set>
                                    <p:animEffect transition="in" filter="circle(in)">
                                      <p:cBhvr>
                                        <p:cTn id="13" dur="2000"/>
                                        <p:tgtEl>
                                          <p:spTgt spid="4099">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4099">
                                            <p:txEl>
                                              <p:pRg st="3" end="3"/>
                                            </p:txEl>
                                          </p:spTgt>
                                        </p:tgtEl>
                                        <p:attrNameLst>
                                          <p:attrName>style.visibility</p:attrName>
                                        </p:attrNameLst>
                                      </p:cBhvr>
                                      <p:to>
                                        <p:strVal val="visible"/>
                                      </p:to>
                                    </p:set>
                                    <p:animEffect transition="in" filter="circle(in)">
                                      <p:cBhvr>
                                        <p:cTn id="16" dur="2000"/>
                                        <p:tgtEl>
                                          <p:spTgt spid="40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ChangeArrowheads="1"/>
          </p:cNvSpPr>
          <p:nvPr/>
        </p:nvSpPr>
        <p:spPr bwMode="auto">
          <a:xfrm>
            <a:off x="1677988" y="2332038"/>
            <a:ext cx="91440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endParaRPr lang="es-CO" sz="2000"/>
          </a:p>
        </p:txBody>
      </p:sp>
      <p:sp>
        <p:nvSpPr>
          <p:cNvPr id="88068" name="Oval 35"/>
          <p:cNvSpPr>
            <a:spLocks noChangeArrowheads="1"/>
          </p:cNvSpPr>
          <p:nvPr/>
        </p:nvSpPr>
        <p:spPr bwMode="auto">
          <a:xfrm>
            <a:off x="4881564" y="2455336"/>
            <a:ext cx="2892425" cy="1168539"/>
          </a:xfrm>
          <a:prstGeom prst="ellipse">
            <a:avLst/>
          </a:prstGeom>
          <a:solidFill>
            <a:srgbClr val="26B8BC"/>
          </a:solidFill>
          <a:ln w="9525">
            <a:solidFill>
              <a:schemeClr val="accent6">
                <a:lumMod val="75000"/>
              </a:schemeClr>
            </a:solidFill>
            <a:round/>
            <a:headEnd/>
            <a:tailEnd/>
          </a:ln>
        </p:spPr>
        <p:txBody>
          <a:bodyPr anchor="ctr">
            <a:spAutoFit/>
          </a:bodyPr>
          <a:lstStyle/>
          <a:p>
            <a:pPr algn="ctr" eaLnBrk="1" hangingPunct="1"/>
            <a:r>
              <a:rPr lang="es-ES_tradnl" sz="1600" b="1" dirty="0">
                <a:latin typeface="Open Sans Light" panose="020B0306030504020204" pitchFamily="34" charset="0"/>
                <a:ea typeface="Open Sans Light" panose="020B0306030504020204" pitchFamily="34" charset="0"/>
                <a:cs typeface="Open Sans Light" panose="020B0306030504020204" pitchFamily="34" charset="0"/>
              </a:rPr>
              <a:t>Plantear el problema de investigación</a:t>
            </a:r>
            <a:endParaRPr lang="es-ES" sz="1600" b="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9397" name="Rectangle 37"/>
          <p:cNvSpPr>
            <a:spLocks noChangeArrowheads="1"/>
          </p:cNvSpPr>
          <p:nvPr/>
        </p:nvSpPr>
        <p:spPr bwMode="auto">
          <a:xfrm>
            <a:off x="3987386" y="614726"/>
            <a:ext cx="4916772" cy="1077218"/>
          </a:xfrm>
          <a:prstGeom prst="rect">
            <a:avLst/>
          </a:prstGeom>
          <a:noFill/>
          <a:ln w="9525">
            <a:solidFill>
              <a:schemeClr val="accent6">
                <a:lumMod val="75000"/>
              </a:schemeClr>
            </a:solidFill>
            <a:miter lim="800000"/>
            <a:headEnd/>
            <a:tailEnd/>
          </a:ln>
        </p:spPr>
        <p:txBody>
          <a:bodyPr wrap="square" anchor="ctr">
            <a:spAutoFit/>
          </a:bodyPr>
          <a:lstStyle/>
          <a:p>
            <a:pPr marL="457200" indent="-457200" algn="ctr" eaLnBrk="1" hangingPunct="1"/>
            <a:r>
              <a:rPr lang="es-ES_tradnl" sz="1600" b="1" dirty="0">
                <a:latin typeface="Open Sans Light" panose="020B0306030504020204" pitchFamily="34" charset="0"/>
                <a:ea typeface="Open Sans Light" panose="020B0306030504020204" pitchFamily="34" charset="0"/>
                <a:cs typeface="Open Sans Light" panose="020B0306030504020204" pitchFamily="34" charset="0"/>
              </a:rPr>
              <a:t>Concepto de problema de investigación</a:t>
            </a:r>
          </a:p>
          <a:p>
            <a:pPr marL="457200" indent="-457200" algn="ctr" eaLnBrk="1" hangingPunct="1"/>
            <a:endParaRPr lang="es-ES_tradnl" sz="1600" b="1" dirty="0">
              <a:latin typeface="Open Sans Light" panose="020B0306030504020204" pitchFamily="34" charset="0"/>
              <a:ea typeface="Open Sans Light" panose="020B0306030504020204" pitchFamily="34" charset="0"/>
              <a:cs typeface="Open Sans Light" panose="020B0306030504020204" pitchFamily="34" charset="0"/>
            </a:endParaRPr>
          </a:p>
          <a:p>
            <a:pPr eaLnBrk="1" hangingPunct="1"/>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Es un hecho, fenómeno o situación que incita a la reflexión o su estudio de forma sistemática. </a:t>
            </a:r>
            <a:endParaRPr lang="es-ES"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9398" name="Rectangle 38"/>
          <p:cNvSpPr>
            <a:spLocks noChangeArrowheads="1"/>
          </p:cNvSpPr>
          <p:nvPr/>
        </p:nvSpPr>
        <p:spPr bwMode="auto">
          <a:xfrm>
            <a:off x="7918452" y="3779118"/>
            <a:ext cx="3909156" cy="2308324"/>
          </a:xfrm>
          <a:prstGeom prst="rect">
            <a:avLst/>
          </a:prstGeom>
          <a:noFill/>
          <a:ln w="9525">
            <a:solidFill>
              <a:schemeClr val="accent6">
                <a:lumMod val="75000"/>
              </a:schemeClr>
            </a:solidFill>
            <a:miter lim="800000"/>
            <a:headEnd/>
            <a:tailEnd/>
          </a:ln>
        </p:spPr>
        <p:txBody>
          <a:bodyPr wrap="square" anchor="ctr">
            <a:spAutoFit/>
          </a:bodyPr>
          <a:lstStyle/>
          <a:p>
            <a:pPr algn="ctr" eaLnBrk="1" hangingPunct="1"/>
            <a:r>
              <a:rPr lang="es-ES_tradnl" sz="1600" b="1" dirty="0">
                <a:latin typeface="Open Sans Light" panose="020B0306030504020204" pitchFamily="34" charset="0"/>
                <a:ea typeface="Open Sans Light" panose="020B0306030504020204" pitchFamily="34" charset="0"/>
                <a:cs typeface="Open Sans Light" panose="020B0306030504020204" pitchFamily="34" charset="0"/>
              </a:rPr>
              <a:t>Aspectos del problema</a:t>
            </a:r>
          </a:p>
          <a:p>
            <a:pPr algn="ctr" eaLnBrk="1" hangingPunct="1"/>
            <a:endParaRPr lang="es-ES_tradnl" sz="1600" b="1"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eaLnBrk="1" hangingPunct="1">
              <a:buFont typeface="Arial" panose="020B0604020202020204" pitchFamily="34" charset="0"/>
              <a:buChar char="•"/>
            </a:pP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Enunciado: muestra la relevancia del tema y los rasgos de la situación específica objeto de estudio.</a:t>
            </a:r>
          </a:p>
          <a:p>
            <a:pPr marL="285750" indent="-285750" eaLnBrk="1" hangingPunct="1">
              <a:buFont typeface="Arial" panose="020B0604020202020204" pitchFamily="34" charset="0"/>
              <a:buChar char="•"/>
            </a:pP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Formulación: son las preguntas novedosas e inteligentes de la reflexión sobre el</a:t>
            </a:r>
            <a:b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b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problema de la investigación .</a:t>
            </a:r>
            <a:endParaRPr lang="es-ES"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9399" name="Rectangle 39"/>
          <p:cNvSpPr>
            <a:spLocks noChangeArrowheads="1"/>
          </p:cNvSpPr>
          <p:nvPr/>
        </p:nvSpPr>
        <p:spPr bwMode="auto">
          <a:xfrm>
            <a:off x="813467" y="3760610"/>
            <a:ext cx="3622313" cy="2308324"/>
          </a:xfrm>
          <a:prstGeom prst="rect">
            <a:avLst/>
          </a:prstGeom>
          <a:noFill/>
          <a:ln w="9525">
            <a:solidFill>
              <a:schemeClr val="accent6">
                <a:lumMod val="75000"/>
              </a:schemeClr>
            </a:solidFill>
            <a:miter lim="800000"/>
            <a:headEnd/>
            <a:tailEnd/>
          </a:ln>
        </p:spPr>
        <p:txBody>
          <a:bodyPr wrap="square" anchor="ctr">
            <a:spAutoFit/>
          </a:bodyPr>
          <a:lstStyle/>
          <a:p>
            <a:pPr algn="ctr" eaLnBrk="1" hangingPunct="1"/>
            <a:r>
              <a:rPr lang="es-ES_tradnl" sz="1600" b="1" dirty="0">
                <a:latin typeface="Open Sans Light" panose="020B0306030504020204" pitchFamily="34" charset="0"/>
                <a:ea typeface="Open Sans Light" panose="020B0306030504020204" pitchFamily="34" charset="0"/>
                <a:cs typeface="Open Sans Light" panose="020B0306030504020204" pitchFamily="34" charset="0"/>
              </a:rPr>
              <a:t> Importancia</a:t>
            </a:r>
          </a:p>
          <a:p>
            <a:pPr marL="285750" indent="-285750" eaLnBrk="1" hangingPunct="1">
              <a:buFont typeface="Arial" panose="020B0604020202020204" pitchFamily="34" charset="0"/>
              <a:buChar char="•"/>
            </a:pPr>
            <a:endParaRPr lang="es-ES_tradnl" sz="16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eaLnBrk="1" hangingPunct="1">
              <a:buFont typeface="Arial" panose="020B0604020202020204" pitchFamily="34" charset="0"/>
              <a:buChar char="•"/>
            </a:pP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Permite conocer la situación que se va a estudiar mostrando sus principales rasgos.</a:t>
            </a:r>
          </a:p>
          <a:p>
            <a:pPr marL="285750" indent="-285750" eaLnBrk="1" hangingPunct="1">
              <a:buFont typeface="Arial" panose="020B0604020202020204" pitchFamily="34" charset="0"/>
              <a:buChar char="•"/>
            </a:pP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Dimensiona el estado de la situación o aspecto que se va a investigar.</a:t>
            </a:r>
          </a:p>
          <a:p>
            <a:pPr algn="just" eaLnBrk="1" hangingPunct="1">
              <a:buFontTx/>
              <a:buChar char="-"/>
            </a:pPr>
            <a:endParaRPr lang="es-ES"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8072" name="Line 46"/>
          <p:cNvSpPr>
            <a:spLocks noChangeShapeType="1"/>
          </p:cNvSpPr>
          <p:nvPr/>
        </p:nvSpPr>
        <p:spPr bwMode="auto">
          <a:xfrm flipH="1">
            <a:off x="4476751" y="3623874"/>
            <a:ext cx="1096963" cy="861697"/>
          </a:xfrm>
          <a:prstGeom prst="line">
            <a:avLst/>
          </a:prstGeom>
          <a:noFill/>
          <a:ln w="9525">
            <a:solidFill>
              <a:schemeClr val="accent6">
                <a:lumMod val="75000"/>
              </a:schemeClr>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s-ES"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8073" name="Line 47"/>
          <p:cNvSpPr>
            <a:spLocks noChangeShapeType="1"/>
          </p:cNvSpPr>
          <p:nvPr/>
        </p:nvSpPr>
        <p:spPr bwMode="auto">
          <a:xfrm>
            <a:off x="6807200" y="3747173"/>
            <a:ext cx="1096963" cy="971131"/>
          </a:xfrm>
          <a:prstGeom prst="line">
            <a:avLst/>
          </a:prstGeom>
          <a:noFill/>
          <a:ln w="9525">
            <a:solidFill>
              <a:schemeClr val="accent6">
                <a:lumMod val="75000"/>
              </a:schemeClr>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s-ES"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8074" name="Line 48"/>
          <p:cNvSpPr>
            <a:spLocks noChangeShapeType="1"/>
          </p:cNvSpPr>
          <p:nvPr/>
        </p:nvSpPr>
        <p:spPr bwMode="auto">
          <a:xfrm flipH="1">
            <a:off x="6313189" y="1790516"/>
            <a:ext cx="0" cy="541522"/>
          </a:xfrm>
          <a:prstGeom prst="line">
            <a:avLst/>
          </a:prstGeom>
          <a:noFill/>
          <a:ln w="9525">
            <a:solidFill>
              <a:schemeClr val="accent6">
                <a:lumMod val="75000"/>
              </a:schemeClr>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s-ES"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sz="half" idx="14"/>
          </p:nvPr>
        </p:nvSpPr>
        <p:spPr>
          <a:xfrm>
            <a:off x="1000849" y="1882931"/>
            <a:ext cx="6204623" cy="3978778"/>
          </a:xfrm>
        </p:spPr>
        <p:txBody>
          <a:bodyPr/>
          <a:lstStyle/>
          <a:p>
            <a:pPr marL="285750" indent="-285750" algn="just">
              <a:lnSpc>
                <a:spcPct val="100000"/>
              </a:lnSpc>
              <a:buFont typeface="Arial" panose="020B0604020202020204" pitchFamily="34" charset="0"/>
              <a:buChar char="•"/>
            </a:pPr>
            <a:r>
              <a:rPr lang="es-CO" dirty="0">
                <a:cs typeface="Times New Roman" charset="0"/>
              </a:rPr>
              <a:t>Son los propósitos de la pesquisa que sintetizan el problema y la pregunta de la investigación o la hipótesis a verificar y por tanto definen el tipo de investigación por realizar.</a:t>
            </a:r>
          </a:p>
          <a:p>
            <a:pPr marL="285750" indent="-285750" algn="just">
              <a:lnSpc>
                <a:spcPct val="100000"/>
              </a:lnSpc>
              <a:buFont typeface="Arial" panose="020B0604020202020204" pitchFamily="34" charset="0"/>
              <a:buChar char="•"/>
            </a:pPr>
            <a:r>
              <a:rPr lang="es-CO" dirty="0">
                <a:cs typeface="Times New Roman" charset="0"/>
              </a:rPr>
              <a:t>Se recomienda utilizar verbos que implican acción reflexiva más que operativa.</a:t>
            </a:r>
          </a:p>
          <a:p>
            <a:pPr marL="285750" indent="-285750" algn="just">
              <a:lnSpc>
                <a:spcPct val="100000"/>
              </a:lnSpc>
              <a:buFont typeface="Arial" panose="020B0604020202020204" pitchFamily="34" charset="0"/>
              <a:buChar char="•"/>
            </a:pPr>
            <a:r>
              <a:rPr lang="es-CO" dirty="0">
                <a:cs typeface="Times New Roman" charset="0"/>
              </a:rPr>
              <a:t>Se suele plantear dos niveles en los objetivos: el general y los específicos.</a:t>
            </a:r>
          </a:p>
          <a:p>
            <a:pPr marL="285750" indent="-285750" algn="just">
              <a:lnSpc>
                <a:spcPct val="100000"/>
              </a:lnSpc>
              <a:buFont typeface="Arial" panose="020B0604020202020204" pitchFamily="34" charset="0"/>
              <a:buChar char="•"/>
            </a:pPr>
            <a:r>
              <a:rPr lang="es-CO" dirty="0">
                <a:cs typeface="Times New Roman" charset="0"/>
              </a:rPr>
              <a:t>El objetivo general debe reflejar la esencia del planteamiento del problema y la pregunta de investigación.</a:t>
            </a:r>
          </a:p>
          <a:p>
            <a:pPr marL="285750" indent="-285750" algn="just">
              <a:lnSpc>
                <a:spcPct val="100000"/>
              </a:lnSpc>
              <a:buFont typeface="Arial" panose="020B0604020202020204" pitchFamily="34" charset="0"/>
              <a:buChar char="•"/>
            </a:pPr>
            <a:r>
              <a:rPr lang="es-CO" dirty="0">
                <a:cs typeface="Times New Roman" charset="0"/>
              </a:rPr>
              <a:t>Los objetivos específicos deben formularse de forma que estén orientados a lograr el objetivo general. </a:t>
            </a:r>
          </a:p>
          <a:p>
            <a:pPr>
              <a:lnSpc>
                <a:spcPct val="100000"/>
              </a:lnSpc>
              <a:buFontTx/>
              <a:buNone/>
            </a:pPr>
            <a:endParaRPr lang="es-CO" sz="1800" dirty="0">
              <a:latin typeface="Arial" charset="0"/>
            </a:endParaRPr>
          </a:p>
        </p:txBody>
      </p:sp>
      <p:sp>
        <p:nvSpPr>
          <p:cNvPr id="89090" name="Rectangle 2"/>
          <p:cNvSpPr>
            <a:spLocks noGrp="1" noChangeArrowheads="1"/>
          </p:cNvSpPr>
          <p:nvPr>
            <p:ph type="title"/>
          </p:nvPr>
        </p:nvSpPr>
        <p:spPr/>
        <p:txBody>
          <a:bodyPr/>
          <a:lstStyle/>
          <a:p>
            <a:pPr eaLnBrk="1" hangingPunct="1"/>
            <a:r>
              <a:rPr lang="es-CO" sz="4000" dirty="0"/>
              <a:t>Objetivos de la investigación </a:t>
            </a:r>
          </a:p>
        </p:txBody>
      </p:sp>
      <p:pic>
        <p:nvPicPr>
          <p:cNvPr id="2" name="Imagen 1" descr="AL136648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1920" y="2761512"/>
            <a:ext cx="3780000" cy="2520000"/>
          </a:xfrm>
          <a:prstGeom prst="rect">
            <a:avLst/>
          </a:prstGeom>
        </p:spPr>
      </p:pic>
    </p:spTree>
  </p:cSld>
  <p:clrMapOvr>
    <a:masterClrMapping/>
  </p:clrMapOvr>
  <p:transition>
    <p:pull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C0672F0-9966-46DF-8EDB-BD7EB48B709B}"/>
              </a:ext>
            </a:extLst>
          </p:cNvPr>
          <p:cNvGrpSpPr/>
          <p:nvPr/>
        </p:nvGrpSpPr>
        <p:grpSpPr>
          <a:xfrm>
            <a:off x="1682014" y="542742"/>
            <a:ext cx="8582025" cy="5413776"/>
            <a:chOff x="1682014" y="542742"/>
            <a:chExt cx="8582025" cy="5413776"/>
          </a:xfrm>
        </p:grpSpPr>
        <p:sp>
          <p:nvSpPr>
            <p:cNvPr id="34821" name="Rectangle 36"/>
            <p:cNvSpPr>
              <a:spLocks noChangeArrowheads="1"/>
            </p:cNvSpPr>
            <p:nvPr/>
          </p:nvSpPr>
          <p:spPr bwMode="auto">
            <a:xfrm>
              <a:off x="4487575" y="542742"/>
              <a:ext cx="3502114" cy="831850"/>
            </a:xfrm>
            <a:prstGeom prst="rect">
              <a:avLst/>
            </a:prstGeom>
            <a:noFill/>
            <a:ln w="9525">
              <a:solidFill>
                <a:schemeClr val="accent6">
                  <a:lumMod val="75000"/>
                </a:schemeClr>
              </a:solidFill>
              <a:miter lim="800000"/>
              <a:headEnd/>
              <a:tailEnd/>
            </a:ln>
          </p:spPr>
          <p:txBody>
            <a:bodyPr wrap="square" anchor="ctr">
              <a:spAutoFit/>
            </a:bodyPr>
            <a:lstStyle/>
            <a:p>
              <a:pPr eaLnBrk="1" hangingPunct="1"/>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Son los propósitos o fines que se pretenden lograr al realizar la investigación.</a:t>
              </a:r>
              <a:endParaRPr lang="es-ES"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822" name="Rectangle 37"/>
            <p:cNvSpPr>
              <a:spLocks noChangeArrowheads="1"/>
            </p:cNvSpPr>
            <p:nvPr/>
          </p:nvSpPr>
          <p:spPr bwMode="auto">
            <a:xfrm>
              <a:off x="7259715" y="4602509"/>
              <a:ext cx="3004324" cy="1293283"/>
            </a:xfrm>
            <a:prstGeom prst="rect">
              <a:avLst/>
            </a:prstGeom>
            <a:noFill/>
            <a:ln w="9525">
              <a:solidFill>
                <a:schemeClr val="accent6">
                  <a:lumMod val="75000"/>
                </a:schemeClr>
              </a:solidFill>
              <a:miter lim="800000"/>
              <a:headEnd/>
              <a:tailEnd/>
            </a:ln>
          </p:spPr>
          <p:txBody>
            <a:bodyPr anchor="ctr">
              <a:spAutoFit/>
            </a:bodyPr>
            <a:lstStyle/>
            <a:p>
              <a:pPr algn="ctr" eaLnBrk="1" hangingPunct="1"/>
              <a:r>
                <a:rPr lang="es-ES_tradnl" sz="1600" b="1" dirty="0">
                  <a:latin typeface="Open Sans Light" panose="020B0306030504020204" pitchFamily="34" charset="0"/>
                  <a:ea typeface="Open Sans Light" panose="020B0306030504020204" pitchFamily="34" charset="0"/>
                  <a:cs typeface="Open Sans Light" panose="020B0306030504020204" pitchFamily="34" charset="0"/>
                </a:rPr>
                <a:t>Objetivos específicos</a:t>
              </a:r>
            </a:p>
            <a:p>
              <a:pPr algn="ctr" eaLnBrk="1" hangingPunct="1"/>
              <a:endParaRPr lang="es-ES_tradnl" sz="1600" b="1"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eaLnBrk="1" hangingPunct="1">
                <a:buFont typeface="Arial" panose="020B0604020202020204" pitchFamily="34" charset="0"/>
                <a:buChar char="•"/>
              </a:pP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Conducen al logro del objetivo general.</a:t>
              </a:r>
            </a:p>
            <a:p>
              <a:pPr algn="ctr" eaLnBrk="1" hangingPunct="1">
                <a:buFontTx/>
                <a:buChar char="-"/>
              </a:pPr>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823" name="Rectangle 38"/>
            <p:cNvSpPr>
              <a:spLocks noChangeArrowheads="1"/>
            </p:cNvSpPr>
            <p:nvPr/>
          </p:nvSpPr>
          <p:spPr bwMode="auto">
            <a:xfrm>
              <a:off x="1682014" y="4539009"/>
              <a:ext cx="2715853" cy="1293283"/>
            </a:xfrm>
            <a:prstGeom prst="rect">
              <a:avLst/>
            </a:prstGeom>
            <a:noFill/>
            <a:ln w="9525">
              <a:solidFill>
                <a:schemeClr val="accent6">
                  <a:lumMod val="75000"/>
                </a:schemeClr>
              </a:solidFill>
              <a:miter lim="800000"/>
              <a:headEnd/>
              <a:tailEnd/>
            </a:ln>
          </p:spPr>
          <p:txBody>
            <a:bodyPr anchor="ctr">
              <a:spAutoFit/>
            </a:bodyPr>
            <a:lstStyle/>
            <a:p>
              <a:pPr algn="ctr" eaLnBrk="1" hangingPunct="1"/>
              <a:r>
                <a:rPr lang="es-ES_tradnl" sz="1600" b="1" dirty="0">
                  <a:latin typeface="Open Sans Light" panose="020B0306030504020204" pitchFamily="34" charset="0"/>
                  <a:ea typeface="Open Sans Light" panose="020B0306030504020204" pitchFamily="34" charset="0"/>
                  <a:cs typeface="Open Sans Light" panose="020B0306030504020204" pitchFamily="34" charset="0"/>
                </a:rPr>
                <a:t>Objetivo general</a:t>
              </a:r>
            </a:p>
            <a:p>
              <a:pPr algn="ctr" eaLnBrk="1" hangingPunct="1"/>
              <a:endParaRPr lang="es-ES_tradnl" sz="1400" b="1"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eaLnBrk="1" hangingPunct="1">
                <a:buFont typeface="Arial" panose="020B0604020202020204" pitchFamily="34" charset="0"/>
                <a:buChar char="•"/>
              </a:pP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 Responde al título y al</a:t>
              </a:r>
              <a:b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b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 problema de la </a:t>
              </a:r>
              <a:b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b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 investigación.</a:t>
              </a:r>
              <a:endParaRPr lang="es-ES"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0121" name="Line 39"/>
            <p:cNvSpPr>
              <a:spLocks noChangeShapeType="1"/>
            </p:cNvSpPr>
            <p:nvPr/>
          </p:nvSpPr>
          <p:spPr bwMode="auto">
            <a:xfrm flipH="1">
              <a:off x="3326653" y="3240435"/>
              <a:ext cx="1787116" cy="1103844"/>
            </a:xfrm>
            <a:prstGeom prst="line">
              <a:avLst/>
            </a:prstGeom>
            <a:noFill/>
            <a:ln w="9525">
              <a:solidFill>
                <a:schemeClr val="accent6">
                  <a:lumMod val="75000"/>
                </a:schemeClr>
              </a:solidFill>
              <a:round/>
              <a:headEnd/>
              <a:tailEnd type="arrow" w="med" len="med"/>
            </a:ln>
            <a:extLst>
              <a:ext uri="{909E8E84-426E-40dd-AFC4-6F175D3DCCD1}">
                <a14:hiddenFill xmlns:a14="http://schemas.microsoft.com/office/drawing/2010/main" xmlns="">
                  <a:noFill/>
                </a14:hiddenFill>
              </a:ext>
            </a:extLst>
          </p:spPr>
          <p:txBody>
            <a:bodyPr wrap="none" anchor="ctr"/>
            <a:lstStyle/>
            <a:p>
              <a:endParaRPr lang="es-ES"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0122" name="Line 40"/>
            <p:cNvSpPr>
              <a:spLocks noChangeShapeType="1"/>
            </p:cNvSpPr>
            <p:nvPr/>
          </p:nvSpPr>
          <p:spPr bwMode="auto">
            <a:xfrm>
              <a:off x="6943100" y="3332510"/>
              <a:ext cx="1669265" cy="1192032"/>
            </a:xfrm>
            <a:prstGeom prst="line">
              <a:avLst/>
            </a:prstGeom>
            <a:noFill/>
            <a:ln w="9525">
              <a:solidFill>
                <a:schemeClr val="accent6">
                  <a:lumMod val="75000"/>
                </a:schemeClr>
              </a:solidFill>
              <a:round/>
              <a:headEnd/>
              <a:tailEnd type="arrow" w="med" len="med"/>
            </a:ln>
            <a:extLst>
              <a:ext uri="{909E8E84-426E-40dd-AFC4-6F175D3DCCD1}">
                <a14:hiddenFill xmlns:a14="http://schemas.microsoft.com/office/drawing/2010/main" xmlns="">
                  <a:noFill/>
                </a14:hiddenFill>
              </a:ext>
            </a:extLst>
          </p:spPr>
          <p:txBody>
            <a:bodyPr wrap="none" anchor="ctr"/>
            <a:lstStyle/>
            <a:p>
              <a:endParaRPr lang="es-ES"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0123" name="Line 41"/>
            <p:cNvSpPr>
              <a:spLocks noChangeShapeType="1"/>
            </p:cNvSpPr>
            <p:nvPr/>
          </p:nvSpPr>
          <p:spPr bwMode="auto">
            <a:xfrm>
              <a:off x="6044265" y="1414809"/>
              <a:ext cx="28144" cy="586317"/>
            </a:xfrm>
            <a:prstGeom prst="line">
              <a:avLst/>
            </a:prstGeom>
            <a:noFill/>
            <a:ln w="9525">
              <a:solidFill>
                <a:schemeClr val="accent6">
                  <a:lumMod val="75000"/>
                </a:schemeClr>
              </a:solidFill>
              <a:round/>
              <a:headEnd type="arrow" w="med" len="med"/>
              <a:tailEnd/>
            </a:ln>
            <a:extLst>
              <a:ext uri="{909E8E84-426E-40dd-AFC4-6F175D3DCCD1}">
                <a14:hiddenFill xmlns:a14="http://schemas.microsoft.com/office/drawing/2010/main" xmlns="">
                  <a:noFill/>
                </a14:hiddenFill>
              </a:ext>
            </a:extLst>
          </p:spPr>
          <p:txBody>
            <a:bodyPr wrap="none" anchor="ctr"/>
            <a:lstStyle/>
            <a:p>
              <a:endParaRPr lang="es-ES"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0124" name="Text Box 42"/>
            <p:cNvSpPr txBox="1">
              <a:spLocks noChangeArrowheads="1"/>
            </p:cNvSpPr>
            <p:nvPr/>
          </p:nvSpPr>
          <p:spPr bwMode="auto">
            <a:xfrm>
              <a:off x="4777805" y="4621250"/>
              <a:ext cx="2293700" cy="1077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spcBef>
                  <a:spcPct val="50000"/>
                </a:spcBef>
              </a:pP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Se sugiere utilizar verbos que indiquen acción reflexiva más que operativa.</a:t>
              </a:r>
              <a:endParaRPr lang="es-ES"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0125" name="Text Box 47"/>
            <p:cNvSpPr txBox="1">
              <a:spLocks noChangeArrowheads="1"/>
            </p:cNvSpPr>
            <p:nvPr/>
          </p:nvSpPr>
          <p:spPr bwMode="auto">
            <a:xfrm>
              <a:off x="4397867" y="3892368"/>
              <a:ext cx="3053576" cy="706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spcBef>
                  <a:spcPct val="50000"/>
                </a:spcBef>
              </a:pPr>
              <a:r>
                <a:rPr lang="es-ES_tradnl" sz="1600" b="1" dirty="0">
                  <a:latin typeface="Open Sans Light" panose="020B0306030504020204" pitchFamily="34" charset="0"/>
                  <a:ea typeface="Open Sans Light" panose="020B0306030504020204" pitchFamily="34" charset="0"/>
                  <a:cs typeface="Open Sans Light" panose="020B0306030504020204" pitchFamily="34" charset="0"/>
                </a:rPr>
                <a:t>¿SE PUEDEN MODIFICAR? </a:t>
              </a:r>
            </a:p>
            <a:p>
              <a:pPr algn="ctr" eaLnBrk="1" hangingPunct="1">
                <a:spcBef>
                  <a:spcPct val="50000"/>
                </a:spcBef>
              </a:pPr>
              <a:r>
                <a:rPr lang="es-ES_tradnl" sz="1600" b="1" dirty="0">
                  <a:latin typeface="Open Sans Light" panose="020B0306030504020204" pitchFamily="34" charset="0"/>
                  <a:ea typeface="Open Sans Light" panose="020B0306030504020204" pitchFamily="34" charset="0"/>
                  <a:cs typeface="Open Sans Light" panose="020B0306030504020204" pitchFamily="34" charset="0"/>
                </a:rPr>
                <a:t>Sí</a:t>
              </a:r>
              <a:endParaRPr lang="es-ES" sz="1600" b="1" dirty="0">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90126" name="AutoShape 51"/>
            <p:cNvCxnSpPr>
              <a:cxnSpLocks noChangeShapeType="1"/>
            </p:cNvCxnSpPr>
            <p:nvPr/>
          </p:nvCxnSpPr>
          <p:spPr bwMode="auto">
            <a:xfrm rot="16200000" flipH="1">
              <a:off x="4188581" y="4414841"/>
              <a:ext cx="103717" cy="2925171"/>
            </a:xfrm>
            <a:prstGeom prst="curvedConnector3">
              <a:avLst>
                <a:gd name="adj1" fmla="val 698074"/>
              </a:avLst>
            </a:prstGeom>
            <a:noFill/>
            <a:ln w="9525">
              <a:solidFill>
                <a:schemeClr val="accent6">
                  <a:lumMod val="75000"/>
                </a:schemeClr>
              </a:solidFill>
              <a:round/>
              <a:headEnd/>
              <a:tailEnd type="triangle" w="med" len="med"/>
            </a:ln>
            <a:extLst>
              <a:ext uri="{909E8E84-426E-40dd-AFC4-6F175D3DCCD1}">
                <a14:hiddenFill xmlns:a14="http://schemas.microsoft.com/office/drawing/2010/main" xmlns="">
                  <a:noFill/>
                </a14:hiddenFill>
              </a:ext>
            </a:extLst>
          </p:spPr>
        </p:cxnSp>
        <p:cxnSp>
          <p:nvCxnSpPr>
            <p:cNvPr id="90127" name="AutoShape 53"/>
            <p:cNvCxnSpPr>
              <a:cxnSpLocks noChangeShapeType="1"/>
            </p:cNvCxnSpPr>
            <p:nvPr/>
          </p:nvCxnSpPr>
          <p:spPr bwMode="auto">
            <a:xfrm rot="5400000">
              <a:off x="7244513" y="4383746"/>
              <a:ext cx="179917" cy="2965627"/>
            </a:xfrm>
            <a:prstGeom prst="curvedConnector3">
              <a:avLst>
                <a:gd name="adj1" fmla="val 552604"/>
              </a:avLst>
            </a:prstGeom>
            <a:noFill/>
            <a:ln w="9525">
              <a:solidFill>
                <a:schemeClr val="accent6">
                  <a:lumMod val="75000"/>
                </a:schemeClr>
              </a:solidFill>
              <a:round/>
              <a:headEnd/>
              <a:tailEnd type="triangle" w="med" len="med"/>
            </a:ln>
            <a:extLst>
              <a:ext uri="{909E8E84-426E-40dd-AFC4-6F175D3DCCD1}">
                <a14:hiddenFill xmlns:a14="http://schemas.microsoft.com/office/drawing/2010/main" xmlns="">
                  <a:noFill/>
                </a14:hiddenFill>
              </a:ext>
            </a:extLst>
          </p:spPr>
        </p:cxnSp>
        <p:sp>
          <p:nvSpPr>
            <p:cNvPr id="90128" name="Oval 35"/>
            <p:cNvSpPr>
              <a:spLocks noChangeArrowheads="1"/>
            </p:cNvSpPr>
            <p:nvPr/>
          </p:nvSpPr>
          <p:spPr bwMode="auto">
            <a:xfrm>
              <a:off x="4487575" y="1929159"/>
              <a:ext cx="3167909" cy="1428750"/>
            </a:xfrm>
            <a:prstGeom prst="ellipse">
              <a:avLst/>
            </a:prstGeom>
            <a:solidFill>
              <a:srgbClr val="26B8BC"/>
            </a:solidFill>
            <a:ln w="9525">
              <a:solidFill>
                <a:schemeClr val="accent6">
                  <a:lumMod val="75000"/>
                </a:schemeClr>
              </a:solidFill>
              <a:round/>
              <a:headEnd/>
              <a:tailEnd/>
            </a:ln>
          </p:spPr>
          <p:txBody>
            <a:bodyPr anchor="ctr">
              <a:spAutoFit/>
            </a:bodyPr>
            <a:lstStyle/>
            <a:p>
              <a:pPr algn="ctr" eaLnBrk="1" hangingPunct="1"/>
              <a:r>
                <a:rPr lang="es-ES_tradnl" sz="2000" b="1" dirty="0">
                  <a:latin typeface="Open Sans Light" panose="020B0306030504020204" pitchFamily="34" charset="0"/>
                  <a:ea typeface="Open Sans Light" panose="020B0306030504020204" pitchFamily="34" charset="0"/>
                  <a:cs typeface="Open Sans Light" panose="020B0306030504020204" pitchFamily="34" charset="0"/>
                </a:rPr>
                <a:t>Definir los objetivos de investigación</a:t>
              </a:r>
              <a:endParaRPr lang="es-ES" sz="2000" b="1" dirty="0">
                <a:latin typeface="Open Sans Light" panose="020B0306030504020204" pitchFamily="34" charset="0"/>
                <a:ea typeface="Open Sans Light" panose="020B0306030504020204" pitchFamily="34" charset="0"/>
                <a:cs typeface="Open Sans Light" panose="020B0306030504020204" pitchFamily="34" charset="0"/>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Oval 35"/>
          <p:cNvSpPr>
            <a:spLocks noChangeArrowheads="1"/>
          </p:cNvSpPr>
          <p:nvPr/>
        </p:nvSpPr>
        <p:spPr bwMode="auto">
          <a:xfrm>
            <a:off x="4646614" y="2083068"/>
            <a:ext cx="3114675" cy="1428214"/>
          </a:xfrm>
          <a:prstGeom prst="ellipse">
            <a:avLst/>
          </a:prstGeom>
          <a:solidFill>
            <a:srgbClr val="26B8BC"/>
          </a:solidFill>
          <a:ln w="9525">
            <a:solidFill>
              <a:schemeClr val="accent6">
                <a:lumMod val="50000"/>
              </a:schemeClr>
            </a:solidFill>
            <a:round/>
            <a:headEnd/>
            <a:tailEnd/>
          </a:ln>
        </p:spPr>
        <p:txBody>
          <a:bodyPr anchor="ctr">
            <a:spAutoFit/>
          </a:bodyPr>
          <a:lstStyle/>
          <a:p>
            <a:pPr algn="ctr" eaLnBrk="1" hangingPunct="1"/>
            <a:r>
              <a:rPr lang="es-ES_tradnl" sz="2000" b="1" dirty="0">
                <a:latin typeface="Open Sans Light" panose="020B0306030504020204" pitchFamily="34" charset="0"/>
                <a:ea typeface="Open Sans Light" panose="020B0306030504020204" pitchFamily="34" charset="0"/>
                <a:cs typeface="Open Sans Light" panose="020B0306030504020204" pitchFamily="34" charset="0"/>
              </a:rPr>
              <a:t> Justificación y delimitación de la investigación</a:t>
            </a:r>
            <a:endParaRPr lang="es-ES" sz="2000" b="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5845" name="Rectangle 37"/>
          <p:cNvSpPr>
            <a:spLocks noChangeArrowheads="1"/>
          </p:cNvSpPr>
          <p:nvPr/>
        </p:nvSpPr>
        <p:spPr bwMode="auto">
          <a:xfrm>
            <a:off x="2351089" y="140921"/>
            <a:ext cx="2508245" cy="830997"/>
          </a:xfrm>
          <a:prstGeom prst="rect">
            <a:avLst/>
          </a:prstGeom>
          <a:noFill/>
          <a:ln w="9525">
            <a:solidFill>
              <a:schemeClr val="accent6">
                <a:lumMod val="50000"/>
              </a:schemeClr>
            </a:solidFill>
            <a:miter lim="800000"/>
            <a:headEnd/>
            <a:tailEnd/>
          </a:ln>
        </p:spPr>
        <p:txBody>
          <a:bodyPr wrap="square" anchor="ctr">
            <a:spAutoFit/>
          </a:bodyPr>
          <a:lstStyle/>
          <a:p>
            <a:pPr eaLnBrk="1" hangingPunct="1"/>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Razones de por qué y para qué realizar la investigación</a:t>
            </a:r>
            <a:endParaRPr lang="es-ES"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5846" name="Rectangle 38"/>
          <p:cNvSpPr>
            <a:spLocks noChangeArrowheads="1"/>
          </p:cNvSpPr>
          <p:nvPr/>
        </p:nvSpPr>
        <p:spPr bwMode="auto">
          <a:xfrm>
            <a:off x="7332663" y="156310"/>
            <a:ext cx="2881312" cy="800219"/>
          </a:xfrm>
          <a:prstGeom prst="rect">
            <a:avLst/>
          </a:prstGeom>
          <a:noFill/>
          <a:ln w="9525">
            <a:solidFill>
              <a:schemeClr val="accent6">
                <a:lumMod val="50000"/>
              </a:schemeClr>
            </a:solidFill>
            <a:miter lim="800000"/>
            <a:headEnd/>
            <a:tailEnd/>
          </a:ln>
        </p:spPr>
        <p:txBody>
          <a:bodyPr anchor="ctr">
            <a:spAutoFit/>
          </a:bodyPr>
          <a:lstStyle/>
          <a:p>
            <a:pPr eaLnBrk="1" hangingPunct="1"/>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Dimensionar y contextualizar la investigación</a:t>
            </a:r>
          </a:p>
          <a:p>
            <a:pPr algn="just" eaLnBrk="1" hangingPunct="1"/>
            <a:endParaRPr lang="es-ES_tradnl" sz="1400" b="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5847" name="Rectangle 39"/>
          <p:cNvSpPr>
            <a:spLocks noChangeArrowheads="1"/>
          </p:cNvSpPr>
          <p:nvPr/>
        </p:nvSpPr>
        <p:spPr bwMode="auto">
          <a:xfrm>
            <a:off x="1724024" y="4038232"/>
            <a:ext cx="3059112" cy="2062103"/>
          </a:xfrm>
          <a:prstGeom prst="rect">
            <a:avLst/>
          </a:prstGeom>
          <a:noFill/>
          <a:ln w="9525">
            <a:solidFill>
              <a:schemeClr val="accent6">
                <a:lumMod val="50000"/>
              </a:schemeClr>
            </a:solidFill>
            <a:miter lim="800000"/>
            <a:headEnd/>
            <a:tailEnd/>
          </a:ln>
        </p:spPr>
        <p:txBody>
          <a:bodyPr anchor="ctr">
            <a:spAutoFit/>
          </a:bodyPr>
          <a:lstStyle/>
          <a:p>
            <a:pPr marL="285750" indent="-285750" eaLnBrk="1" hangingPunct="1">
              <a:buFont typeface="Arial" panose="020B0604020202020204" pitchFamily="34" charset="0"/>
              <a:buChar char="•"/>
            </a:pPr>
            <a:r>
              <a:rPr lang="es-ES_tradnl" sz="1600" b="1" dirty="0">
                <a:latin typeface="Open Sans Light" panose="020B0306030504020204" pitchFamily="34" charset="0"/>
                <a:ea typeface="Open Sans Light" panose="020B0306030504020204" pitchFamily="34" charset="0"/>
                <a:cs typeface="Open Sans Light" panose="020B0306030504020204" pitchFamily="34" charset="0"/>
              </a:rPr>
              <a:t>Práctica: </a:t>
            </a: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Implicación en la solución de problemas prácticos.</a:t>
            </a:r>
          </a:p>
          <a:p>
            <a:pPr marL="285750" indent="-285750" eaLnBrk="1" hangingPunct="1">
              <a:buFont typeface="Arial" panose="020B0604020202020204" pitchFamily="34" charset="0"/>
              <a:buChar char="•"/>
            </a:pPr>
            <a:r>
              <a:rPr lang="es-ES_tradnl" sz="1600" b="1" dirty="0">
                <a:latin typeface="Open Sans Light" panose="020B0306030504020204" pitchFamily="34" charset="0"/>
                <a:ea typeface="Open Sans Light" panose="020B0306030504020204" pitchFamily="34" charset="0"/>
                <a:cs typeface="Open Sans Light" panose="020B0306030504020204" pitchFamily="34" charset="0"/>
              </a:rPr>
              <a:t>Teórica: </a:t>
            </a: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Reflexión académica.</a:t>
            </a:r>
          </a:p>
          <a:p>
            <a:pPr marL="285750" indent="-285750" eaLnBrk="1" hangingPunct="1">
              <a:buFont typeface="Arial" panose="020B0604020202020204" pitchFamily="34" charset="0"/>
              <a:buChar char="•"/>
            </a:pPr>
            <a:r>
              <a:rPr lang="es-ES_tradnl" sz="1600" b="1" dirty="0">
                <a:latin typeface="Open Sans Light" panose="020B0306030504020204" pitchFamily="34" charset="0"/>
                <a:ea typeface="Open Sans Light" panose="020B0306030504020204" pitchFamily="34" charset="0"/>
                <a:cs typeface="Open Sans Light" panose="020B0306030504020204" pitchFamily="34" charset="0"/>
              </a:rPr>
              <a:t>Metodológica: </a:t>
            </a: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Implicación en aspectos de procedimiento.</a:t>
            </a:r>
            <a:endParaRPr lang="es-ES"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5848" name="Rectangle 46"/>
          <p:cNvSpPr>
            <a:spLocks noChangeArrowheads="1"/>
          </p:cNvSpPr>
          <p:nvPr/>
        </p:nvSpPr>
        <p:spPr bwMode="auto">
          <a:xfrm>
            <a:off x="7524750" y="4743553"/>
            <a:ext cx="2532063" cy="1261884"/>
          </a:xfrm>
          <a:prstGeom prst="rect">
            <a:avLst/>
          </a:prstGeom>
          <a:noFill/>
          <a:ln w="9525">
            <a:solidFill>
              <a:schemeClr val="accent6">
                <a:lumMod val="50000"/>
              </a:schemeClr>
            </a:solidFill>
            <a:miter lim="800000"/>
            <a:headEnd/>
            <a:tailEnd/>
          </a:ln>
        </p:spPr>
        <p:txBody>
          <a:bodyPr anchor="ctr">
            <a:spAutoFit/>
          </a:bodyPr>
          <a:lstStyle/>
          <a:p>
            <a:pPr algn="just" eaLnBrk="1" hangingPunct="1"/>
            <a:endParaRPr lang="es-ES_tradnl" sz="14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just" eaLnBrk="1" hangingPunct="1">
              <a:buFont typeface="Arial" panose="020B0604020202020204" pitchFamily="34" charset="0"/>
              <a:buChar char="•"/>
            </a:pP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Espacial – Geográfica</a:t>
            </a:r>
          </a:p>
          <a:p>
            <a:pPr marL="285750" indent="-285750" algn="just" eaLnBrk="1" hangingPunct="1">
              <a:buFont typeface="Arial" panose="020B0604020202020204" pitchFamily="34" charset="0"/>
              <a:buChar char="•"/>
            </a:pP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Cronológica</a:t>
            </a:r>
          </a:p>
          <a:p>
            <a:pPr marL="285750" indent="-285750" algn="just" eaLnBrk="1" hangingPunct="1">
              <a:buFont typeface="Arial" panose="020B0604020202020204" pitchFamily="34" charset="0"/>
              <a:buChar char="•"/>
            </a:pP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Sociodemográfica</a:t>
            </a:r>
          </a:p>
          <a:p>
            <a:pPr algn="just" eaLnBrk="1" hangingPunct="1">
              <a:buFont typeface="Wingdings" charset="0"/>
              <a:buNone/>
            </a:pPr>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 </a:t>
            </a:r>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1145" name="Line 47"/>
          <p:cNvSpPr>
            <a:spLocks noChangeShapeType="1"/>
          </p:cNvSpPr>
          <p:nvPr/>
        </p:nvSpPr>
        <p:spPr bwMode="auto">
          <a:xfrm flipV="1">
            <a:off x="6834187" y="1069017"/>
            <a:ext cx="1470027" cy="901563"/>
          </a:xfrm>
          <a:prstGeom prst="line">
            <a:avLst/>
          </a:prstGeom>
          <a:noFill/>
          <a:ln w="9525">
            <a:solidFill>
              <a:schemeClr val="accent6">
                <a:lumMod val="50000"/>
              </a:schemeClr>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1146" name="Line 48"/>
          <p:cNvSpPr>
            <a:spLocks noChangeShapeType="1"/>
          </p:cNvSpPr>
          <p:nvPr/>
        </p:nvSpPr>
        <p:spPr bwMode="auto">
          <a:xfrm>
            <a:off x="7332663" y="3429000"/>
            <a:ext cx="819150" cy="1150940"/>
          </a:xfrm>
          <a:prstGeom prst="line">
            <a:avLst/>
          </a:prstGeom>
          <a:noFill/>
          <a:ln w="9525">
            <a:solidFill>
              <a:schemeClr val="accent6">
                <a:lumMod val="50000"/>
              </a:schemeClr>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1147" name="Line 49"/>
          <p:cNvSpPr>
            <a:spLocks noChangeShapeType="1"/>
          </p:cNvSpPr>
          <p:nvPr/>
        </p:nvSpPr>
        <p:spPr bwMode="auto">
          <a:xfrm flipH="1">
            <a:off x="4859333" y="3571883"/>
            <a:ext cx="433388" cy="475861"/>
          </a:xfrm>
          <a:prstGeom prst="line">
            <a:avLst/>
          </a:prstGeom>
          <a:noFill/>
          <a:ln w="9525">
            <a:solidFill>
              <a:schemeClr val="accent6">
                <a:lumMod val="50000"/>
              </a:schemeClr>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1148" name="Line 50"/>
          <p:cNvSpPr>
            <a:spLocks noChangeShapeType="1"/>
          </p:cNvSpPr>
          <p:nvPr/>
        </p:nvSpPr>
        <p:spPr bwMode="auto">
          <a:xfrm flipH="1" flipV="1">
            <a:off x="3668093" y="1032519"/>
            <a:ext cx="1470026" cy="1163635"/>
          </a:xfrm>
          <a:prstGeom prst="line">
            <a:avLst/>
          </a:prstGeom>
          <a:noFill/>
          <a:ln w="9525">
            <a:solidFill>
              <a:schemeClr val="accent6">
                <a:lumMod val="50000"/>
              </a:schemeClr>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1149" name="Text Box 51"/>
          <p:cNvSpPr txBox="1">
            <a:spLocks noChangeArrowheads="1"/>
          </p:cNvSpPr>
          <p:nvPr/>
        </p:nvSpPr>
        <p:spPr bwMode="auto">
          <a:xfrm>
            <a:off x="2063751" y="2505075"/>
            <a:ext cx="168116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spcBef>
                <a:spcPct val="50000"/>
              </a:spcBef>
            </a:pPr>
            <a:r>
              <a:rPr lang="es-ES_tradnl" sz="1600" b="1" dirty="0">
                <a:latin typeface="Open Sans Light" panose="020B0306030504020204" pitchFamily="34" charset="0"/>
                <a:ea typeface="Open Sans Light" panose="020B0306030504020204" pitchFamily="34" charset="0"/>
                <a:cs typeface="Open Sans Light" panose="020B0306030504020204" pitchFamily="34" charset="0"/>
              </a:rPr>
              <a:t>Justificación</a:t>
            </a:r>
            <a:endParaRPr lang="es-ES" sz="1600" b="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1150" name="Text Box 52"/>
          <p:cNvSpPr txBox="1">
            <a:spLocks noChangeArrowheads="1"/>
          </p:cNvSpPr>
          <p:nvPr/>
        </p:nvSpPr>
        <p:spPr bwMode="auto">
          <a:xfrm>
            <a:off x="8151813" y="2628900"/>
            <a:ext cx="1905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spcBef>
                <a:spcPct val="50000"/>
              </a:spcBef>
            </a:pPr>
            <a:r>
              <a:rPr lang="es-ES_tradnl" sz="1600" b="1" dirty="0">
                <a:latin typeface="Open Sans Light" panose="020B0306030504020204" pitchFamily="34" charset="0"/>
                <a:ea typeface="Open Sans Light" panose="020B0306030504020204" pitchFamily="34" charset="0"/>
                <a:cs typeface="Open Sans Light" panose="020B0306030504020204" pitchFamily="34" charset="0"/>
              </a:rPr>
              <a:t>Delimitación</a:t>
            </a:r>
            <a:endParaRPr lang="es-ES" sz="1600" b="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1151" name="Line 53"/>
          <p:cNvSpPr>
            <a:spLocks noChangeShapeType="1"/>
          </p:cNvSpPr>
          <p:nvPr/>
        </p:nvSpPr>
        <p:spPr bwMode="auto">
          <a:xfrm flipV="1">
            <a:off x="2936875" y="998538"/>
            <a:ext cx="0" cy="1506537"/>
          </a:xfrm>
          <a:prstGeom prst="line">
            <a:avLst/>
          </a:prstGeom>
          <a:noFill/>
          <a:ln w="9525">
            <a:solidFill>
              <a:schemeClr val="accent6">
                <a:lumMod val="50000"/>
              </a:schemeClr>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1152" name="Line 54"/>
          <p:cNvSpPr>
            <a:spLocks noChangeShapeType="1"/>
          </p:cNvSpPr>
          <p:nvPr/>
        </p:nvSpPr>
        <p:spPr bwMode="auto">
          <a:xfrm>
            <a:off x="2906712" y="2797176"/>
            <a:ext cx="0" cy="1083198"/>
          </a:xfrm>
          <a:prstGeom prst="line">
            <a:avLst/>
          </a:prstGeom>
          <a:noFill/>
          <a:ln w="9525">
            <a:solidFill>
              <a:schemeClr val="accent6">
                <a:lumMod val="50000"/>
              </a:schemeClr>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1153" name="Line 55"/>
          <p:cNvSpPr>
            <a:spLocks noChangeShapeType="1"/>
          </p:cNvSpPr>
          <p:nvPr/>
        </p:nvSpPr>
        <p:spPr bwMode="auto">
          <a:xfrm flipV="1">
            <a:off x="9048750" y="1107349"/>
            <a:ext cx="1" cy="1467576"/>
          </a:xfrm>
          <a:prstGeom prst="line">
            <a:avLst/>
          </a:prstGeom>
          <a:noFill/>
          <a:ln w="9525">
            <a:solidFill>
              <a:schemeClr val="accent6">
                <a:lumMod val="50000"/>
              </a:schemeClr>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1154" name="Line 56"/>
          <p:cNvSpPr>
            <a:spLocks noChangeShapeType="1"/>
          </p:cNvSpPr>
          <p:nvPr/>
        </p:nvSpPr>
        <p:spPr bwMode="auto">
          <a:xfrm>
            <a:off x="9048751" y="2965451"/>
            <a:ext cx="0" cy="1642200"/>
          </a:xfrm>
          <a:prstGeom prst="line">
            <a:avLst/>
          </a:prstGeom>
          <a:noFill/>
          <a:ln w="9525">
            <a:solidFill>
              <a:schemeClr val="accent6">
                <a:lumMod val="50000"/>
              </a:schemeClr>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p:cNvSpPr>
            <a:spLocks noChangeArrowheads="1"/>
          </p:cNvSpPr>
          <p:nvPr/>
        </p:nvSpPr>
        <p:spPr bwMode="auto">
          <a:xfrm>
            <a:off x="1524000" y="2362200"/>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endParaRPr lang="es-CO">
              <a:solidFill>
                <a:srgbClr val="000000"/>
              </a:solidFill>
            </a:endParaRPr>
          </a:p>
        </p:txBody>
      </p:sp>
      <p:sp>
        <p:nvSpPr>
          <p:cNvPr id="92163" name="Rectangle 5"/>
          <p:cNvSpPr>
            <a:spLocks noGrp="1" noChangeArrowheads="1"/>
          </p:cNvSpPr>
          <p:nvPr>
            <p:ph type="title"/>
          </p:nvPr>
        </p:nvSpPr>
        <p:spPr>
          <a:xfrm>
            <a:off x="701129" y="617325"/>
            <a:ext cx="9966871" cy="1119188"/>
          </a:xfrm>
        </p:spPr>
        <p:txBody>
          <a:bodyPr>
            <a:normAutofit/>
          </a:bodyPr>
          <a:lstStyle/>
          <a:p>
            <a:pPr eaLnBrk="1" hangingPunct="1"/>
            <a:r>
              <a:rPr lang="es-ES_tradnl" sz="4400" dirty="0"/>
              <a:t>Tipos de investigación científica</a:t>
            </a:r>
            <a:endParaRPr lang="es-ES" sz="4400" dirty="0"/>
          </a:p>
        </p:txBody>
      </p:sp>
      <p:sp>
        <p:nvSpPr>
          <p:cNvPr id="92164" name="Oval 35"/>
          <p:cNvSpPr>
            <a:spLocks noChangeArrowheads="1"/>
          </p:cNvSpPr>
          <p:nvPr/>
        </p:nvSpPr>
        <p:spPr bwMode="auto">
          <a:xfrm>
            <a:off x="3621089" y="3414714"/>
            <a:ext cx="4949825" cy="822325"/>
          </a:xfrm>
          <a:prstGeom prst="ellipse">
            <a:avLst/>
          </a:prstGeom>
          <a:solidFill>
            <a:srgbClr val="26B8BC"/>
          </a:solidFill>
          <a:ln w="9525">
            <a:solidFill>
              <a:schemeClr val="accent6">
                <a:lumMod val="50000"/>
              </a:schemeClr>
            </a:solidFill>
            <a:round/>
            <a:headEnd/>
            <a:tailEnd/>
          </a:ln>
        </p:spPr>
        <p:txBody>
          <a:bodyPr anchor="ctr">
            <a:spAutoFit/>
          </a:bodyPr>
          <a:lstStyle/>
          <a:p>
            <a:pPr algn="ctr" eaLnBrk="1" hangingPunct="1"/>
            <a:r>
              <a:rPr lang="es-ES_tradnl" sz="1600" b="1"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rPr>
              <a:t>Definir el tipo de investigación por realizar</a:t>
            </a:r>
            <a:endParaRPr lang="es-ES" sz="1600" b="1"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5845" name="Rectangle 36"/>
          <p:cNvSpPr>
            <a:spLocks noChangeArrowheads="1"/>
          </p:cNvSpPr>
          <p:nvPr/>
        </p:nvSpPr>
        <p:spPr bwMode="auto">
          <a:xfrm>
            <a:off x="4081464" y="2170114"/>
            <a:ext cx="3889375" cy="585787"/>
          </a:xfrm>
          <a:prstGeom prst="rect">
            <a:avLst/>
          </a:prstGeom>
          <a:solidFill>
            <a:schemeClr val="accent2">
              <a:lumMod val="40000"/>
              <a:lumOff val="60000"/>
            </a:schemeClr>
          </a:solidFill>
          <a:ln w="9525">
            <a:solidFill>
              <a:schemeClr val="accent6">
                <a:lumMod val="50000"/>
              </a:schemeClr>
            </a:solidFill>
            <a:miter lim="800000"/>
            <a:headEnd/>
            <a:tailEnd/>
          </a:ln>
        </p:spPr>
        <p:txBody>
          <a:bodyPr anchor="ctr">
            <a:spAutoFit/>
          </a:bodyPr>
          <a:lstStyle/>
          <a:p>
            <a:pPr marL="457200" indent="-457200" algn="ctr" eaLnBrk="1" hangingPunct="1"/>
            <a:r>
              <a:rPr lang="es-ES_tradnl" sz="16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El investigador define el tipo o </a:t>
            </a:r>
          </a:p>
          <a:p>
            <a:pPr marL="457200" indent="-457200" algn="ctr" eaLnBrk="1" hangingPunct="1"/>
            <a:r>
              <a:rPr lang="es-ES_tradnl" sz="16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nivel de investigación por hacer</a:t>
            </a:r>
            <a:endParaRPr lang="es-ES" sz="16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2166" name="Line 37"/>
          <p:cNvSpPr>
            <a:spLocks noChangeShapeType="1"/>
          </p:cNvSpPr>
          <p:nvPr/>
        </p:nvSpPr>
        <p:spPr bwMode="auto">
          <a:xfrm>
            <a:off x="6026150" y="2776538"/>
            <a:ext cx="0" cy="412964"/>
          </a:xfrm>
          <a:prstGeom prst="line">
            <a:avLst/>
          </a:prstGeom>
          <a:noFill/>
          <a:ln w="9525">
            <a:solidFill>
              <a:schemeClr val="accent6">
                <a:lumMod val="50000"/>
              </a:schemeClr>
            </a:solidFill>
            <a:round/>
            <a:headEnd type="arrow" w="med" len="med"/>
            <a:tailEnd/>
          </a:ln>
          <a:extLst>
            <a:ext uri="{909E8E84-426E-40dd-AFC4-6F175D3DCCD1}">
              <a14:hiddenFill xmlns:a14="http://schemas.microsoft.com/office/drawing/2010/main" xmlns="">
                <a:noFill/>
              </a14:hiddenFill>
            </a:ext>
          </a:extLst>
        </p:spPr>
        <p:txBody>
          <a:bodyPr wrap="none" anchor="ctr"/>
          <a:lstStyle/>
          <a:p>
            <a:endParaRPr lang="es-ES"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2167" name="Text Box 38"/>
          <p:cNvSpPr txBox="1">
            <a:spLocks noChangeArrowheads="1"/>
          </p:cNvSpPr>
          <p:nvPr/>
        </p:nvSpPr>
        <p:spPr bwMode="auto">
          <a:xfrm>
            <a:off x="3792538" y="4642256"/>
            <a:ext cx="5717222" cy="1748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just" defTabSz="685800" eaLnBrk="1" fontAlgn="auto" hangingPunct="1">
              <a:lnSpc>
                <a:spcPct val="90000"/>
              </a:lnSpc>
              <a:spcBef>
                <a:spcPts val="750"/>
              </a:spcBef>
              <a:spcAft>
                <a:spcPts val="1200"/>
              </a:spcAft>
            </a:pPr>
            <a:r>
              <a:rPr lang="es-ES_tradnl" sz="1600" b="1" dirty="0">
                <a:latin typeface="Open Sans Light" panose="020B0306030504020204" pitchFamily="34" charset="0"/>
                <a:ea typeface="Open Sans Light" panose="020B0306030504020204" pitchFamily="34" charset="0"/>
                <a:cs typeface="Open Sans Light" panose="020B0306030504020204" pitchFamily="34" charset="0"/>
              </a:rPr>
              <a:t>Esta definición depende de:</a:t>
            </a:r>
          </a:p>
          <a:p>
            <a:pPr marL="354013" indent="-171450" algn="just" defTabSz="685800" eaLnBrk="1" fontAlgn="auto" hangingPunct="1">
              <a:lnSpc>
                <a:spcPct val="90000"/>
              </a:lnSpc>
              <a:spcBef>
                <a:spcPts val="750"/>
              </a:spcBef>
              <a:spcAft>
                <a:spcPts val="1200"/>
              </a:spcAft>
              <a:buFont typeface="Arial" panose="020B0604020202020204" pitchFamily="34" charset="0"/>
              <a:buChar char="•"/>
            </a:pP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Estado actual del tema de investigación</a:t>
            </a:r>
          </a:p>
          <a:p>
            <a:pPr marL="354013" indent="-171450" algn="just" defTabSz="685800" eaLnBrk="1" fontAlgn="auto" hangingPunct="1">
              <a:lnSpc>
                <a:spcPct val="90000"/>
              </a:lnSpc>
              <a:spcBef>
                <a:spcPts val="750"/>
              </a:spcBef>
              <a:spcAft>
                <a:spcPts val="1200"/>
              </a:spcAft>
              <a:buFont typeface="Arial" panose="020B0604020202020204" pitchFamily="34" charset="0"/>
              <a:buChar char="•"/>
            </a:pP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Los objetivos de la investigación</a:t>
            </a:r>
          </a:p>
          <a:p>
            <a:pPr marL="354013" indent="-171450" algn="just" defTabSz="685800" eaLnBrk="1" fontAlgn="auto" hangingPunct="1">
              <a:lnSpc>
                <a:spcPct val="90000"/>
              </a:lnSpc>
              <a:spcBef>
                <a:spcPts val="750"/>
              </a:spcBef>
              <a:spcAft>
                <a:spcPts val="1200"/>
              </a:spcAft>
              <a:buFont typeface="Arial" panose="020B0604020202020204" pitchFamily="34" charset="0"/>
              <a:buChar char="•"/>
            </a:pP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Enfoque que el investigador pretende darle al estudio</a:t>
            </a:r>
            <a:endParaRPr lang="es-ES"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ChangeArrowheads="1"/>
          </p:cNvSpPr>
          <p:nvPr/>
        </p:nvSpPr>
        <p:spPr bwMode="auto">
          <a:xfrm>
            <a:off x="1677988" y="2332038"/>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endParaRPr lang="es-CO">
              <a:solidFill>
                <a:srgbClr val="000000"/>
              </a:solidFill>
            </a:endParaRPr>
          </a:p>
        </p:txBody>
      </p:sp>
      <p:graphicFrame>
        <p:nvGraphicFramePr>
          <p:cNvPr id="28743" name="Group 71"/>
          <p:cNvGraphicFramePr>
            <a:graphicFrameLocks noGrp="1"/>
          </p:cNvGraphicFramePr>
          <p:nvPr>
            <p:extLst>
              <p:ext uri="{D42A27DB-BD31-4B8C-83A1-F6EECF244321}">
                <p14:modId xmlns:p14="http://schemas.microsoft.com/office/powerpoint/2010/main" val="2046071801"/>
              </p:ext>
            </p:extLst>
          </p:nvPr>
        </p:nvGraphicFramePr>
        <p:xfrm>
          <a:off x="524656" y="713734"/>
          <a:ext cx="10103370" cy="5368963"/>
        </p:xfrm>
        <a:graphic>
          <a:graphicData uri="http://schemas.openxmlformats.org/drawingml/2006/table">
            <a:tbl>
              <a:tblPr>
                <a:tableStyleId>{E8B1032C-EA38-4F05-BA0D-38AFFFC7BED3}</a:tableStyleId>
              </a:tblPr>
              <a:tblGrid>
                <a:gridCol w="2081380">
                  <a:extLst>
                    <a:ext uri="{9D8B030D-6E8A-4147-A177-3AD203B41FA5}">
                      <a16:colId xmlns:a16="http://schemas.microsoft.com/office/drawing/2014/main" val="20000"/>
                    </a:ext>
                  </a:extLst>
                </a:gridCol>
                <a:gridCol w="8021990">
                  <a:extLst>
                    <a:ext uri="{9D8B030D-6E8A-4147-A177-3AD203B41FA5}">
                      <a16:colId xmlns:a16="http://schemas.microsoft.com/office/drawing/2014/main" val="20001"/>
                    </a:ext>
                  </a:extLst>
                </a:gridCol>
              </a:tblGrid>
              <a:tr h="517525">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charset="0"/>
                        <a:buNone/>
                        <a:tabLst/>
                      </a:pPr>
                      <a:r>
                        <a:rPr lang="es-ES" sz="1600" b="1"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Tipos de investigación científica </a:t>
                      </a:r>
                    </a:p>
                  </a:txBody>
                  <a:tcPr marT="45707" marB="45707" anchor="ctr" horzOverflow="overflow"/>
                </a:tc>
                <a:tc hMerge="1">
                  <a:txBody>
                    <a:bodyPr/>
                    <a:lstStyle/>
                    <a:p>
                      <a:endParaRPr lang="es-ES"/>
                    </a:p>
                  </a:txBody>
                  <a:tcPr/>
                </a:tc>
                <a:extLst>
                  <a:ext uri="{0D108BD9-81ED-4DB2-BD59-A6C34878D82A}">
                    <a16:rowId xmlns:a16="http://schemas.microsoft.com/office/drawing/2014/main" val="10000"/>
                  </a:ext>
                </a:extLst>
              </a:tr>
              <a:tr h="4445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charset="0"/>
                        <a:buNone/>
                        <a:tabLst/>
                      </a:pPr>
                      <a:r>
                        <a:rPr kumimoji="0" lang="es-ES_tradnl" sz="16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Tipo </a:t>
                      </a:r>
                      <a:endParaRPr kumimoji="0" lang="es-ES_tradnl" sz="1600" b="1"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T="45707" marB="45707"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charset="0"/>
                        <a:buNone/>
                        <a:tabLst/>
                      </a:pPr>
                      <a:r>
                        <a:rPr kumimoji="0" lang="es-ES" sz="16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Rasgos</a:t>
                      </a:r>
                      <a:r>
                        <a:rPr kumimoji="0" lang="es-ES" sz="16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endParaRPr kumimoji="0" lang="es-ES" sz="16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T="45707" marB="45707" horzOverflow="overflow"/>
                </a:tc>
                <a:extLst>
                  <a:ext uri="{0D108BD9-81ED-4DB2-BD59-A6C34878D82A}">
                    <a16:rowId xmlns:a16="http://schemas.microsoft.com/office/drawing/2014/main" val="10001"/>
                  </a:ext>
                </a:extLst>
              </a:tr>
              <a:tr h="131184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Arial" panose="020B0604020202020204" pitchFamily="34" charset="0"/>
                        <a:buNone/>
                        <a:tabLst/>
                      </a:pPr>
                      <a:r>
                        <a:rPr kumimoji="0" lang="es-ES_tradnl" sz="16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Descriptiva</a:t>
                      </a:r>
                      <a:endParaRPr kumimoji="0" lang="es-ES_tradnl" sz="16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T="45707" marB="45707"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charset="0"/>
                        <a:buNone/>
                        <a:tabLst/>
                      </a:pPr>
                      <a:r>
                        <a:rPr kumimoji="0" lang="es-ES_tradnl" sz="16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Reseña rasgos, cualidades o atributos de la población objeto de estudio.</a:t>
                      </a:r>
                    </a:p>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charset="0"/>
                        <a:buNone/>
                        <a:tabLst/>
                      </a:pPr>
                      <a:r>
                        <a:rPr kumimoji="0" lang="es-ES_tradnl" sz="16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Seccional o transversal: </a:t>
                      </a:r>
                      <a:r>
                        <a:rPr kumimoji="0" lang="es-ES" sz="16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Recoge información del objeto de estudio en oportunidad única.</a:t>
                      </a:r>
                    </a:p>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charset="0"/>
                        <a:buNone/>
                        <a:tabLst/>
                      </a:pPr>
                      <a:r>
                        <a:rPr kumimoji="0" lang="es-ES" sz="16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Longitudinal: Compara datos obtenidos en diferentes oportunidades o momentos de una misma población, con el propósito de evaluar los cambios.</a:t>
                      </a:r>
                      <a:endParaRPr kumimoji="0" lang="es-ES" sz="16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T="45707" marB="45707" horzOverflow="overflow"/>
                </a:tc>
                <a:extLst>
                  <a:ext uri="{0D108BD9-81ED-4DB2-BD59-A6C34878D82A}">
                    <a16:rowId xmlns:a16="http://schemas.microsoft.com/office/drawing/2014/main" val="10002"/>
                  </a:ext>
                </a:extLst>
              </a:tr>
              <a:tr h="4746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Arial" panose="020B0604020202020204" pitchFamily="34" charset="0"/>
                        <a:buNone/>
                        <a:tabLst/>
                      </a:pPr>
                      <a:r>
                        <a:rPr kumimoji="0" lang="es-ES_tradnl" sz="16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Documental</a:t>
                      </a:r>
                      <a:endParaRPr kumimoji="0" lang="es-ES_tradnl" sz="16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T="45707" marB="45707"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charset="0"/>
                        <a:buNone/>
                        <a:tabLst/>
                      </a:pPr>
                      <a:r>
                        <a:rPr kumimoji="0" lang="es-ES" sz="16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Analiza información —registrada— sobre el tema objeto de estudio.</a:t>
                      </a:r>
                      <a:endParaRPr kumimoji="0" lang="es-ES" sz="16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T="45707" marB="45707" horzOverflow="overflow"/>
                </a:tc>
                <a:extLst>
                  <a:ext uri="{0D108BD9-81ED-4DB2-BD59-A6C34878D82A}">
                    <a16:rowId xmlns:a16="http://schemas.microsoft.com/office/drawing/2014/main" val="10003"/>
                  </a:ext>
                </a:extLst>
              </a:tr>
              <a:tr h="4603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Arial" panose="020B0604020202020204" pitchFamily="34" charset="0"/>
                        <a:buNone/>
                        <a:tabLst/>
                      </a:pPr>
                      <a:r>
                        <a:rPr kumimoji="0" lang="es-ES_tradnl" sz="16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Correlacional</a:t>
                      </a:r>
                      <a:endParaRPr kumimoji="0" lang="es-ES_tradnl" sz="16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T="45707" marB="45707"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charset="0"/>
                        <a:buNone/>
                        <a:tabLst/>
                      </a:pPr>
                      <a:r>
                        <a:rPr kumimoji="0" lang="es-ES_tradnl" sz="16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Mide el grado de relación entre las variables de la población estudiada.</a:t>
                      </a:r>
                      <a:endParaRPr kumimoji="0" lang="es-ES" sz="16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T="45707" marB="45707" horzOverflow="overflow"/>
                </a:tc>
                <a:extLst>
                  <a:ext uri="{0D108BD9-81ED-4DB2-BD59-A6C34878D82A}">
                    <a16:rowId xmlns:a16="http://schemas.microsoft.com/office/drawing/2014/main" val="10004"/>
                  </a:ext>
                </a:extLst>
              </a:tr>
              <a:tr h="4603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Arial" panose="020B0604020202020204" pitchFamily="34" charset="0"/>
                        <a:buNone/>
                        <a:tabLst/>
                      </a:pPr>
                      <a:r>
                        <a:rPr kumimoji="0" lang="es-ES_tradnl" sz="16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Explicativa</a:t>
                      </a:r>
                      <a:endParaRPr kumimoji="0" lang="es-ES_tradnl" sz="16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T="45707" marB="45707"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charset="0"/>
                        <a:buNone/>
                        <a:tabLst/>
                      </a:pPr>
                      <a:r>
                        <a:rPr kumimoji="0" lang="es-ES_tradnl" sz="16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Da razones del porqué de los fenómenos.</a:t>
                      </a:r>
                      <a:endParaRPr kumimoji="0" lang="es-ES" sz="16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T="45707" marB="45707" horzOverflow="overflow"/>
                </a:tc>
                <a:extLst>
                  <a:ext uri="{0D108BD9-81ED-4DB2-BD59-A6C34878D82A}">
                    <a16:rowId xmlns:a16="http://schemas.microsoft.com/office/drawing/2014/main" val="10005"/>
                  </a:ext>
                </a:extLst>
              </a:tr>
              <a:tr h="4603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Arial" panose="020B0604020202020204" pitchFamily="34" charset="0"/>
                        <a:buNone/>
                        <a:tabLst/>
                      </a:pPr>
                      <a:r>
                        <a:rPr kumimoji="0" lang="es-ES_tradnl" sz="16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Estudio de casos</a:t>
                      </a:r>
                      <a:endParaRPr kumimoji="0" lang="es-ES_tradnl" sz="16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T="45707" marB="45707"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charset="0"/>
                        <a:buNone/>
                        <a:tabLst/>
                      </a:pPr>
                      <a:r>
                        <a:rPr kumimoji="0" lang="es-ES_tradnl" sz="16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Analiza una unidad específica de un universo poblacional.</a:t>
                      </a:r>
                      <a:endParaRPr kumimoji="0" lang="es-ES" sz="16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T="45707" marB="45707" horzOverflow="overflow"/>
                </a:tc>
                <a:extLst>
                  <a:ext uri="{0D108BD9-81ED-4DB2-BD59-A6C34878D82A}">
                    <a16:rowId xmlns:a16="http://schemas.microsoft.com/office/drawing/2014/main" val="10006"/>
                  </a:ext>
                </a:extLst>
              </a:tr>
              <a:tr h="517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Arial" panose="020B0604020202020204" pitchFamily="34" charset="0"/>
                        <a:buNone/>
                        <a:tabLst/>
                      </a:pPr>
                      <a:r>
                        <a:rPr kumimoji="0" lang="es-ES_tradnl" sz="16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Histórica</a:t>
                      </a:r>
                      <a:endParaRPr kumimoji="0" lang="es-ES_tradnl" sz="16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T="45707" marB="45707"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charset="0"/>
                        <a:buNone/>
                        <a:tabLst/>
                      </a:pPr>
                      <a:r>
                        <a:rPr kumimoji="0" lang="es-ES" sz="16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Analiza eventos del pasado y busca relacionarlos con otros del presente y del futuro.</a:t>
                      </a:r>
                      <a:endParaRPr kumimoji="0" lang="es-ES" sz="16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T="45707" marB="45707" horzOverflow="overflow"/>
                </a:tc>
                <a:extLst>
                  <a:ext uri="{0D108BD9-81ED-4DB2-BD59-A6C34878D82A}">
                    <a16:rowId xmlns:a16="http://schemas.microsoft.com/office/drawing/2014/main" val="10007"/>
                  </a:ext>
                </a:extLst>
              </a:tr>
              <a:tr h="6254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Arial" panose="020B0604020202020204" pitchFamily="34" charset="0"/>
                        <a:buNone/>
                        <a:tabLst/>
                      </a:pPr>
                      <a:r>
                        <a:rPr kumimoji="0" lang="es-ES_tradnl" sz="16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Experimental</a:t>
                      </a:r>
                      <a:endParaRPr kumimoji="0" lang="es-ES" sz="16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T="45707" marB="45707"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charset="0"/>
                        <a:buNone/>
                        <a:tabLst/>
                      </a:pPr>
                      <a:r>
                        <a:rPr kumimoji="0" lang="es-ES_tradnl" sz="16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Analiza el efecto producido por la acción o manipulación de una o más variables independientes sobre una o varias dependientes.</a:t>
                      </a:r>
                      <a:endParaRPr kumimoji="0" lang="es-ES" sz="16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T="45707" marB="45707" horzOverflow="overflow"/>
                </a:tc>
                <a:extLst>
                  <a:ext uri="{0D108BD9-81ED-4DB2-BD59-A6C34878D82A}">
                    <a16:rowId xmlns:a16="http://schemas.microsoft.com/office/drawing/2014/main" val="10008"/>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sz="half" idx="14"/>
          </p:nvPr>
        </p:nvSpPr>
        <p:spPr>
          <a:xfrm>
            <a:off x="683857" y="2119376"/>
            <a:ext cx="6411887" cy="3978778"/>
          </a:xfrm>
        </p:spPr>
        <p:txBody>
          <a:bodyPr/>
          <a:lstStyle/>
          <a:p>
            <a:pPr marL="285750" indent="-285750" algn="just">
              <a:lnSpc>
                <a:spcPct val="100000"/>
              </a:lnSpc>
              <a:buFont typeface="Arial" panose="020B0604020202020204" pitchFamily="34" charset="0"/>
              <a:buChar char="•"/>
            </a:pPr>
            <a:r>
              <a:rPr lang="es-ES" dirty="0">
                <a:cs typeface="Times New Roman" charset="0"/>
              </a:rPr>
              <a:t>Es</a:t>
            </a:r>
            <a:r>
              <a:rPr lang="es-ES" sz="1600" dirty="0">
                <a:latin typeface="Arial" charset="0"/>
              </a:rPr>
              <a:t> </a:t>
            </a:r>
            <a:r>
              <a:rPr lang="es-ES" dirty="0">
                <a:cs typeface="Times New Roman" charset="0"/>
              </a:rPr>
              <a:t>una presentación analítica de las principales escuelas, enfoques o teorías existentes sobre el tema objeto de la investigación en donde se muestra el estado del conocimiento en ese campo, los principales debates, resultados, instrumentos utilizados y demás aspectos pertinentes y relevantes. </a:t>
            </a:r>
          </a:p>
          <a:p>
            <a:pPr marL="285750" indent="-285750" algn="just">
              <a:lnSpc>
                <a:spcPct val="100000"/>
              </a:lnSpc>
              <a:buFont typeface="Arial" panose="020B0604020202020204" pitchFamily="34" charset="0"/>
              <a:buChar char="•"/>
            </a:pPr>
            <a:r>
              <a:rPr lang="es-CO" dirty="0">
                <a:cs typeface="Times New Roman" charset="0"/>
              </a:rPr>
              <a:t>Para su redacción, es indispensable leer de preferencia artículos científicos publicados en revistas científicas de alto impacto en las bases de datos, especialmente las de Web of Science, Scopus, Google Scholar h-index, ProQuest, EBSCO, BPR Benchmark, EMIS, JCR (Journal </a:t>
            </a:r>
            <a:r>
              <a:rPr lang="es-CO" dirty="0" err="1">
                <a:cs typeface="Times New Roman" charset="0"/>
              </a:rPr>
              <a:t>Citation</a:t>
            </a:r>
            <a:r>
              <a:rPr lang="es-CO" dirty="0">
                <a:cs typeface="Times New Roman" charset="0"/>
              </a:rPr>
              <a:t> </a:t>
            </a:r>
            <a:r>
              <a:rPr lang="es-CO" dirty="0" err="1">
                <a:cs typeface="Times New Roman" charset="0"/>
              </a:rPr>
              <a:t>Report</a:t>
            </a:r>
            <a:r>
              <a:rPr lang="es-CO" dirty="0">
                <a:cs typeface="Times New Roman" charset="0"/>
              </a:rPr>
              <a:t>), JSTOR, Science Direct, Social Science Journals, entre otras bases de datos, internacionales, regionales o nacionales.</a:t>
            </a:r>
          </a:p>
          <a:p>
            <a:pPr algn="just">
              <a:lnSpc>
                <a:spcPct val="100000"/>
              </a:lnSpc>
            </a:pPr>
            <a:endParaRPr lang="es-ES" dirty="0">
              <a:cs typeface="Times New Roman" charset="0"/>
            </a:endParaRPr>
          </a:p>
          <a:p>
            <a:pPr marL="0" indent="0" algn="just" eaLnBrk="1" hangingPunct="1">
              <a:lnSpc>
                <a:spcPct val="100000"/>
              </a:lnSpc>
              <a:buNone/>
            </a:pPr>
            <a:endParaRPr lang="es-ES" sz="1800" dirty="0">
              <a:latin typeface="Arial" charset="0"/>
            </a:endParaRPr>
          </a:p>
          <a:p>
            <a:pPr marL="0" indent="0" algn="just" eaLnBrk="1" hangingPunct="1">
              <a:lnSpc>
                <a:spcPct val="100000"/>
              </a:lnSpc>
              <a:buNone/>
            </a:pPr>
            <a:endParaRPr lang="es-ES" sz="1800" dirty="0">
              <a:latin typeface="Arial" charset="0"/>
            </a:endParaRPr>
          </a:p>
          <a:p>
            <a:pPr marL="0" indent="0" algn="just" eaLnBrk="1" hangingPunct="1">
              <a:lnSpc>
                <a:spcPct val="100000"/>
              </a:lnSpc>
            </a:pPr>
            <a:endParaRPr lang="es-ES" sz="1600" dirty="0">
              <a:latin typeface="Arial" charset="0"/>
            </a:endParaRPr>
          </a:p>
          <a:p>
            <a:pPr marL="0" indent="0" eaLnBrk="1" hangingPunct="1">
              <a:lnSpc>
                <a:spcPct val="100000"/>
              </a:lnSpc>
            </a:pPr>
            <a:endParaRPr lang="es-ES" sz="1600" dirty="0">
              <a:latin typeface="Arial" charset="0"/>
            </a:endParaRPr>
          </a:p>
          <a:p>
            <a:pPr marL="0" indent="0" eaLnBrk="1" hangingPunct="1">
              <a:lnSpc>
                <a:spcPct val="100000"/>
              </a:lnSpc>
            </a:pPr>
            <a:endParaRPr lang="es-ES" sz="1200" dirty="0">
              <a:latin typeface="Arial" charset="0"/>
            </a:endParaRPr>
          </a:p>
        </p:txBody>
      </p:sp>
      <p:sp>
        <p:nvSpPr>
          <p:cNvPr id="94210" name="Rectangle 2"/>
          <p:cNvSpPr>
            <a:spLocks noGrp="1" noChangeArrowheads="1"/>
          </p:cNvSpPr>
          <p:nvPr>
            <p:ph type="title"/>
          </p:nvPr>
        </p:nvSpPr>
        <p:spPr/>
        <p:txBody>
          <a:bodyPr/>
          <a:lstStyle/>
          <a:p>
            <a:pPr eaLnBrk="1" hangingPunct="1"/>
            <a:r>
              <a:rPr lang="es-CO" sz="4000" dirty="0"/>
              <a:t>Marco teórico</a:t>
            </a:r>
            <a:endParaRPr lang="es-ES" sz="4000" dirty="0"/>
          </a:p>
        </p:txBody>
      </p:sp>
      <p:pic>
        <p:nvPicPr>
          <p:cNvPr id="2" name="Imagen 1" descr="AL145623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7600" y="2507389"/>
            <a:ext cx="3780000" cy="2520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Slide Number Placeholder 3">
            <a:extLst>
              <a:ext uri="{FF2B5EF4-FFF2-40B4-BE49-F238E27FC236}">
                <a16:creationId xmlns:a16="http://schemas.microsoft.com/office/drawing/2014/main" id="{56ABE102-6976-A148-B70A-33C485CF0565}"/>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69AC42E-583A-2F4D-8894-6FB2D26D1FDD}" type="slidenum">
              <a:rPr lang="en-US" altLang="en-US" smtClean="0">
                <a:latin typeface="Open Sans" panose="020B0606030504020204" pitchFamily="34" charset="0"/>
              </a:rPr>
              <a:pPr fontAlgn="base">
                <a:spcBef>
                  <a:spcPct val="0"/>
                </a:spcBef>
                <a:spcAft>
                  <a:spcPct val="0"/>
                </a:spcAft>
              </a:pPr>
              <a:t>2</a:t>
            </a:fld>
            <a:endParaRPr lang="en-US" altLang="en-US">
              <a:latin typeface="Open Sans" panose="020B0606030504020204" pitchFamily="34" charset="0"/>
            </a:endParaRPr>
          </a:p>
        </p:txBody>
      </p:sp>
      <p:sp>
        <p:nvSpPr>
          <p:cNvPr id="30721" name="Title 1">
            <a:extLst>
              <a:ext uri="{FF2B5EF4-FFF2-40B4-BE49-F238E27FC236}">
                <a16:creationId xmlns:a16="http://schemas.microsoft.com/office/drawing/2014/main" id="{A69B2AF1-6AB1-4846-BF6D-3804DAD99D36}"/>
              </a:ext>
            </a:extLst>
          </p:cNvPr>
          <p:cNvSpPr>
            <a:spLocks noGrp="1" noChangeArrowheads="1"/>
          </p:cNvSpPr>
          <p:nvPr>
            <p:ph type="title"/>
          </p:nvPr>
        </p:nvSpPr>
        <p:spPr bwMode="auto">
          <a:xfrm>
            <a:off x="1079346" y="536523"/>
            <a:ext cx="11112654" cy="1119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pPr eaLnBrk="1" hangingPunct="1"/>
            <a:r>
              <a:rPr lang="es-CO" dirty="0"/>
              <a:t>Parte 2 </a:t>
            </a:r>
            <a:br>
              <a:rPr lang="es-CO" dirty="0"/>
            </a:br>
            <a:r>
              <a:rPr lang="es-CO" dirty="0"/>
              <a:t>Proceso metodológico de investigación científica</a:t>
            </a:r>
            <a:endParaRPr lang="en-US" altLang="en-US" dirty="0"/>
          </a:p>
        </p:txBody>
      </p:sp>
      <p:pic>
        <p:nvPicPr>
          <p:cNvPr id="6" name="Marcador de contenido 4" descr="Parte 2_AL1358669.jpg">
            <a:extLst>
              <a:ext uri="{FF2B5EF4-FFF2-40B4-BE49-F238E27FC236}">
                <a16:creationId xmlns:a16="http://schemas.microsoft.com/office/drawing/2014/main" id="{2F0BCEF9-46F7-4DF0-B682-A0F1A6753406}"/>
              </a:ext>
            </a:extLst>
          </p:cNvPr>
          <p:cNvPicPr>
            <a:picLocks noChangeAspect="1"/>
          </p:cNvPicPr>
          <p:nvPr/>
        </p:nvPicPr>
        <p:blipFill>
          <a:blip r:embed="rId3" cstate="print">
            <a:extLst>
              <a:ext uri="{28A0092B-C50C-407E-A947-70E740481C1C}">
                <a14:useLocalDpi xmlns:a14="http://schemas.microsoft.com/office/drawing/2010/main" val="0"/>
              </a:ext>
            </a:extLst>
          </a:blip>
          <a:srcRect t="8749" b="8749"/>
          <a:stretch>
            <a:fillRect/>
          </a:stretch>
        </p:blipFill>
        <p:spPr>
          <a:xfrm>
            <a:off x="2371344" y="2572512"/>
            <a:ext cx="6660468" cy="366300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sz="half" idx="14"/>
          </p:nvPr>
        </p:nvSpPr>
        <p:spPr>
          <a:xfrm>
            <a:off x="554736" y="1947123"/>
            <a:ext cx="5175504" cy="3954502"/>
          </a:xfrm>
        </p:spPr>
        <p:txBody>
          <a:bodyPr numCol="1" anchor="ctr">
            <a:noAutofit/>
          </a:bodyPr>
          <a:lstStyle/>
          <a:p>
            <a:pPr marL="285750" indent="-285750" algn="just">
              <a:lnSpc>
                <a:spcPct val="110000"/>
              </a:lnSpc>
              <a:buFont typeface="Arial" panose="020B0604020202020204" pitchFamily="34" charset="0"/>
              <a:buChar char="•"/>
            </a:pPr>
            <a:r>
              <a:rPr lang="es-ES" sz="1400" dirty="0"/>
              <a:t>Permite identificar el estado del conocimiento sobre el tema objeto de investigación.</a:t>
            </a:r>
          </a:p>
          <a:p>
            <a:pPr marL="285750" indent="-285750" algn="just">
              <a:lnSpc>
                <a:spcPct val="110000"/>
              </a:lnSpc>
              <a:buFont typeface="Arial" panose="020B0604020202020204" pitchFamily="34" charset="0"/>
              <a:buChar char="•"/>
            </a:pPr>
            <a:r>
              <a:rPr lang="es-ES" sz="1400" dirty="0"/>
              <a:t>Orienta sobre los tópicos que deben ser estudiados en el campo de interés y sobre las preguntas que requieren ser respondidas.</a:t>
            </a:r>
          </a:p>
          <a:p>
            <a:pPr marL="285750" indent="-285750" algn="just">
              <a:lnSpc>
                <a:spcPct val="110000"/>
              </a:lnSpc>
              <a:buFont typeface="Arial" panose="020B0604020202020204" pitchFamily="34" charset="0"/>
              <a:buChar char="•"/>
            </a:pPr>
            <a:r>
              <a:rPr lang="es-ES" sz="1400" dirty="0"/>
              <a:t>Sirve de referencia para evitar errores en el estudio por realizar.</a:t>
            </a:r>
          </a:p>
          <a:p>
            <a:pPr marL="285750" indent="-285750" algn="just">
              <a:lnSpc>
                <a:spcPct val="110000"/>
              </a:lnSpc>
              <a:buFont typeface="Arial" panose="020B0604020202020204" pitchFamily="34" charset="0"/>
              <a:buChar char="•"/>
            </a:pPr>
            <a:r>
              <a:rPr lang="es-ES" sz="1400" dirty="0"/>
              <a:t>Documenta la importancia de realizar el estudio. </a:t>
            </a:r>
          </a:p>
          <a:p>
            <a:pPr marL="285750" indent="-285750" algn="just">
              <a:lnSpc>
                <a:spcPct val="110000"/>
              </a:lnSpc>
              <a:buFont typeface="Arial" panose="020B0604020202020204" pitchFamily="34" charset="0"/>
              <a:buChar char="•"/>
            </a:pPr>
            <a:r>
              <a:rPr lang="es-ES" sz="1400" dirty="0"/>
              <a:t>Orienta el establecimiento de las hipótesis a probar en el estudio.</a:t>
            </a:r>
          </a:p>
          <a:p>
            <a:pPr marL="285750" indent="-285750" algn="just">
              <a:lnSpc>
                <a:spcPct val="110000"/>
              </a:lnSpc>
              <a:buFont typeface="Arial" panose="020B0604020202020204" pitchFamily="34" charset="0"/>
              <a:buChar char="•"/>
            </a:pPr>
            <a:r>
              <a:rPr lang="es-ES" sz="1400" dirty="0"/>
              <a:t>Facilita la interpretación de los resultados a obtener.</a:t>
            </a:r>
          </a:p>
        </p:txBody>
      </p:sp>
      <p:sp>
        <p:nvSpPr>
          <p:cNvPr id="95234" name="Rectangle 2"/>
          <p:cNvSpPr>
            <a:spLocks noGrp="1" noChangeArrowheads="1"/>
          </p:cNvSpPr>
          <p:nvPr>
            <p:ph type="title"/>
          </p:nvPr>
        </p:nvSpPr>
        <p:spPr/>
        <p:txBody>
          <a:bodyPr/>
          <a:lstStyle/>
          <a:p>
            <a:pPr eaLnBrk="1" hangingPunct="1"/>
            <a:r>
              <a:rPr lang="es-CO" sz="4000" dirty="0"/>
              <a:t>Funciones del marco teórico</a:t>
            </a:r>
            <a:endParaRPr lang="es-ES" sz="4000" dirty="0"/>
          </a:p>
        </p:txBody>
      </p:sp>
      <p:sp>
        <p:nvSpPr>
          <p:cNvPr id="5" name="TextBox 4">
            <a:extLst>
              <a:ext uri="{FF2B5EF4-FFF2-40B4-BE49-F238E27FC236}">
                <a16:creationId xmlns:a16="http://schemas.microsoft.com/office/drawing/2014/main" id="{F8CCEF1A-F2A9-4395-9D62-45790D985C92}"/>
              </a:ext>
            </a:extLst>
          </p:cNvPr>
          <p:cNvSpPr txBox="1"/>
          <p:nvPr/>
        </p:nvSpPr>
        <p:spPr>
          <a:xfrm>
            <a:off x="6327650" y="1947123"/>
            <a:ext cx="5309614" cy="3921523"/>
          </a:xfrm>
          <a:prstGeom prst="rect">
            <a:avLst/>
          </a:prstGeom>
          <a:noFill/>
        </p:spPr>
        <p:txBody>
          <a:bodyPr wrap="square">
            <a:spAutoFit/>
          </a:bodyPr>
          <a:lstStyle/>
          <a:p>
            <a:pPr marL="285750" indent="-285750" algn="just">
              <a:lnSpc>
                <a:spcPct val="110000"/>
              </a:lnSpc>
              <a:buFont typeface="Arial" panose="020B0604020202020204" pitchFamily="34" charset="0"/>
              <a:buChar char="•"/>
            </a:pPr>
            <a:r>
              <a:rPr lang="es-ES" sz="1600" dirty="0">
                <a:latin typeface="Open Sans Light" panose="020B0306030504020204" pitchFamily="34" charset="0"/>
                <a:ea typeface="Open Sans Light" panose="020B0306030504020204" pitchFamily="34" charset="0"/>
                <a:cs typeface="Open Sans Light" panose="020B0306030504020204" pitchFamily="34" charset="0"/>
              </a:rPr>
              <a:t>Orienta sobre cómo ha de hacerse el estudio y cómo se han hecho estudios previos:</a:t>
            </a:r>
          </a:p>
          <a:p>
            <a:pPr marL="628650" lvl="2" indent="-285750" algn="just" defTabSz="685800" eaLnBrk="1" fontAlgn="auto" hangingPunct="1">
              <a:lnSpc>
                <a:spcPct val="110000"/>
              </a:lnSpc>
              <a:spcBef>
                <a:spcPts val="750"/>
              </a:spcBef>
              <a:spcAft>
                <a:spcPts val="1200"/>
              </a:spcAft>
              <a:buFont typeface="Arial" panose="020B0604020202020204" pitchFamily="34" charset="0"/>
              <a:buChar char="•"/>
            </a:pPr>
            <a:r>
              <a:rPr lang="es-ES" sz="1400" dirty="0">
                <a:latin typeface="Open Sans Light" panose="020B0306030504020204" pitchFamily="34" charset="0"/>
                <a:ea typeface="Open Sans Light" panose="020B0306030504020204" pitchFamily="34" charset="0"/>
                <a:cs typeface="Open Sans Light" panose="020B0306030504020204" pitchFamily="34" charset="0"/>
              </a:rPr>
              <a:t>¿Qué clase de estudios se han efectuado?</a:t>
            </a:r>
          </a:p>
          <a:p>
            <a:pPr marL="628650" lvl="2" indent="-285750" algn="just" defTabSz="685800" eaLnBrk="1" fontAlgn="auto" hangingPunct="1">
              <a:lnSpc>
                <a:spcPct val="110000"/>
              </a:lnSpc>
              <a:spcBef>
                <a:spcPts val="750"/>
              </a:spcBef>
              <a:spcAft>
                <a:spcPts val="1200"/>
              </a:spcAft>
              <a:buFont typeface="Arial" panose="020B0604020202020204" pitchFamily="34" charset="0"/>
              <a:buChar char="•"/>
            </a:pPr>
            <a:r>
              <a:rPr lang="es-ES" sz="1400" dirty="0">
                <a:latin typeface="Open Sans Light" panose="020B0306030504020204" pitchFamily="34" charset="0"/>
                <a:ea typeface="Open Sans Light" panose="020B0306030504020204" pitchFamily="34" charset="0"/>
                <a:cs typeface="Open Sans Light" panose="020B0306030504020204" pitchFamily="34" charset="0"/>
              </a:rPr>
              <a:t>¿Con qué tipo de participantes?</a:t>
            </a:r>
          </a:p>
          <a:p>
            <a:pPr marL="628650" lvl="2" indent="-285750" algn="just" defTabSz="685800" eaLnBrk="1" fontAlgn="auto" hangingPunct="1">
              <a:lnSpc>
                <a:spcPct val="110000"/>
              </a:lnSpc>
              <a:spcBef>
                <a:spcPts val="750"/>
              </a:spcBef>
              <a:spcAft>
                <a:spcPts val="1200"/>
              </a:spcAft>
              <a:buFont typeface="Arial" panose="020B0604020202020204" pitchFamily="34" charset="0"/>
              <a:buChar char="•"/>
            </a:pPr>
            <a:r>
              <a:rPr lang="es-ES" sz="1400" dirty="0">
                <a:latin typeface="Open Sans Light" panose="020B0306030504020204" pitchFamily="34" charset="0"/>
                <a:ea typeface="Open Sans Light" panose="020B0306030504020204" pitchFamily="34" charset="0"/>
                <a:cs typeface="Open Sans Light" panose="020B0306030504020204" pitchFamily="34" charset="0"/>
              </a:rPr>
              <a:t>¿Cómo se han recolectado los datos?</a:t>
            </a:r>
          </a:p>
          <a:p>
            <a:pPr marL="628650" lvl="2" indent="-285750" algn="just" defTabSz="685800" eaLnBrk="1" fontAlgn="auto" hangingPunct="1">
              <a:lnSpc>
                <a:spcPct val="110000"/>
              </a:lnSpc>
              <a:spcBef>
                <a:spcPts val="750"/>
              </a:spcBef>
              <a:spcAft>
                <a:spcPts val="1200"/>
              </a:spcAft>
              <a:buFont typeface="Arial" panose="020B0604020202020204" pitchFamily="34" charset="0"/>
              <a:buChar char="•"/>
            </a:pPr>
            <a:r>
              <a:rPr lang="es-ES" sz="1400" dirty="0">
                <a:latin typeface="Open Sans Light" panose="020B0306030504020204" pitchFamily="34" charset="0"/>
                <a:ea typeface="Open Sans Light" panose="020B0306030504020204" pitchFamily="34" charset="0"/>
                <a:cs typeface="Open Sans Light" panose="020B0306030504020204" pitchFamily="34" charset="0"/>
              </a:rPr>
              <a:t>¿En qué lugares se han llevado a cabo?</a:t>
            </a:r>
          </a:p>
          <a:p>
            <a:pPr marL="628650" lvl="2" indent="-285750" algn="just" defTabSz="685800" eaLnBrk="1" fontAlgn="auto" hangingPunct="1">
              <a:lnSpc>
                <a:spcPct val="110000"/>
              </a:lnSpc>
              <a:spcBef>
                <a:spcPts val="750"/>
              </a:spcBef>
              <a:spcAft>
                <a:spcPts val="1200"/>
              </a:spcAft>
              <a:buFont typeface="Arial" panose="020B0604020202020204" pitchFamily="34" charset="0"/>
              <a:buChar char="•"/>
            </a:pPr>
            <a:r>
              <a:rPr lang="es-ES" sz="1400" dirty="0">
                <a:latin typeface="Open Sans Light" panose="020B0306030504020204" pitchFamily="34" charset="0"/>
                <a:ea typeface="Open Sans Light" panose="020B0306030504020204" pitchFamily="34" charset="0"/>
                <a:cs typeface="Open Sans Light" panose="020B0306030504020204" pitchFamily="34" charset="0"/>
              </a:rPr>
              <a:t>¿Que herramientas o diseños se han utilizado?</a:t>
            </a:r>
          </a:p>
          <a:p>
            <a:pPr marL="628650" lvl="2" indent="-285750" algn="just" defTabSz="685800" eaLnBrk="1" fontAlgn="auto" hangingPunct="1">
              <a:lnSpc>
                <a:spcPct val="110000"/>
              </a:lnSpc>
              <a:spcBef>
                <a:spcPts val="750"/>
              </a:spcBef>
              <a:spcAft>
                <a:spcPts val="1200"/>
              </a:spcAft>
              <a:buFont typeface="Arial" panose="020B0604020202020204" pitchFamily="34" charset="0"/>
              <a:buChar char="•"/>
            </a:pPr>
            <a:r>
              <a:rPr lang="es-ES" sz="1400" dirty="0">
                <a:latin typeface="Open Sans Light" panose="020B0306030504020204" pitchFamily="34" charset="0"/>
                <a:ea typeface="Open Sans Light" panose="020B0306030504020204" pitchFamily="34" charset="0"/>
                <a:cs typeface="Open Sans Light" panose="020B0306030504020204" pitchFamily="34" charset="0"/>
              </a:rPr>
              <a:t>¿Qué resultados se han encontrado?</a:t>
            </a:r>
          </a:p>
          <a:p>
            <a:pPr marL="628650" lvl="2" indent="-285750" algn="just" defTabSz="685800" eaLnBrk="1" fontAlgn="auto" hangingPunct="1">
              <a:lnSpc>
                <a:spcPct val="110000"/>
              </a:lnSpc>
              <a:spcBef>
                <a:spcPts val="750"/>
              </a:spcBef>
              <a:spcAft>
                <a:spcPts val="1200"/>
              </a:spcAft>
              <a:buFont typeface="Arial" panose="020B0604020202020204" pitchFamily="34" charset="0"/>
              <a:buChar char="•"/>
            </a:pPr>
            <a:r>
              <a:rPr lang="es-ES" sz="1400" dirty="0">
                <a:latin typeface="Open Sans Light" panose="020B0306030504020204" pitchFamily="34" charset="0"/>
                <a:ea typeface="Open Sans Light" panose="020B0306030504020204" pitchFamily="34" charset="0"/>
                <a:cs typeface="Open Sans Light" panose="020B0306030504020204" pitchFamily="34" charset="0"/>
              </a:rPr>
              <a:t>¿A que conclusiones se ha llegado?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sz="half" idx="14"/>
          </p:nvPr>
        </p:nvSpPr>
        <p:spPr>
          <a:xfrm>
            <a:off x="440017" y="1890416"/>
            <a:ext cx="7826159" cy="3978778"/>
          </a:xfrm>
        </p:spPr>
        <p:txBody>
          <a:bodyPr>
            <a:noAutofit/>
          </a:bodyPr>
          <a:lstStyle/>
          <a:p>
            <a:pPr marL="285750" indent="-285750" algn="just">
              <a:lnSpc>
                <a:spcPct val="100000"/>
              </a:lnSpc>
              <a:buFont typeface="Arial" panose="020B0604020202020204" pitchFamily="34" charset="0"/>
              <a:buChar char="•"/>
            </a:pPr>
            <a:r>
              <a:rPr lang="es-ES" dirty="0"/>
              <a:t>Se aprende sobre el conocimiento existente sobre el tema.</a:t>
            </a:r>
          </a:p>
          <a:p>
            <a:pPr marL="285750" indent="-285750" algn="just">
              <a:lnSpc>
                <a:spcPct val="100000"/>
              </a:lnSpc>
              <a:buFont typeface="Arial" panose="020B0604020202020204" pitchFamily="34" charset="0"/>
              <a:buChar char="•"/>
            </a:pPr>
            <a:r>
              <a:rPr lang="es-ES" dirty="0"/>
              <a:t>Se conocen los métodos que se han aplicado de forma exitosa o errónea para estudiar el tema.</a:t>
            </a:r>
          </a:p>
          <a:p>
            <a:pPr marL="285750" indent="-285750" algn="just">
              <a:lnSpc>
                <a:spcPct val="100000"/>
              </a:lnSpc>
              <a:buFont typeface="Arial" panose="020B0604020202020204" pitchFamily="34" charset="0"/>
              <a:buChar char="•"/>
            </a:pPr>
            <a:r>
              <a:rPr lang="es-ES" dirty="0"/>
              <a:t>Se identifican las respuestas existentes a las preguntas de investigación</a:t>
            </a:r>
          </a:p>
          <a:p>
            <a:pPr marL="285750" indent="-285750" algn="just">
              <a:lnSpc>
                <a:spcPct val="100000"/>
              </a:lnSpc>
              <a:buFont typeface="Arial" panose="020B0604020202020204" pitchFamily="34" charset="0"/>
              <a:buChar char="•"/>
            </a:pPr>
            <a:r>
              <a:rPr lang="es-ES" dirty="0"/>
              <a:t>Se identifican las variables que requieren ser analizadas y evaluadas y cómo han sido medidas.</a:t>
            </a:r>
          </a:p>
          <a:p>
            <a:pPr marL="285750" indent="-285750" algn="just">
              <a:lnSpc>
                <a:spcPct val="100000"/>
              </a:lnSpc>
              <a:buFont typeface="Arial" panose="020B0604020202020204" pitchFamily="34" charset="0"/>
              <a:buChar char="•"/>
            </a:pPr>
            <a:r>
              <a:rPr lang="es-ES" dirty="0"/>
              <a:t>Se aprende sobre la forma de recolectar los datos y dónde obtenerlos.</a:t>
            </a:r>
          </a:p>
          <a:p>
            <a:pPr marL="285750" indent="-285750" algn="just">
              <a:lnSpc>
                <a:spcPct val="100000"/>
              </a:lnSpc>
              <a:buFont typeface="Arial" panose="020B0604020202020204" pitchFamily="34" charset="0"/>
              <a:buChar char="•"/>
            </a:pPr>
            <a:r>
              <a:rPr lang="es-ES" dirty="0"/>
              <a:t>Se aprende sobre la manera de analizar los datos.</a:t>
            </a:r>
          </a:p>
          <a:p>
            <a:pPr marL="285750" indent="-285750" algn="just">
              <a:lnSpc>
                <a:spcPct val="100000"/>
              </a:lnSpc>
              <a:buFont typeface="Arial" panose="020B0604020202020204" pitchFamily="34" charset="0"/>
              <a:buChar char="•"/>
            </a:pPr>
            <a:r>
              <a:rPr lang="es-ES" dirty="0"/>
              <a:t>Se conocen los aportes del estudio respecto del conocimiento existente.</a:t>
            </a:r>
          </a:p>
          <a:p>
            <a:pPr marL="285750" indent="-285750" algn="just">
              <a:lnSpc>
                <a:spcPct val="100000"/>
              </a:lnSpc>
              <a:buFont typeface="Arial" panose="020B0604020202020204" pitchFamily="34" charset="0"/>
              <a:buChar char="•"/>
            </a:pPr>
            <a:r>
              <a:rPr lang="es-ES" dirty="0"/>
              <a:t>Se crean nuevos criterios para desarrollar nuevas preguntas o hipótesis.</a:t>
            </a:r>
          </a:p>
          <a:p>
            <a:pPr algn="just">
              <a:lnSpc>
                <a:spcPct val="100000"/>
              </a:lnSpc>
            </a:pPr>
            <a:endParaRPr lang="es-ES" dirty="0"/>
          </a:p>
          <a:p>
            <a:pPr algn="just" eaLnBrk="1" hangingPunct="1">
              <a:lnSpc>
                <a:spcPct val="100000"/>
              </a:lnSpc>
              <a:buFontTx/>
              <a:buNone/>
            </a:pPr>
            <a:endParaRPr lang="es-ES" dirty="0"/>
          </a:p>
          <a:p>
            <a:pPr algn="just" eaLnBrk="1" hangingPunct="1">
              <a:lnSpc>
                <a:spcPct val="100000"/>
              </a:lnSpc>
              <a:buFontTx/>
              <a:buNone/>
            </a:pPr>
            <a:endParaRPr lang="es-ES" dirty="0"/>
          </a:p>
          <a:p>
            <a:pPr algn="just" eaLnBrk="1" hangingPunct="1">
              <a:lnSpc>
                <a:spcPct val="100000"/>
              </a:lnSpc>
            </a:pPr>
            <a:endParaRPr lang="es-ES" dirty="0"/>
          </a:p>
          <a:p>
            <a:pPr eaLnBrk="1" hangingPunct="1">
              <a:lnSpc>
                <a:spcPct val="100000"/>
              </a:lnSpc>
            </a:pPr>
            <a:endParaRPr lang="es-ES" dirty="0"/>
          </a:p>
          <a:p>
            <a:pPr eaLnBrk="1" hangingPunct="1">
              <a:lnSpc>
                <a:spcPct val="100000"/>
              </a:lnSpc>
            </a:pPr>
            <a:endParaRPr lang="es-ES" dirty="0"/>
          </a:p>
        </p:txBody>
      </p:sp>
      <p:sp>
        <p:nvSpPr>
          <p:cNvPr id="96258" name="Rectangle 2"/>
          <p:cNvSpPr>
            <a:spLocks noGrp="1" noChangeArrowheads="1"/>
          </p:cNvSpPr>
          <p:nvPr>
            <p:ph type="title"/>
          </p:nvPr>
        </p:nvSpPr>
        <p:spPr/>
        <p:txBody>
          <a:bodyPr/>
          <a:lstStyle/>
          <a:p>
            <a:pPr eaLnBrk="1" hangingPunct="1"/>
            <a:r>
              <a:rPr lang="es-CO" sz="4000" dirty="0"/>
              <a:t>Aportes del marco teórico</a:t>
            </a:r>
            <a:endParaRPr lang="es-ES" sz="4000" dirty="0"/>
          </a:p>
        </p:txBody>
      </p:sp>
      <p:pic>
        <p:nvPicPr>
          <p:cNvPr id="2" name="Imagen 1" descr="AL145698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44688" y="2939101"/>
            <a:ext cx="3307295" cy="231565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37"/>
          <p:cNvSpPr>
            <a:spLocks noChangeArrowheads="1"/>
          </p:cNvSpPr>
          <p:nvPr/>
        </p:nvSpPr>
        <p:spPr bwMode="auto">
          <a:xfrm>
            <a:off x="5286376" y="4472097"/>
            <a:ext cx="6711156" cy="1815882"/>
          </a:xfrm>
          <a:prstGeom prst="rect">
            <a:avLst/>
          </a:prstGeom>
          <a:noFill/>
          <a:ln w="9525">
            <a:solidFill>
              <a:srgbClr val="26B8BC"/>
            </a:solidFill>
            <a:miter lim="800000"/>
            <a:headEnd/>
            <a:tailEnd/>
          </a:ln>
        </p:spPr>
        <p:txBody>
          <a:bodyPr wrap="square" anchor="ctr">
            <a:spAutoFit/>
          </a:bodyPr>
          <a:lstStyle/>
          <a:p>
            <a:pPr eaLnBrk="1" hangingPunct="1"/>
            <a:r>
              <a:rPr lang="es-ES_tradnl" sz="1400" b="1" dirty="0">
                <a:latin typeface="Open Sans Light" panose="020B0306030504020204" pitchFamily="34" charset="0"/>
                <a:ea typeface="Open Sans Light" panose="020B0306030504020204" pitchFamily="34" charset="0"/>
                <a:cs typeface="Open Sans Light" panose="020B0306030504020204" pitchFamily="34" charset="0"/>
              </a:rPr>
              <a:t>Marco teórico: </a:t>
            </a:r>
            <a:r>
              <a:rPr lang="es-ES" sz="1400" dirty="0">
                <a:latin typeface="Open Sans Light" panose="020B0306030504020204" pitchFamily="34" charset="0"/>
                <a:ea typeface="Open Sans Light" panose="020B0306030504020204" pitchFamily="34" charset="0"/>
                <a:cs typeface="Open Sans Light" panose="020B0306030504020204" pitchFamily="34" charset="0"/>
              </a:rPr>
              <a:t>Presentación crítica de las principales escuelas, enfoques o teorías existentes sobre el tema objeto de estudio, en donde se muestra el nivel del conocimiento en ese campo, los principales debates, resultados, instrumentos utilizados y demás aspectos pertinentes y relevantes sobre el tema de interés.</a:t>
            </a:r>
          </a:p>
          <a:p>
            <a:pPr eaLnBrk="1" hangingPunct="1"/>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a:p>
            <a:pPr eaLnBrk="1" hangingPunct="1"/>
            <a:r>
              <a:rPr lang="es-ES" sz="1400" b="1" dirty="0">
                <a:latin typeface="Open Sans Light" panose="020B0306030504020204" pitchFamily="34" charset="0"/>
                <a:ea typeface="Open Sans Light" panose="020B0306030504020204" pitchFamily="34" charset="0"/>
                <a:cs typeface="Open Sans Light" panose="020B0306030504020204" pitchFamily="34" charset="0"/>
              </a:rPr>
              <a:t>Funciones</a:t>
            </a:r>
            <a:r>
              <a:rPr lang="es-ES" sz="1400" dirty="0">
                <a:latin typeface="Open Sans Light" panose="020B0306030504020204" pitchFamily="34" charset="0"/>
                <a:ea typeface="Open Sans Light" panose="020B0306030504020204" pitchFamily="34" charset="0"/>
                <a:cs typeface="Open Sans Light" panose="020B0306030504020204" pitchFamily="34" charset="0"/>
              </a:rPr>
              <a:t>: Muestra el estado del conocimiento sobre el tema de interés; guía la precisión del tema, la pregunta , los objetivos, la hipótesis, el diseño metodológico, el análisis de los resultados y la redacción de las conclusiones. </a:t>
            </a:r>
            <a:endParaRPr lang="es-ES_tradnl"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2774" name="Rectangle 38"/>
          <p:cNvSpPr>
            <a:spLocks noChangeArrowheads="1"/>
          </p:cNvSpPr>
          <p:nvPr/>
        </p:nvSpPr>
        <p:spPr bwMode="auto">
          <a:xfrm>
            <a:off x="5827776" y="166847"/>
            <a:ext cx="5096606" cy="1815882"/>
          </a:xfrm>
          <a:prstGeom prst="rect">
            <a:avLst/>
          </a:prstGeom>
          <a:noFill/>
          <a:ln w="9525">
            <a:solidFill>
              <a:srgbClr val="26B8BC"/>
            </a:solidFill>
            <a:miter lim="800000"/>
            <a:headEnd/>
            <a:tailEnd/>
          </a:ln>
        </p:spPr>
        <p:txBody>
          <a:bodyPr wrap="square" anchor="ctr">
            <a:spAutoFit/>
          </a:bodyPr>
          <a:lstStyle/>
          <a:p>
            <a:pPr algn="just" eaLnBrk="1" hangingPunct="1"/>
            <a:r>
              <a:rPr lang="es-ES" sz="1400" b="1" dirty="0">
                <a:latin typeface="Open Sans Light" panose="020B0306030504020204" pitchFamily="34" charset="0"/>
                <a:ea typeface="Open Sans Light" panose="020B0306030504020204" pitchFamily="34" charset="0"/>
                <a:cs typeface="Open Sans Light" panose="020B0306030504020204" pitchFamily="34" charset="0"/>
              </a:rPr>
              <a:t>Estado del arte</a:t>
            </a:r>
          </a:p>
          <a:p>
            <a:pPr algn="just" eaLnBrk="1" hangingPunct="1"/>
            <a:r>
              <a:rPr lang="es-CO" sz="1400" dirty="0">
                <a:latin typeface="Open Sans Light" panose="020B0306030504020204" pitchFamily="34" charset="0"/>
                <a:ea typeface="Open Sans Light" panose="020B0306030504020204" pitchFamily="34" charset="0"/>
                <a:cs typeface="Open Sans Light" panose="020B0306030504020204" pitchFamily="34" charset="0"/>
              </a:rPr>
              <a:t>Resumen analítico preciso y conciso del estado actual del conocimiento relevante a la pregunta de investigación. El estado del arte debe demostrar un conocimiento comprehensivo y actualizado, a nivel nacional y global, de la bibliografía existente al respecto. Un buen estado del arte mostrará las brechas que existen y los vacíos que se quieren llenar con el proyecto. </a:t>
            </a:r>
            <a:endParaRPr lang="es-ES" sz="1400" b="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2775" name="Rectangle 39"/>
          <p:cNvSpPr>
            <a:spLocks noChangeArrowheads="1"/>
          </p:cNvSpPr>
          <p:nvPr/>
        </p:nvSpPr>
        <p:spPr bwMode="auto">
          <a:xfrm>
            <a:off x="580232" y="3133325"/>
            <a:ext cx="3222625" cy="1600438"/>
          </a:xfrm>
          <a:prstGeom prst="rect">
            <a:avLst/>
          </a:prstGeom>
          <a:noFill/>
          <a:ln w="9525">
            <a:solidFill>
              <a:srgbClr val="26B8BC"/>
            </a:solidFill>
            <a:miter lim="800000"/>
            <a:headEnd/>
            <a:tailEnd/>
          </a:ln>
        </p:spPr>
        <p:txBody>
          <a:bodyPr anchor="ctr">
            <a:spAutoFit/>
          </a:bodyPr>
          <a:lstStyle/>
          <a:p>
            <a:pPr eaLnBrk="1" hangingPunct="1"/>
            <a:r>
              <a:rPr lang="es-ES" sz="1400" b="1" dirty="0">
                <a:latin typeface="Open Sans Light" panose="020B0306030504020204" pitchFamily="34" charset="0"/>
                <a:ea typeface="Open Sans Light" panose="020B0306030504020204" pitchFamily="34" charset="0"/>
                <a:cs typeface="Open Sans Light" panose="020B0306030504020204" pitchFamily="34" charset="0"/>
              </a:rPr>
              <a:t>Otros marcos</a:t>
            </a:r>
          </a:p>
          <a:p>
            <a:pPr algn="ctr" eaLnBrk="1" hangingPunct="1"/>
            <a:r>
              <a:rPr lang="es-ES" sz="1400" dirty="0">
                <a:latin typeface="Open Sans Light" panose="020B0306030504020204" pitchFamily="34" charset="0"/>
                <a:ea typeface="Open Sans Light" panose="020B0306030504020204" pitchFamily="34" charset="0"/>
                <a:cs typeface="Open Sans Light" panose="020B0306030504020204" pitchFamily="34" charset="0"/>
              </a:rPr>
              <a:t>(Dependen del tema de investigación)</a:t>
            </a:r>
          </a:p>
          <a:p>
            <a:pPr algn="ctr" eaLnBrk="1" hangingPunct="1"/>
            <a:endParaRPr lang="es-ES" sz="1400" b="1"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just" eaLnBrk="1" hangingPunct="1">
              <a:buFont typeface="Arial" panose="020B0604020202020204" pitchFamily="34" charset="0"/>
              <a:buChar char="•"/>
            </a:pPr>
            <a:r>
              <a:rPr lang="es-ES" sz="1400" dirty="0">
                <a:latin typeface="Open Sans Light" panose="020B0306030504020204" pitchFamily="34" charset="0"/>
                <a:ea typeface="Open Sans Light" panose="020B0306030504020204" pitchFamily="34" charset="0"/>
                <a:cs typeface="Open Sans Light" panose="020B0306030504020204" pitchFamily="34" charset="0"/>
              </a:rPr>
              <a:t>Legal</a:t>
            </a:r>
          </a:p>
          <a:p>
            <a:pPr marL="285750" indent="-285750" algn="just" eaLnBrk="1" hangingPunct="1">
              <a:buFont typeface="Arial" panose="020B0604020202020204" pitchFamily="34" charset="0"/>
              <a:buChar char="•"/>
            </a:pPr>
            <a:r>
              <a:rPr lang="es-ES" sz="1400" dirty="0">
                <a:latin typeface="Open Sans Light" panose="020B0306030504020204" pitchFamily="34" charset="0"/>
                <a:ea typeface="Open Sans Light" panose="020B0306030504020204" pitchFamily="34" charset="0"/>
                <a:cs typeface="Open Sans Light" panose="020B0306030504020204" pitchFamily="34" charset="0"/>
              </a:rPr>
              <a:t>Histórico</a:t>
            </a:r>
          </a:p>
          <a:p>
            <a:pPr marL="285750" indent="-285750" algn="just" eaLnBrk="1" hangingPunct="1">
              <a:buFont typeface="Arial" panose="020B0604020202020204" pitchFamily="34" charset="0"/>
              <a:buChar char="•"/>
            </a:pPr>
            <a:r>
              <a:rPr lang="es-ES" sz="1400" dirty="0">
                <a:latin typeface="Open Sans Light" panose="020B0306030504020204" pitchFamily="34" charset="0"/>
                <a:ea typeface="Open Sans Light" panose="020B0306030504020204" pitchFamily="34" charset="0"/>
                <a:cs typeface="Open Sans Light" panose="020B0306030504020204" pitchFamily="34" charset="0"/>
              </a:rPr>
              <a:t>Conceptual </a:t>
            </a:r>
          </a:p>
          <a:p>
            <a:pPr algn="ctr" eaLnBrk="1" hangingPunct="1"/>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7287" name="Line 43"/>
          <p:cNvSpPr>
            <a:spLocks noChangeShapeType="1"/>
          </p:cNvSpPr>
          <p:nvPr/>
        </p:nvSpPr>
        <p:spPr bwMode="auto">
          <a:xfrm flipH="1">
            <a:off x="3802856" y="3240343"/>
            <a:ext cx="1566641" cy="587838"/>
          </a:xfrm>
          <a:prstGeom prst="line">
            <a:avLst/>
          </a:prstGeom>
          <a:noFill/>
          <a:ln w="9525">
            <a:solidFill>
              <a:srgbClr val="26B8BC"/>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7288" name="Line 44"/>
          <p:cNvSpPr>
            <a:spLocks noChangeShapeType="1"/>
          </p:cNvSpPr>
          <p:nvPr/>
        </p:nvSpPr>
        <p:spPr bwMode="auto">
          <a:xfrm>
            <a:off x="7656912" y="3699593"/>
            <a:ext cx="732234" cy="772504"/>
          </a:xfrm>
          <a:prstGeom prst="line">
            <a:avLst/>
          </a:prstGeom>
          <a:noFill/>
          <a:ln w="9525">
            <a:solidFill>
              <a:srgbClr val="26B8BC"/>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7289" name="Line 47"/>
          <p:cNvSpPr>
            <a:spLocks noChangeShapeType="1"/>
          </p:cNvSpPr>
          <p:nvPr/>
        </p:nvSpPr>
        <p:spPr bwMode="auto">
          <a:xfrm flipH="1" flipV="1">
            <a:off x="4011167" y="1464492"/>
            <a:ext cx="1483519" cy="1036469"/>
          </a:xfrm>
          <a:prstGeom prst="line">
            <a:avLst/>
          </a:prstGeom>
          <a:noFill/>
          <a:ln w="9525">
            <a:solidFill>
              <a:srgbClr val="26B8BC"/>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7290" name="Line 48"/>
          <p:cNvSpPr>
            <a:spLocks noChangeShapeType="1"/>
          </p:cNvSpPr>
          <p:nvPr/>
        </p:nvSpPr>
        <p:spPr bwMode="auto">
          <a:xfrm flipV="1">
            <a:off x="8022336" y="1982728"/>
            <a:ext cx="1007662" cy="587839"/>
          </a:xfrm>
          <a:prstGeom prst="line">
            <a:avLst/>
          </a:prstGeom>
          <a:noFill/>
          <a:ln w="9525">
            <a:solidFill>
              <a:srgbClr val="26B8BC"/>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7291" name="Oval 35"/>
          <p:cNvSpPr>
            <a:spLocks noChangeArrowheads="1"/>
          </p:cNvSpPr>
          <p:nvPr/>
        </p:nvSpPr>
        <p:spPr bwMode="auto">
          <a:xfrm>
            <a:off x="5286376" y="2060848"/>
            <a:ext cx="2886075" cy="1860550"/>
          </a:xfrm>
          <a:prstGeom prst="ellipse">
            <a:avLst/>
          </a:prstGeom>
          <a:solidFill>
            <a:srgbClr val="26B8BC"/>
          </a:solidFill>
          <a:ln w="9525">
            <a:solidFill>
              <a:srgbClr val="26B8BC"/>
            </a:solidFill>
            <a:round/>
            <a:headEnd/>
            <a:tailEnd/>
          </a:ln>
        </p:spPr>
        <p:txBody>
          <a:bodyPr anchor="ctr">
            <a:spAutoFit/>
          </a:bodyPr>
          <a:lstStyle/>
          <a:p>
            <a:pPr algn="ctr" eaLnBrk="1" hangingPunct="1"/>
            <a:r>
              <a:rPr lang="es-ES" sz="2000" b="1" dirty="0">
                <a:latin typeface="Open Sans Light" panose="020B0306030504020204" pitchFamily="34" charset="0"/>
                <a:ea typeface="Open Sans Light" panose="020B0306030504020204" pitchFamily="34" charset="0"/>
                <a:cs typeface="Open Sans Light" panose="020B0306030504020204" pitchFamily="34" charset="0"/>
              </a:rPr>
              <a:t>Marco de referencia</a:t>
            </a:r>
          </a:p>
          <a:p>
            <a:pPr algn="ctr" eaLnBrk="1" hangingPunct="1"/>
            <a:r>
              <a:rPr lang="es-ES" sz="2000" b="1" dirty="0">
                <a:latin typeface="Open Sans Light" panose="020B0306030504020204" pitchFamily="34" charset="0"/>
                <a:ea typeface="Open Sans Light" panose="020B0306030504020204" pitchFamily="34" charset="0"/>
                <a:cs typeface="Open Sans Light" panose="020B0306030504020204" pitchFamily="34" charset="0"/>
              </a:rPr>
              <a:t>de la investigación </a:t>
            </a:r>
          </a:p>
        </p:txBody>
      </p:sp>
      <p:sp>
        <p:nvSpPr>
          <p:cNvPr id="15" name="Rectangle 39"/>
          <p:cNvSpPr>
            <a:spLocks noChangeArrowheads="1"/>
          </p:cNvSpPr>
          <p:nvPr/>
        </p:nvSpPr>
        <p:spPr bwMode="auto">
          <a:xfrm>
            <a:off x="606838" y="356218"/>
            <a:ext cx="3404330" cy="1169551"/>
          </a:xfrm>
          <a:prstGeom prst="rect">
            <a:avLst/>
          </a:prstGeom>
          <a:noFill/>
          <a:ln w="9525">
            <a:solidFill>
              <a:srgbClr val="26B8BC"/>
            </a:solidFill>
            <a:miter lim="800000"/>
            <a:headEnd/>
            <a:tailEnd/>
          </a:ln>
        </p:spPr>
        <p:txBody>
          <a:bodyPr wrap="square" anchor="ctr">
            <a:spAutoFit/>
          </a:bodyPr>
          <a:lstStyle/>
          <a:p>
            <a:pPr eaLnBrk="1" hangingPunct="1"/>
            <a:r>
              <a:rPr lang="es-ES" sz="1400" b="1" dirty="0">
                <a:latin typeface="Open Sans Light" panose="020B0306030504020204" pitchFamily="34" charset="0"/>
                <a:ea typeface="Open Sans Light" panose="020B0306030504020204" pitchFamily="34" charset="0"/>
                <a:cs typeface="Open Sans Light" panose="020B0306030504020204" pitchFamily="34" charset="0"/>
              </a:rPr>
              <a:t>Concepto </a:t>
            </a:r>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a:p>
            <a:pPr eaLnBrk="1" hangingPunct="1"/>
            <a:r>
              <a:rPr lang="es-ES" sz="1400" dirty="0">
                <a:latin typeface="Open Sans Light" panose="020B0306030504020204" pitchFamily="34" charset="0"/>
                <a:ea typeface="Open Sans Light" panose="020B0306030504020204" pitchFamily="34" charset="0"/>
                <a:cs typeface="Open Sans Light" panose="020B0306030504020204" pitchFamily="34" charset="0"/>
              </a:rPr>
              <a:t>Marco general de la fundamentación teórica, antropológica, legal, etc., dentro de la cual se desarrolla una investigación.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sz="half" idx="14"/>
          </p:nvPr>
        </p:nvSpPr>
        <p:spPr>
          <a:xfrm>
            <a:off x="1000849" y="1778000"/>
            <a:ext cx="7326287" cy="3978778"/>
          </a:xfrm>
        </p:spPr>
        <p:txBody>
          <a:bodyPr>
            <a:normAutofit/>
          </a:bodyPr>
          <a:lstStyle/>
          <a:p>
            <a:pPr algn="just">
              <a:lnSpc>
                <a:spcPct val="100000"/>
              </a:lnSpc>
            </a:pPr>
            <a:r>
              <a:rPr lang="es-CO" dirty="0">
                <a:cs typeface="Times New Roman" charset="0"/>
              </a:rPr>
              <a:t>Es una suposición o solución anticipada al problema objeto de la investigación y, por tanto, la tarea del investigador debe orientarse a probar tal suposición o hipótesis. En este sentido, es importante tener claro que, al aceptar una hipótesis como cierta, no se puede concluir respecto a la veracidad de los resultados obtenidos, sino que sólo se aporta evidencia en su favor.</a:t>
            </a:r>
          </a:p>
          <a:p>
            <a:pPr algn="just">
              <a:lnSpc>
                <a:spcPct val="100000"/>
              </a:lnSpc>
            </a:pPr>
            <a:r>
              <a:rPr lang="es-CO" dirty="0">
                <a:cs typeface="Times New Roman" charset="0"/>
              </a:rPr>
              <a:t>Se formulan hipótesis cuando en la investigación se quiere probar una suposición y no sólo mostrar los rasgos característicos de una determinada situación. </a:t>
            </a:r>
          </a:p>
          <a:p>
            <a:pPr algn="just">
              <a:lnSpc>
                <a:spcPct val="100000"/>
              </a:lnSpc>
            </a:pPr>
            <a:r>
              <a:rPr lang="es-CO" dirty="0">
                <a:cs typeface="Times New Roman" charset="0"/>
              </a:rPr>
              <a:t>Es decir, se formulan hipótesis en las investigaciones que buscan probar el impacto que tienen algunas variables entre sí, o el efecto de un rasgo o una variable en relación con otro(a). Básicamente son estudios que muestran la relación causa/efecto.</a:t>
            </a:r>
          </a:p>
        </p:txBody>
      </p:sp>
      <p:sp>
        <p:nvSpPr>
          <p:cNvPr id="98306" name="Rectangle 2"/>
          <p:cNvSpPr>
            <a:spLocks noGrp="1" noChangeArrowheads="1"/>
          </p:cNvSpPr>
          <p:nvPr>
            <p:ph type="title"/>
          </p:nvPr>
        </p:nvSpPr>
        <p:spPr/>
        <p:txBody>
          <a:bodyPr/>
          <a:lstStyle/>
          <a:p>
            <a:pPr eaLnBrk="1" hangingPunct="1"/>
            <a:r>
              <a:rPr lang="es-CO" sz="2800" b="1" dirty="0">
                <a:solidFill>
                  <a:srgbClr val="0070C0"/>
                </a:solidFill>
                <a:latin typeface="Arial" charset="0"/>
              </a:rPr>
              <a:t> </a:t>
            </a:r>
            <a:r>
              <a:rPr lang="es-CO" sz="4000" dirty="0"/>
              <a:t>Hipótesis</a:t>
            </a:r>
            <a:r>
              <a:rPr lang="es-CO" sz="2800" b="1" dirty="0">
                <a:solidFill>
                  <a:srgbClr val="0070C0"/>
                </a:solidFill>
                <a:latin typeface="Arial" charset="0"/>
              </a:rPr>
              <a:t> </a:t>
            </a:r>
          </a:p>
        </p:txBody>
      </p:sp>
      <p:pic>
        <p:nvPicPr>
          <p:cNvPr id="2" name="Imagen 1" descr="AL46359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6106" y="2775613"/>
            <a:ext cx="2895749" cy="1930499"/>
          </a:xfrm>
          <a:prstGeom prst="rect">
            <a:avLst/>
          </a:prstGeom>
        </p:spPr>
      </p:pic>
    </p:spTree>
  </p:cSld>
  <p:clrMapOvr>
    <a:masterClrMapping/>
  </p:clrMapOvr>
  <p:transition>
    <p:pull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sz="half" idx="14"/>
          </p:nvPr>
        </p:nvSpPr>
        <p:spPr>
          <a:xfrm>
            <a:off x="1354417" y="2121408"/>
            <a:ext cx="8886863" cy="3860292"/>
          </a:xfrm>
        </p:spPr>
        <p:txBody>
          <a:bodyPr>
            <a:normAutofit fontScale="85000" lnSpcReduction="20000"/>
          </a:bodyPr>
          <a:lstStyle/>
          <a:p>
            <a:pPr algn="just">
              <a:lnSpc>
                <a:spcPct val="120000"/>
              </a:lnSpc>
            </a:pPr>
            <a:r>
              <a:rPr lang="es-CO" b="1" dirty="0"/>
              <a:t>Funciones: </a:t>
            </a:r>
          </a:p>
          <a:p>
            <a:pPr marL="268288" indent="-182563" algn="just">
              <a:lnSpc>
                <a:spcPct val="120000"/>
              </a:lnSpc>
              <a:buFont typeface="Arial" panose="020B0604020202020204" pitchFamily="34" charset="0"/>
              <a:buChar char="•"/>
            </a:pPr>
            <a:r>
              <a:rPr lang="es-CO" dirty="0"/>
              <a:t>Precisan los problemas objeto de la investigación.</a:t>
            </a:r>
            <a:endParaRPr lang="es-EC" dirty="0"/>
          </a:p>
          <a:p>
            <a:pPr marL="268288" indent="-182563" algn="just">
              <a:lnSpc>
                <a:spcPct val="120000"/>
              </a:lnSpc>
              <a:buFont typeface="Arial" panose="020B0604020202020204" pitchFamily="34" charset="0"/>
              <a:buChar char="•"/>
            </a:pPr>
            <a:r>
              <a:rPr lang="es-CO" dirty="0"/>
              <a:t>Identifican o explicitan las variables objeto de análisis del estudio.</a:t>
            </a:r>
            <a:endParaRPr lang="es-EC" dirty="0"/>
          </a:p>
          <a:p>
            <a:pPr marL="268288" indent="-182563" algn="just">
              <a:lnSpc>
                <a:spcPct val="120000"/>
              </a:lnSpc>
              <a:buFont typeface="Arial" panose="020B0604020202020204" pitchFamily="34" charset="0"/>
              <a:buChar char="•"/>
            </a:pPr>
            <a:r>
              <a:rPr lang="es-CO" dirty="0"/>
              <a:t>Definen y unifican criterios, métodos, técnicas y procedimientos utilizados en la investigación, con la finalidad de darles uniformidad y constancia en la validación de la información obtenida.</a:t>
            </a:r>
            <a:endParaRPr lang="es-EC" dirty="0"/>
          </a:p>
          <a:p>
            <a:pPr algn="just">
              <a:lnSpc>
                <a:spcPct val="120000"/>
              </a:lnSpc>
            </a:pPr>
            <a:r>
              <a:rPr lang="es-EC" b="1" dirty="0"/>
              <a:t>Clases:</a:t>
            </a:r>
          </a:p>
          <a:p>
            <a:pPr marL="268288" indent="-182563" algn="just">
              <a:lnSpc>
                <a:spcPct val="120000"/>
              </a:lnSpc>
              <a:buFont typeface="Arial" panose="020B0604020202020204" pitchFamily="34" charset="0"/>
              <a:buChar char="•"/>
            </a:pPr>
            <a:r>
              <a:rPr lang="es-CO" dirty="0"/>
              <a:t>Hipótesis de trabajo (H</a:t>
            </a:r>
            <a:r>
              <a:rPr lang="es-CO" baseline="-25000" dirty="0"/>
              <a:t>A</a:t>
            </a:r>
            <a:r>
              <a:rPr lang="es-CO" dirty="0"/>
              <a:t>). Hipótesis inicial que plantea el investigador al dar una respuesta anticipada al problema objeto de investigación. </a:t>
            </a:r>
          </a:p>
          <a:p>
            <a:pPr marL="268288" indent="-182563" algn="just">
              <a:lnSpc>
                <a:spcPct val="120000"/>
              </a:lnSpc>
              <a:buFont typeface="Arial" panose="020B0604020202020204" pitchFamily="34" charset="0"/>
              <a:buChar char="•"/>
            </a:pPr>
            <a:r>
              <a:rPr lang="es-CO" dirty="0"/>
              <a:t>Hipótesis nula (H</a:t>
            </a:r>
            <a:r>
              <a:rPr lang="es-CO" baseline="-25000" dirty="0"/>
              <a:t>0</a:t>
            </a:r>
            <a:r>
              <a:rPr lang="es-CO" dirty="0"/>
              <a:t>). Hipótesis que indica que la información que se va a obtener es contraria a la hipótesis de trabajo. </a:t>
            </a:r>
            <a:endParaRPr lang="es-EC" dirty="0"/>
          </a:p>
        </p:txBody>
      </p:sp>
      <p:sp>
        <p:nvSpPr>
          <p:cNvPr id="99330" name="Rectangle 2"/>
          <p:cNvSpPr>
            <a:spLocks noGrp="1" noChangeArrowheads="1"/>
          </p:cNvSpPr>
          <p:nvPr>
            <p:ph type="title"/>
          </p:nvPr>
        </p:nvSpPr>
        <p:spPr/>
        <p:txBody>
          <a:bodyPr/>
          <a:lstStyle/>
          <a:p>
            <a:pPr eaLnBrk="1" hangingPunct="1"/>
            <a:r>
              <a:rPr lang="es-CO" sz="4000" dirty="0"/>
              <a:t> Funciones y clases de hipótesis </a:t>
            </a:r>
          </a:p>
        </p:txBody>
      </p:sp>
    </p:spTree>
  </p:cSld>
  <p:clrMapOvr>
    <a:masterClrMapping/>
  </p:clrMapOvr>
  <p:transition>
    <p:pull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sz="half" idx="14"/>
          </p:nvPr>
        </p:nvSpPr>
        <p:spPr>
          <a:xfrm>
            <a:off x="842353" y="2409492"/>
            <a:ext cx="7094639" cy="3381708"/>
          </a:xfrm>
        </p:spPr>
        <p:txBody>
          <a:bodyPr>
            <a:normAutofit/>
          </a:bodyPr>
          <a:lstStyle/>
          <a:p>
            <a:pPr algn="just">
              <a:lnSpc>
                <a:spcPct val="100000"/>
              </a:lnSpc>
            </a:pPr>
            <a:r>
              <a:rPr lang="es-CO" dirty="0">
                <a:cs typeface="Times New Roman" charset="0"/>
              </a:rPr>
              <a:t>Independiente. Se denomina variable independiente a todo aquel aspecto, hecho, situación, rasgo, etc., que se considera la “causa de” en una relación entre variables.</a:t>
            </a:r>
            <a:endParaRPr lang="es-EC" dirty="0">
              <a:cs typeface="Times New Roman" charset="0"/>
            </a:endParaRPr>
          </a:p>
          <a:p>
            <a:pPr algn="just">
              <a:lnSpc>
                <a:spcPct val="100000"/>
              </a:lnSpc>
            </a:pPr>
            <a:r>
              <a:rPr lang="es-CO" dirty="0">
                <a:cs typeface="Times New Roman" charset="0"/>
              </a:rPr>
              <a:t>Dependiente. Se conoce como variable dependiente al “resultado” o “efecto” producido por la acción de la variable independiente.</a:t>
            </a:r>
            <a:endParaRPr lang="es-EC" dirty="0">
              <a:cs typeface="Times New Roman" charset="0"/>
            </a:endParaRPr>
          </a:p>
          <a:p>
            <a:pPr algn="just">
              <a:lnSpc>
                <a:spcPct val="100000"/>
              </a:lnSpc>
            </a:pPr>
            <a:r>
              <a:rPr lang="es-CO" dirty="0">
                <a:cs typeface="Times New Roman" charset="0"/>
              </a:rPr>
              <a:t>Interviniente. Las variables intervinientes son todos aquellos aspectos, hechos y situaciones del medio ambiente, las características del sujeto u objeto o del método de investigación, etc., que están presentes o “intervienen” (de manera positiva o negativa) en el proceso de la interrelación de las variables independiente y dependiente.</a:t>
            </a:r>
            <a:endParaRPr lang="es-EC" dirty="0">
              <a:cs typeface="Times New Roman" charset="0"/>
            </a:endParaRPr>
          </a:p>
        </p:txBody>
      </p:sp>
      <p:sp>
        <p:nvSpPr>
          <p:cNvPr id="100354" name="Rectangle 2"/>
          <p:cNvSpPr>
            <a:spLocks noGrp="1" noChangeArrowheads="1"/>
          </p:cNvSpPr>
          <p:nvPr>
            <p:ph type="title"/>
          </p:nvPr>
        </p:nvSpPr>
        <p:spPr/>
        <p:txBody>
          <a:bodyPr/>
          <a:lstStyle/>
          <a:p>
            <a:pPr eaLnBrk="1" hangingPunct="1"/>
            <a:r>
              <a:rPr lang="es-CO" sz="4000" dirty="0"/>
              <a:t>Hipótesis y variables</a:t>
            </a:r>
          </a:p>
        </p:txBody>
      </p:sp>
      <p:pic>
        <p:nvPicPr>
          <p:cNvPr id="2" name="Imagen 1" descr="AL110829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8784" y="3081824"/>
            <a:ext cx="3145476" cy="2097284"/>
          </a:xfrm>
          <a:prstGeom prst="rect">
            <a:avLst/>
          </a:prstGeom>
        </p:spPr>
      </p:pic>
    </p:spTree>
  </p:cSld>
  <p:clrMapOvr>
    <a:masterClrMapping/>
  </p:clrMapOvr>
  <p:transition>
    <p:pull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p:cNvSpPr>
            <a:spLocks noGrp="1" noChangeArrowheads="1"/>
          </p:cNvSpPr>
          <p:nvPr>
            <p:ph type="body" sz="half" idx="14"/>
          </p:nvPr>
        </p:nvSpPr>
        <p:spPr/>
        <p:txBody>
          <a:bodyPr>
            <a:normAutofit fontScale="92500" lnSpcReduction="10000"/>
          </a:bodyPr>
          <a:lstStyle/>
          <a:p>
            <a:pPr marL="0" indent="0">
              <a:buNone/>
            </a:pPr>
            <a:endParaRPr lang="es-CO" sz="1600" dirty="0">
              <a:latin typeface="Arial" charset="0"/>
            </a:endParaRPr>
          </a:p>
          <a:p>
            <a:pPr marL="285750" indent="-285750" algn="just">
              <a:lnSpc>
                <a:spcPct val="100000"/>
              </a:lnSpc>
              <a:buFont typeface="Arial" panose="020B0604020202020204" pitchFamily="34" charset="0"/>
              <a:buChar char="•"/>
            </a:pPr>
            <a:r>
              <a:rPr lang="es-CO" dirty="0">
                <a:cs typeface="Times New Roman" charset="0"/>
              </a:rPr>
              <a:t>Formular o plantear la hipótesis.</a:t>
            </a:r>
          </a:p>
          <a:p>
            <a:pPr marL="285750" indent="-285750" algn="just">
              <a:lnSpc>
                <a:spcPct val="100000"/>
              </a:lnSpc>
              <a:buFont typeface="Arial" panose="020B0604020202020204" pitchFamily="34" charset="0"/>
              <a:buChar char="•"/>
            </a:pPr>
            <a:r>
              <a:rPr lang="es-CO" dirty="0">
                <a:cs typeface="Times New Roman" charset="0"/>
              </a:rPr>
              <a:t>Elegir la prueba estadística adecuada.</a:t>
            </a:r>
          </a:p>
          <a:p>
            <a:pPr marL="285750" indent="-285750" algn="just">
              <a:lnSpc>
                <a:spcPct val="100000"/>
              </a:lnSpc>
              <a:buFont typeface="Arial" panose="020B0604020202020204" pitchFamily="34" charset="0"/>
              <a:buChar char="•"/>
            </a:pPr>
            <a:r>
              <a:rPr lang="es-CO" dirty="0">
                <a:cs typeface="Times New Roman" charset="0"/>
              </a:rPr>
              <a:t>Definir el nivel de significación a utilizar.</a:t>
            </a:r>
          </a:p>
          <a:p>
            <a:pPr marL="285750" indent="-285750" algn="just">
              <a:lnSpc>
                <a:spcPct val="100000"/>
              </a:lnSpc>
              <a:buFont typeface="Arial" panose="020B0604020202020204" pitchFamily="34" charset="0"/>
              <a:buChar char="•"/>
            </a:pPr>
            <a:r>
              <a:rPr lang="es-CO" dirty="0">
                <a:cs typeface="Times New Roman" charset="0"/>
              </a:rPr>
              <a:t>Recolectar los datos de una muestra representativa.</a:t>
            </a:r>
          </a:p>
          <a:p>
            <a:pPr marL="285750" indent="-285750" algn="just">
              <a:lnSpc>
                <a:spcPct val="100000"/>
              </a:lnSpc>
              <a:buFont typeface="Arial" panose="020B0604020202020204" pitchFamily="34" charset="0"/>
              <a:buChar char="•"/>
            </a:pPr>
            <a:r>
              <a:rPr lang="es-CO" dirty="0">
                <a:cs typeface="Times New Roman" charset="0"/>
              </a:rPr>
              <a:t>Estimar la desviación estándar de la distribución muestral de la media.</a:t>
            </a:r>
          </a:p>
          <a:p>
            <a:pPr marL="285750" indent="-285750" algn="just">
              <a:lnSpc>
                <a:spcPct val="100000"/>
              </a:lnSpc>
              <a:buFont typeface="Arial" panose="020B0604020202020204" pitchFamily="34" charset="0"/>
              <a:buChar char="•"/>
            </a:pPr>
            <a:r>
              <a:rPr lang="es-CO" dirty="0">
                <a:cs typeface="Times New Roman" charset="0"/>
              </a:rPr>
              <a:t>Transformar la media de la muestra en valores z o t, según la prueba estadística seleccionada.</a:t>
            </a:r>
          </a:p>
          <a:p>
            <a:pPr marL="285750" indent="-285750" algn="just">
              <a:lnSpc>
                <a:spcPct val="100000"/>
              </a:lnSpc>
              <a:buFont typeface="Arial" panose="020B0604020202020204" pitchFamily="34" charset="0"/>
              <a:buChar char="•"/>
            </a:pPr>
            <a:r>
              <a:rPr lang="es-CO" dirty="0">
                <a:cs typeface="Times New Roman" charset="0"/>
              </a:rPr>
              <a:t>Tomar la decisión estadística.</a:t>
            </a:r>
          </a:p>
          <a:p>
            <a:pPr marL="285750" indent="-285750" algn="just">
              <a:lnSpc>
                <a:spcPct val="100000"/>
              </a:lnSpc>
              <a:buFont typeface="Arial" panose="020B0604020202020204" pitchFamily="34" charset="0"/>
              <a:buChar char="•"/>
            </a:pPr>
            <a:r>
              <a:rPr lang="es-CO" dirty="0">
                <a:cs typeface="Times New Roman" charset="0"/>
              </a:rPr>
              <a:t>Concluir.</a:t>
            </a:r>
          </a:p>
        </p:txBody>
      </p:sp>
      <p:sp>
        <p:nvSpPr>
          <p:cNvPr id="101378" name="Rectangle 2"/>
          <p:cNvSpPr>
            <a:spLocks noGrp="1" noChangeArrowheads="1"/>
          </p:cNvSpPr>
          <p:nvPr>
            <p:ph type="title"/>
          </p:nvPr>
        </p:nvSpPr>
        <p:spPr/>
        <p:txBody>
          <a:bodyPr>
            <a:normAutofit fontScale="90000"/>
          </a:bodyPr>
          <a:lstStyle/>
          <a:p>
            <a:pPr eaLnBrk="1" hangingPunct="1"/>
            <a:r>
              <a:rPr lang="es-CO" sz="4000" dirty="0"/>
              <a:t>Pasos para probar una hipótesis </a:t>
            </a:r>
            <a:br>
              <a:rPr lang="es-CO" sz="4000" dirty="0"/>
            </a:br>
            <a:r>
              <a:rPr lang="es-CO" sz="4000" dirty="0"/>
              <a:t>de investigación</a:t>
            </a:r>
          </a:p>
        </p:txBody>
      </p:sp>
    </p:spTree>
  </p:cSld>
  <p:clrMapOvr>
    <a:masterClrMapping/>
  </p:clrMapOvr>
  <p:transition>
    <p:pull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Oval 6"/>
          <p:cNvSpPr>
            <a:spLocks noChangeArrowheads="1"/>
          </p:cNvSpPr>
          <p:nvPr/>
        </p:nvSpPr>
        <p:spPr bwMode="auto">
          <a:xfrm>
            <a:off x="4519613" y="3552924"/>
            <a:ext cx="2584450" cy="822305"/>
          </a:xfrm>
          <a:prstGeom prst="ellipse">
            <a:avLst/>
          </a:prstGeom>
          <a:solidFill>
            <a:srgbClr val="26B8BC"/>
          </a:solidFill>
          <a:ln w="9525">
            <a:solidFill>
              <a:srgbClr val="26B8BC"/>
            </a:solidFill>
            <a:round/>
            <a:headEnd/>
            <a:tailEnd/>
          </a:ln>
        </p:spPr>
        <p:txBody>
          <a:bodyPr anchor="ctr">
            <a:spAutoFit/>
          </a:bodyPr>
          <a:lstStyle/>
          <a:p>
            <a:pPr algn="ctr" eaLnBrk="1" hangingPunct="1"/>
            <a:r>
              <a:rPr lang="es-ES" sz="1600" b="1" dirty="0">
                <a:latin typeface="Open Sans Light" panose="020B0306030504020204" pitchFamily="34" charset="0"/>
                <a:ea typeface="Open Sans Light" panose="020B0306030504020204" pitchFamily="34" charset="0"/>
                <a:cs typeface="Open Sans Light" panose="020B0306030504020204" pitchFamily="34" charset="0"/>
              </a:rPr>
              <a:t>Hipótesis de investigación </a:t>
            </a:r>
          </a:p>
        </p:txBody>
      </p:sp>
      <p:sp>
        <p:nvSpPr>
          <p:cNvPr id="41987" name="Rectangle 7"/>
          <p:cNvSpPr>
            <a:spLocks noChangeArrowheads="1"/>
          </p:cNvSpPr>
          <p:nvPr/>
        </p:nvSpPr>
        <p:spPr bwMode="auto">
          <a:xfrm>
            <a:off x="932760" y="1259563"/>
            <a:ext cx="1944688" cy="2031325"/>
          </a:xfrm>
          <a:prstGeom prst="rect">
            <a:avLst/>
          </a:prstGeom>
          <a:noFill/>
          <a:ln w="9525">
            <a:solidFill>
              <a:srgbClr val="26B8BC"/>
            </a:solidFill>
            <a:miter lim="800000"/>
            <a:headEnd/>
            <a:tailEnd/>
          </a:ln>
        </p:spPr>
        <p:txBody>
          <a:bodyPr anchor="ctr">
            <a:spAutoFit/>
          </a:bodyPr>
          <a:lstStyle/>
          <a:p>
            <a:pPr eaLnBrk="1" hangingPunct="1"/>
            <a:r>
              <a:rPr lang="es-ES_tradnl" sz="1400" b="1" dirty="0">
                <a:latin typeface="Open Sans Light" panose="020B0306030504020204" pitchFamily="34" charset="0"/>
                <a:ea typeface="Open Sans Light" panose="020B0306030504020204" pitchFamily="34" charset="0"/>
                <a:cs typeface="Open Sans Light" panose="020B0306030504020204" pitchFamily="34" charset="0"/>
              </a:rPr>
              <a:t>Concepto</a:t>
            </a:r>
          </a:p>
          <a:p>
            <a:pPr algn="ctr" eaLnBrk="1" hangingPunct="1"/>
            <a:endParaRPr lang="es-ES_tradnl" sz="1400" b="1" dirty="0">
              <a:latin typeface="Open Sans Light" panose="020B0306030504020204" pitchFamily="34" charset="0"/>
              <a:ea typeface="Open Sans Light" panose="020B0306030504020204" pitchFamily="34" charset="0"/>
              <a:cs typeface="Open Sans Light" panose="020B0306030504020204" pitchFamily="34" charset="0"/>
            </a:endParaRPr>
          </a:p>
          <a:p>
            <a:pPr eaLnBrk="1" hangingPunct="1"/>
            <a:r>
              <a:rPr lang="es-ES" sz="1400" dirty="0">
                <a:latin typeface="Open Sans Light" panose="020B0306030504020204" pitchFamily="34" charset="0"/>
                <a:ea typeface="Open Sans Light" panose="020B0306030504020204" pitchFamily="34" charset="0"/>
                <a:cs typeface="Open Sans Light" panose="020B0306030504020204" pitchFamily="34" charset="0"/>
              </a:rPr>
              <a:t>Explicación anticipada y provisional de alguna suposición que se trate de comprobar o desaprobar en una investigación.</a:t>
            </a:r>
            <a:endParaRPr lang="es-ES_tradnl"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1988" name="Rectangle 8"/>
          <p:cNvSpPr>
            <a:spLocks noChangeArrowheads="1"/>
          </p:cNvSpPr>
          <p:nvPr/>
        </p:nvSpPr>
        <p:spPr bwMode="auto">
          <a:xfrm>
            <a:off x="3643484" y="108572"/>
            <a:ext cx="4014685" cy="2246769"/>
          </a:xfrm>
          <a:prstGeom prst="rect">
            <a:avLst/>
          </a:prstGeom>
          <a:noFill/>
          <a:ln w="9525">
            <a:solidFill>
              <a:srgbClr val="26B8BC"/>
            </a:solidFill>
            <a:miter lim="800000"/>
            <a:headEnd/>
            <a:tailEnd/>
          </a:ln>
        </p:spPr>
        <p:txBody>
          <a:bodyPr wrap="square" anchor="ctr">
            <a:spAutoFit/>
          </a:bodyPr>
          <a:lstStyle/>
          <a:p>
            <a:pPr eaLnBrk="1" hangingPunct="1"/>
            <a:r>
              <a:rPr lang="es-ES_tradnl" sz="1400" b="1" dirty="0">
                <a:latin typeface="Open Sans Light" panose="020B0306030504020204" pitchFamily="34" charset="0"/>
                <a:ea typeface="Open Sans Light" panose="020B0306030504020204" pitchFamily="34" charset="0"/>
                <a:cs typeface="Open Sans Light" panose="020B0306030504020204" pitchFamily="34" charset="0"/>
              </a:rPr>
              <a:t>Función</a:t>
            </a:r>
          </a:p>
          <a:p>
            <a:pPr algn="ctr" eaLnBrk="1" hangingPunct="1"/>
            <a:endParaRPr lang="es-ES_tradnl" sz="1400" b="1" dirty="0">
              <a:latin typeface="Open Sans Light" panose="020B0306030504020204" pitchFamily="34" charset="0"/>
              <a:ea typeface="Open Sans Light" panose="020B0306030504020204" pitchFamily="34" charset="0"/>
              <a:cs typeface="Open Sans Light" panose="020B0306030504020204" pitchFamily="34" charset="0"/>
            </a:endParaRPr>
          </a:p>
          <a:p>
            <a:pPr marL="171450" indent="-171450" eaLnBrk="1" hangingPunct="1">
              <a:buFont typeface="Arial" panose="020B0604020202020204" pitchFamily="34" charset="0"/>
              <a:buChar char="•"/>
            </a:pPr>
            <a:r>
              <a:rPr lang="es-ES" sz="1400" dirty="0">
                <a:latin typeface="Open Sans Light" panose="020B0306030504020204" pitchFamily="34" charset="0"/>
                <a:ea typeface="Open Sans Light" panose="020B0306030504020204" pitchFamily="34" charset="0"/>
                <a:cs typeface="Open Sans Light" panose="020B0306030504020204" pitchFamily="34" charset="0"/>
              </a:rPr>
              <a:t>Precisa los problemas objeto de la investigación.</a:t>
            </a:r>
          </a:p>
          <a:p>
            <a:pPr eaLnBrk="1" hangingPunct="1"/>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a:p>
            <a:pPr marL="171450" indent="-171450" eaLnBrk="1" hangingPunct="1">
              <a:buFont typeface="Arial" panose="020B0604020202020204" pitchFamily="34" charset="0"/>
              <a:buChar char="•"/>
            </a:pPr>
            <a:r>
              <a:rPr lang="es-ES" sz="1400" dirty="0">
                <a:latin typeface="Open Sans Light" panose="020B0306030504020204" pitchFamily="34" charset="0"/>
                <a:ea typeface="Open Sans Light" panose="020B0306030504020204" pitchFamily="34" charset="0"/>
                <a:cs typeface="Open Sans Light" panose="020B0306030504020204" pitchFamily="34" charset="0"/>
              </a:rPr>
              <a:t>Identifica o explicita las variables objeto del análisis del estudio.</a:t>
            </a:r>
          </a:p>
          <a:p>
            <a:pPr eaLnBrk="1" hangingPunct="1"/>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a:p>
            <a:pPr marL="171450" indent="-171450" eaLnBrk="1" hangingPunct="1">
              <a:buFont typeface="Arial" panose="020B0604020202020204" pitchFamily="34" charset="0"/>
              <a:buChar char="•"/>
            </a:pPr>
            <a:r>
              <a:rPr lang="es-ES" sz="1400" dirty="0">
                <a:latin typeface="Open Sans Light" panose="020B0306030504020204" pitchFamily="34" charset="0"/>
                <a:ea typeface="Open Sans Light" panose="020B0306030504020204" pitchFamily="34" charset="0"/>
                <a:cs typeface="Open Sans Light" panose="020B0306030504020204" pitchFamily="34" charset="0"/>
              </a:rPr>
              <a:t>Define y unifica criterios, métodos, técnicas y procedimientos utilizados en la investigación.</a:t>
            </a:r>
            <a:endParaRPr lang="es-ES_tradnl"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1989" name="Rectangle 9"/>
          <p:cNvSpPr>
            <a:spLocks noChangeArrowheads="1"/>
          </p:cNvSpPr>
          <p:nvPr/>
        </p:nvSpPr>
        <p:spPr bwMode="auto">
          <a:xfrm>
            <a:off x="8773102" y="1077790"/>
            <a:ext cx="1905000" cy="1384995"/>
          </a:xfrm>
          <a:prstGeom prst="rect">
            <a:avLst/>
          </a:prstGeom>
          <a:noFill/>
          <a:ln w="9525">
            <a:solidFill>
              <a:srgbClr val="26B8BC"/>
            </a:solidFill>
            <a:miter lim="800000"/>
            <a:headEnd/>
            <a:tailEnd/>
          </a:ln>
        </p:spPr>
        <p:txBody>
          <a:bodyPr anchor="ctr">
            <a:spAutoFit/>
          </a:bodyPr>
          <a:lstStyle/>
          <a:p>
            <a:pPr eaLnBrk="1" hangingPunct="1"/>
            <a:r>
              <a:rPr lang="es-ES_tradnl" sz="1400" b="1" dirty="0">
                <a:latin typeface="Open Sans Light" panose="020B0306030504020204" pitchFamily="34" charset="0"/>
                <a:ea typeface="Open Sans Light" panose="020B0306030504020204" pitchFamily="34" charset="0"/>
                <a:cs typeface="Open Sans Light" panose="020B0306030504020204" pitchFamily="34" charset="0"/>
              </a:rPr>
              <a:t>Clases</a:t>
            </a:r>
          </a:p>
          <a:p>
            <a:pPr algn="ctr" eaLnBrk="1" hangingPunct="1"/>
            <a:endParaRPr lang="es-ES_tradnl" sz="1400" dirty="0">
              <a:latin typeface="Open Sans Light" panose="020B0306030504020204" pitchFamily="34" charset="0"/>
              <a:ea typeface="Open Sans Light" panose="020B0306030504020204" pitchFamily="34" charset="0"/>
              <a:cs typeface="Open Sans Light" panose="020B0306030504020204" pitchFamily="34" charset="0"/>
            </a:endParaRPr>
          </a:p>
          <a:p>
            <a:pPr marL="171450" indent="-171450" algn="just" eaLnBrk="1" hangingPunct="1">
              <a:buFont typeface="Arial" panose="020B0604020202020204" pitchFamily="34" charset="0"/>
              <a:buChar char="•"/>
            </a:pPr>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De trabajo</a:t>
            </a:r>
          </a:p>
          <a:p>
            <a:pPr marL="171450" indent="-171450" eaLnBrk="1" hangingPunct="1">
              <a:buFont typeface="Arial" panose="020B0604020202020204" pitchFamily="34" charset="0"/>
              <a:buChar char="•"/>
            </a:pPr>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Nula</a:t>
            </a:r>
          </a:p>
          <a:p>
            <a:pPr marL="171450" indent="-171450" algn="just" eaLnBrk="1" hangingPunct="1">
              <a:buFont typeface="Arial" panose="020B0604020202020204" pitchFamily="34" charset="0"/>
              <a:buChar char="•"/>
            </a:pPr>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Estadística </a:t>
            </a:r>
          </a:p>
          <a:p>
            <a:pPr marL="171450" indent="-171450" algn="just" eaLnBrk="1" hangingPunct="1">
              <a:buFont typeface="Arial" panose="020B0604020202020204" pitchFamily="34" charset="0"/>
              <a:buChar char="•"/>
            </a:pPr>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Descriptiva </a:t>
            </a:r>
          </a:p>
        </p:txBody>
      </p:sp>
      <p:sp>
        <p:nvSpPr>
          <p:cNvPr id="41990" name="Rectangle 10"/>
          <p:cNvSpPr>
            <a:spLocks noChangeArrowheads="1"/>
          </p:cNvSpPr>
          <p:nvPr/>
        </p:nvSpPr>
        <p:spPr bwMode="auto">
          <a:xfrm>
            <a:off x="1105694" y="4144112"/>
            <a:ext cx="2845594" cy="2246769"/>
          </a:xfrm>
          <a:prstGeom prst="rect">
            <a:avLst/>
          </a:prstGeom>
          <a:noFill/>
          <a:ln w="9525">
            <a:solidFill>
              <a:srgbClr val="26B8BC"/>
            </a:solidFill>
            <a:miter lim="800000"/>
            <a:headEnd/>
            <a:tailEnd/>
          </a:ln>
        </p:spPr>
        <p:txBody>
          <a:bodyPr wrap="square" anchor="ctr">
            <a:spAutoFit/>
          </a:bodyPr>
          <a:lstStyle/>
          <a:p>
            <a:pPr eaLnBrk="1" hangingPunct="1"/>
            <a:r>
              <a:rPr lang="es-ES_tradnl" sz="1400" b="1" dirty="0">
                <a:latin typeface="Open Sans Light" panose="020B0306030504020204" pitchFamily="34" charset="0"/>
                <a:ea typeface="Open Sans Light" panose="020B0306030504020204" pitchFamily="34" charset="0"/>
                <a:cs typeface="Open Sans Light" panose="020B0306030504020204" pitchFamily="34" charset="0"/>
              </a:rPr>
              <a:t>Variables </a:t>
            </a:r>
          </a:p>
          <a:p>
            <a:pPr algn="ctr" eaLnBrk="1" hangingPunct="1"/>
            <a:endParaRPr lang="es-ES_tradnl" sz="1400" b="1" dirty="0">
              <a:latin typeface="Open Sans Light" panose="020B0306030504020204" pitchFamily="34" charset="0"/>
              <a:ea typeface="Open Sans Light" panose="020B0306030504020204" pitchFamily="34" charset="0"/>
              <a:cs typeface="Open Sans Light" panose="020B0306030504020204" pitchFamily="34" charset="0"/>
            </a:endParaRPr>
          </a:p>
          <a:p>
            <a:pPr marL="171450" indent="-171450" algn="just" eaLnBrk="1" hangingPunct="1">
              <a:buFont typeface="Arial" panose="020B0604020202020204" pitchFamily="34" charset="0"/>
              <a:buChar char="•"/>
            </a:pPr>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Independiente</a:t>
            </a:r>
          </a:p>
          <a:p>
            <a:pPr marL="171450" indent="-171450" algn="just" eaLnBrk="1" hangingPunct="1">
              <a:buFont typeface="Arial" panose="020B0604020202020204" pitchFamily="34" charset="0"/>
              <a:buChar char="•"/>
            </a:pPr>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Dependiente</a:t>
            </a:r>
          </a:p>
          <a:p>
            <a:pPr marL="171450" indent="-171450" algn="just" eaLnBrk="1" hangingPunct="1">
              <a:buFont typeface="Arial" panose="020B0604020202020204" pitchFamily="34" charset="0"/>
              <a:buChar char="•"/>
            </a:pPr>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Intervinientes / extrañas</a:t>
            </a:r>
          </a:p>
          <a:p>
            <a:pPr algn="just" eaLnBrk="1" hangingPunct="1"/>
            <a:endParaRPr lang="es-ES_tradnl" sz="1400" dirty="0">
              <a:latin typeface="Open Sans Light" panose="020B0306030504020204" pitchFamily="34" charset="0"/>
              <a:ea typeface="Open Sans Light" panose="020B0306030504020204" pitchFamily="34" charset="0"/>
              <a:cs typeface="Open Sans Light" panose="020B0306030504020204" pitchFamily="34" charset="0"/>
            </a:endParaRPr>
          </a:p>
          <a:p>
            <a:pPr algn="just" eaLnBrk="1" hangingPunct="1"/>
            <a:r>
              <a:rPr lang="es-ES_tradnl" sz="1400" b="1" dirty="0">
                <a:latin typeface="Open Sans Light" panose="020B0306030504020204" pitchFamily="34" charset="0"/>
                <a:ea typeface="Open Sans Light" panose="020B0306030504020204" pitchFamily="34" charset="0"/>
                <a:cs typeface="Open Sans Light" panose="020B0306030504020204" pitchFamily="34" charset="0"/>
              </a:rPr>
              <a:t>Requieren de : </a:t>
            </a:r>
          </a:p>
          <a:p>
            <a:pPr algn="just" eaLnBrk="1" hangingPunct="1"/>
            <a:endParaRPr lang="es-ES_tradnl" sz="1400" b="1" dirty="0">
              <a:latin typeface="Open Sans Light" panose="020B0306030504020204" pitchFamily="34" charset="0"/>
              <a:ea typeface="Open Sans Light" panose="020B0306030504020204" pitchFamily="34" charset="0"/>
              <a:cs typeface="Open Sans Light" panose="020B0306030504020204" pitchFamily="34" charset="0"/>
            </a:endParaRPr>
          </a:p>
          <a:p>
            <a:pPr marL="171450" indent="-171450" algn="just" eaLnBrk="1" hangingPunct="1">
              <a:buFont typeface="Arial" panose="020B0604020202020204" pitchFamily="34" charset="0"/>
              <a:buChar char="•"/>
            </a:pPr>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Conceptuación</a:t>
            </a:r>
          </a:p>
          <a:p>
            <a:pPr marL="171450" indent="-171450" algn="just" eaLnBrk="1" hangingPunct="1">
              <a:buFont typeface="Arial" panose="020B0604020202020204" pitchFamily="34" charset="0"/>
              <a:buChar char="•"/>
            </a:pPr>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Operacionalización </a:t>
            </a:r>
          </a:p>
        </p:txBody>
      </p:sp>
      <p:sp>
        <p:nvSpPr>
          <p:cNvPr id="41991" name="Rectangle 15"/>
          <p:cNvSpPr>
            <a:spLocks noChangeArrowheads="1"/>
          </p:cNvSpPr>
          <p:nvPr/>
        </p:nvSpPr>
        <p:spPr bwMode="auto">
          <a:xfrm>
            <a:off x="8240712" y="3282338"/>
            <a:ext cx="3663777" cy="3108543"/>
          </a:xfrm>
          <a:prstGeom prst="rect">
            <a:avLst/>
          </a:prstGeom>
          <a:noFill/>
          <a:ln w="9525">
            <a:solidFill>
              <a:srgbClr val="26B8BC"/>
            </a:solidFill>
            <a:miter lim="800000"/>
            <a:headEnd/>
            <a:tailEnd/>
          </a:ln>
        </p:spPr>
        <p:txBody>
          <a:bodyPr wrap="square" anchor="ctr">
            <a:spAutoFit/>
          </a:bodyPr>
          <a:lstStyle/>
          <a:p>
            <a:pPr eaLnBrk="1" hangingPunct="1"/>
            <a:r>
              <a:rPr lang="es-ES_tradnl" sz="1400" b="1" dirty="0">
                <a:latin typeface="Open Sans Light" panose="020B0306030504020204" pitchFamily="34" charset="0"/>
                <a:ea typeface="Open Sans Light" panose="020B0306030504020204" pitchFamily="34" charset="0"/>
                <a:cs typeface="Open Sans Light" panose="020B0306030504020204" pitchFamily="34" charset="0"/>
              </a:rPr>
              <a:t>Procedimiento para su verificación</a:t>
            </a:r>
          </a:p>
          <a:p>
            <a:pPr algn="ctr" eaLnBrk="1" hangingPunct="1"/>
            <a:endParaRPr lang="es-ES_tradnl" sz="1400" b="1" dirty="0">
              <a:latin typeface="Open Sans Light" panose="020B0306030504020204" pitchFamily="34" charset="0"/>
              <a:ea typeface="Open Sans Light" panose="020B0306030504020204" pitchFamily="34" charset="0"/>
              <a:cs typeface="Open Sans Light" panose="020B0306030504020204" pitchFamily="34" charset="0"/>
            </a:endParaRPr>
          </a:p>
          <a:p>
            <a:pPr marL="228600" indent="-228600" eaLnBrk="1" hangingPunct="1">
              <a:buFont typeface="+mj-lt"/>
              <a:buAutoNum type="arabicPeriod"/>
            </a:pPr>
            <a:r>
              <a:rPr lang="es-ES" sz="1400" dirty="0">
                <a:latin typeface="Open Sans Light" panose="020B0306030504020204" pitchFamily="34" charset="0"/>
                <a:ea typeface="Open Sans Light" panose="020B0306030504020204" pitchFamily="34" charset="0"/>
                <a:cs typeface="Open Sans Light" panose="020B0306030504020204" pitchFamily="34" charset="0"/>
              </a:rPr>
              <a:t>Formular la hipótesis.</a:t>
            </a:r>
          </a:p>
          <a:p>
            <a:pPr marL="228600" indent="-228600" eaLnBrk="1" hangingPunct="1">
              <a:buFont typeface="+mj-lt"/>
              <a:buAutoNum type="arabicPeriod"/>
            </a:pPr>
            <a:r>
              <a:rPr lang="es-ES" sz="1400" dirty="0">
                <a:latin typeface="Open Sans Light" panose="020B0306030504020204" pitchFamily="34" charset="0"/>
                <a:ea typeface="Open Sans Light" panose="020B0306030504020204" pitchFamily="34" charset="0"/>
                <a:cs typeface="Open Sans Light" panose="020B0306030504020204" pitchFamily="34" charset="0"/>
              </a:rPr>
              <a:t>Elegir la prueba estadística adecuada.</a:t>
            </a:r>
          </a:p>
          <a:p>
            <a:pPr marL="228600" indent="-228600" eaLnBrk="1" hangingPunct="1">
              <a:buFont typeface="+mj-lt"/>
              <a:buAutoNum type="arabicPeriod"/>
            </a:pPr>
            <a:r>
              <a:rPr lang="es-ES" sz="1400" dirty="0">
                <a:latin typeface="Open Sans Light" panose="020B0306030504020204" pitchFamily="34" charset="0"/>
                <a:ea typeface="Open Sans Light" panose="020B0306030504020204" pitchFamily="34" charset="0"/>
                <a:cs typeface="Open Sans Light" panose="020B0306030504020204" pitchFamily="34" charset="0"/>
              </a:rPr>
              <a:t>Definir el nivel de significación o de confianza.</a:t>
            </a:r>
          </a:p>
          <a:p>
            <a:pPr marL="228600" indent="-228600" eaLnBrk="1" hangingPunct="1">
              <a:buFont typeface="+mj-lt"/>
              <a:buAutoNum type="arabicPeriod"/>
            </a:pPr>
            <a:r>
              <a:rPr lang="es-ES" sz="1400" dirty="0">
                <a:latin typeface="Open Sans Light" panose="020B0306030504020204" pitchFamily="34" charset="0"/>
                <a:ea typeface="Open Sans Light" panose="020B0306030504020204" pitchFamily="34" charset="0"/>
                <a:cs typeface="Open Sans Light" panose="020B0306030504020204" pitchFamily="34" charset="0"/>
              </a:rPr>
              <a:t>Recolectar los datos de una muestra representativa.</a:t>
            </a:r>
          </a:p>
          <a:p>
            <a:pPr marL="228600" indent="-228600" eaLnBrk="1" hangingPunct="1">
              <a:buFont typeface="+mj-lt"/>
              <a:buAutoNum type="arabicPeriod"/>
            </a:pPr>
            <a:r>
              <a:rPr lang="es-ES" sz="1400" dirty="0">
                <a:latin typeface="Open Sans Light" panose="020B0306030504020204" pitchFamily="34" charset="0"/>
                <a:ea typeface="Open Sans Light" panose="020B0306030504020204" pitchFamily="34" charset="0"/>
                <a:cs typeface="Open Sans Light" panose="020B0306030504020204" pitchFamily="34" charset="0"/>
              </a:rPr>
              <a:t>Estimar la desviación estándar.</a:t>
            </a:r>
          </a:p>
          <a:p>
            <a:pPr marL="228600" indent="-228600" eaLnBrk="1" hangingPunct="1">
              <a:buFont typeface="+mj-lt"/>
              <a:buAutoNum type="arabicPeriod"/>
            </a:pPr>
            <a:r>
              <a:rPr lang="es-ES" sz="1400" dirty="0">
                <a:latin typeface="Open Sans Light" panose="020B0306030504020204" pitchFamily="34" charset="0"/>
                <a:ea typeface="Open Sans Light" panose="020B0306030504020204" pitchFamily="34" charset="0"/>
                <a:cs typeface="Open Sans Light" panose="020B0306030504020204" pitchFamily="34" charset="0"/>
              </a:rPr>
              <a:t>Transformar la media de la muestra en valores z o t, según la prueba estadística seleccionada.</a:t>
            </a:r>
          </a:p>
          <a:p>
            <a:pPr marL="228600" indent="-228600" eaLnBrk="1" hangingPunct="1">
              <a:buFont typeface="+mj-lt"/>
              <a:buAutoNum type="arabicPeriod"/>
            </a:pPr>
            <a:r>
              <a:rPr lang="es-ES" sz="1400" dirty="0">
                <a:latin typeface="Open Sans Light" panose="020B0306030504020204" pitchFamily="34" charset="0"/>
                <a:ea typeface="Open Sans Light" panose="020B0306030504020204" pitchFamily="34" charset="0"/>
                <a:cs typeface="Open Sans Light" panose="020B0306030504020204" pitchFamily="34" charset="0"/>
              </a:rPr>
              <a:t>Tomar la decisión estadística.</a:t>
            </a:r>
          </a:p>
          <a:p>
            <a:pPr marL="228600" indent="-228600" eaLnBrk="1" hangingPunct="1">
              <a:buFont typeface="+mj-lt"/>
              <a:buAutoNum type="arabicPeriod"/>
            </a:pPr>
            <a:r>
              <a:rPr lang="es-ES" sz="1400" dirty="0">
                <a:latin typeface="Open Sans Light" panose="020B0306030504020204" pitchFamily="34" charset="0"/>
                <a:ea typeface="Open Sans Light" panose="020B0306030504020204" pitchFamily="34" charset="0"/>
                <a:cs typeface="Open Sans Light" panose="020B0306030504020204" pitchFamily="34" charset="0"/>
              </a:rPr>
              <a:t>Concluir. </a:t>
            </a:r>
          </a:p>
        </p:txBody>
      </p:sp>
      <p:sp>
        <p:nvSpPr>
          <p:cNvPr id="102408" name="Line 21"/>
          <p:cNvSpPr>
            <a:spLocks noChangeShapeType="1"/>
          </p:cNvSpPr>
          <p:nvPr/>
        </p:nvSpPr>
        <p:spPr bwMode="auto">
          <a:xfrm flipH="1" flipV="1">
            <a:off x="2877447" y="2646871"/>
            <a:ext cx="1728891" cy="1052103"/>
          </a:xfrm>
          <a:prstGeom prst="line">
            <a:avLst/>
          </a:prstGeom>
          <a:noFill/>
          <a:ln w="9525">
            <a:solidFill>
              <a:srgbClr val="26B8BC"/>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2409" name="Line 23"/>
          <p:cNvSpPr>
            <a:spLocks noChangeShapeType="1"/>
          </p:cNvSpPr>
          <p:nvPr/>
        </p:nvSpPr>
        <p:spPr bwMode="auto">
          <a:xfrm flipH="1">
            <a:off x="3951288" y="4406020"/>
            <a:ext cx="1136650" cy="490538"/>
          </a:xfrm>
          <a:prstGeom prst="line">
            <a:avLst/>
          </a:prstGeom>
          <a:noFill/>
          <a:ln w="9525">
            <a:solidFill>
              <a:srgbClr val="26B8BC"/>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2410" name="Line 24"/>
          <p:cNvSpPr>
            <a:spLocks noChangeShapeType="1"/>
          </p:cNvSpPr>
          <p:nvPr/>
        </p:nvSpPr>
        <p:spPr bwMode="auto">
          <a:xfrm>
            <a:off x="6730103" y="4351150"/>
            <a:ext cx="1409007" cy="545408"/>
          </a:xfrm>
          <a:prstGeom prst="line">
            <a:avLst/>
          </a:prstGeom>
          <a:noFill/>
          <a:ln w="9525">
            <a:solidFill>
              <a:srgbClr val="26B8BC"/>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2411" name="Line 25"/>
          <p:cNvSpPr>
            <a:spLocks noChangeShapeType="1"/>
          </p:cNvSpPr>
          <p:nvPr/>
        </p:nvSpPr>
        <p:spPr bwMode="auto">
          <a:xfrm flipV="1">
            <a:off x="5641390" y="2462785"/>
            <a:ext cx="0" cy="966215"/>
          </a:xfrm>
          <a:prstGeom prst="line">
            <a:avLst/>
          </a:prstGeom>
          <a:noFill/>
          <a:ln w="9525">
            <a:solidFill>
              <a:srgbClr val="26B8BC"/>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2412" name="Line 26"/>
          <p:cNvSpPr>
            <a:spLocks noChangeShapeType="1"/>
          </p:cNvSpPr>
          <p:nvPr/>
        </p:nvSpPr>
        <p:spPr bwMode="auto">
          <a:xfrm flipV="1">
            <a:off x="6778039" y="2355340"/>
            <a:ext cx="1944687" cy="1273036"/>
          </a:xfrm>
          <a:prstGeom prst="line">
            <a:avLst/>
          </a:prstGeom>
          <a:noFill/>
          <a:ln w="9525">
            <a:solidFill>
              <a:srgbClr val="26B8BC"/>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sz="half" idx="14"/>
          </p:nvPr>
        </p:nvSpPr>
        <p:spPr>
          <a:xfrm>
            <a:off x="1000849" y="1778000"/>
            <a:ext cx="9966872" cy="2416048"/>
          </a:xfrm>
        </p:spPr>
        <p:txBody>
          <a:bodyPr/>
          <a:lstStyle/>
          <a:p>
            <a:pPr algn="just"/>
            <a:r>
              <a:rPr lang="es-CO" b="1" dirty="0">
                <a:cs typeface="Times New Roman" charset="0"/>
              </a:rPr>
              <a:t>Son de tres categorías o niveles: </a:t>
            </a:r>
          </a:p>
          <a:p>
            <a:pPr algn="just"/>
            <a:endParaRPr lang="es-CO" dirty="0">
              <a:cs typeface="Times New Roman" charset="0"/>
            </a:endParaRPr>
          </a:p>
          <a:p>
            <a:pPr marL="285750" indent="-285750" algn="just">
              <a:buFont typeface="Arial" panose="020B0604020202020204" pitchFamily="34" charset="0"/>
              <a:buChar char="•"/>
            </a:pPr>
            <a:r>
              <a:rPr lang="es-CO" dirty="0">
                <a:cs typeface="Times New Roman" charset="0"/>
              </a:rPr>
              <a:t>Preexperimentales</a:t>
            </a:r>
          </a:p>
          <a:p>
            <a:pPr marL="285750" indent="-285750" algn="just">
              <a:buFont typeface="Arial" panose="020B0604020202020204" pitchFamily="34" charset="0"/>
              <a:buChar char="•"/>
            </a:pPr>
            <a:r>
              <a:rPr lang="es-CO" dirty="0">
                <a:cs typeface="Times New Roman" charset="0"/>
              </a:rPr>
              <a:t>Cuasiexperimentales </a:t>
            </a:r>
          </a:p>
          <a:p>
            <a:pPr marL="285750" indent="-285750" algn="just">
              <a:buFont typeface="Arial" panose="020B0604020202020204" pitchFamily="34" charset="0"/>
              <a:buChar char="•"/>
            </a:pPr>
            <a:r>
              <a:rPr lang="es-CO" dirty="0">
                <a:cs typeface="Times New Roman" charset="0"/>
              </a:rPr>
              <a:t>Experimentales verdaderos o puros. </a:t>
            </a:r>
          </a:p>
          <a:p>
            <a:pPr>
              <a:buFont typeface="Arial" panose="020B0604020202020204" pitchFamily="34" charset="0"/>
              <a:buChar char="•"/>
            </a:pPr>
            <a:endParaRPr lang="es-EC" sz="1600" dirty="0">
              <a:latin typeface="Arial" charset="0"/>
            </a:endParaRPr>
          </a:p>
        </p:txBody>
      </p:sp>
      <p:sp>
        <p:nvSpPr>
          <p:cNvPr id="103426" name="Rectangle 2"/>
          <p:cNvSpPr>
            <a:spLocks noGrp="1" noChangeArrowheads="1"/>
          </p:cNvSpPr>
          <p:nvPr>
            <p:ph type="title"/>
          </p:nvPr>
        </p:nvSpPr>
        <p:spPr/>
        <p:txBody>
          <a:bodyPr/>
          <a:lstStyle/>
          <a:p>
            <a:pPr eaLnBrk="1" hangingPunct="1"/>
            <a:r>
              <a:rPr lang="es-CO" sz="4000" dirty="0"/>
              <a:t>Diseños experimentales</a:t>
            </a:r>
          </a:p>
        </p:txBody>
      </p:sp>
      <p:pic>
        <p:nvPicPr>
          <p:cNvPr id="2" name="Imagen 1" descr="AL115712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5456" y="4422616"/>
            <a:ext cx="3120947" cy="2080631"/>
          </a:xfrm>
          <a:prstGeom prst="rect">
            <a:avLst/>
          </a:prstGeom>
        </p:spPr>
      </p:pic>
      <p:sp>
        <p:nvSpPr>
          <p:cNvPr id="3" name="CuadroTexto 2"/>
          <p:cNvSpPr txBox="1"/>
          <p:nvPr/>
        </p:nvSpPr>
        <p:spPr>
          <a:xfrm>
            <a:off x="6870671" y="1797337"/>
            <a:ext cx="4320480" cy="2878737"/>
          </a:xfrm>
          <a:prstGeom prst="rect">
            <a:avLst/>
          </a:prstGeom>
          <a:noFill/>
        </p:spPr>
        <p:txBody>
          <a:bodyPr wrap="square" rtlCol="0">
            <a:spAutoFit/>
          </a:bodyPr>
          <a:lstStyle/>
          <a:p>
            <a:pPr algn="just" defTabSz="685800" eaLnBrk="1" fontAlgn="auto" hangingPunct="1">
              <a:lnSpc>
                <a:spcPct val="90000"/>
              </a:lnSpc>
              <a:spcBef>
                <a:spcPts val="750"/>
              </a:spcBef>
              <a:spcAft>
                <a:spcPts val="1200"/>
              </a:spcAft>
            </a:pPr>
            <a:r>
              <a:rPr lang="es-EC" sz="1600" b="1" dirty="0">
                <a:latin typeface="Open Sans Light" panose="020B0306030504020204" pitchFamily="34" charset="0"/>
                <a:ea typeface="Open Sans Light" panose="020B0306030504020204" pitchFamily="34" charset="0"/>
                <a:cs typeface="Times New Roman" charset="0"/>
              </a:rPr>
              <a:t>Categorías o niveles que dependen de tres factores o características: </a:t>
            </a:r>
          </a:p>
          <a:p>
            <a:pPr algn="just" defTabSz="685800" eaLnBrk="1" fontAlgn="auto" hangingPunct="1">
              <a:lnSpc>
                <a:spcPct val="90000"/>
              </a:lnSpc>
              <a:spcBef>
                <a:spcPts val="750"/>
              </a:spcBef>
              <a:spcAft>
                <a:spcPts val="1200"/>
              </a:spcAft>
            </a:pPr>
            <a:endParaRPr lang="es-EC" sz="1600" dirty="0">
              <a:latin typeface="Open Sans Light" panose="020B0306030504020204" pitchFamily="34" charset="0"/>
              <a:ea typeface="Open Sans Light" panose="020B0306030504020204" pitchFamily="34" charset="0"/>
              <a:cs typeface="Times New Roman" charset="0"/>
            </a:endParaRPr>
          </a:p>
          <a:p>
            <a:pPr marL="285750" indent="-285750" algn="just" defTabSz="685800" eaLnBrk="1" fontAlgn="auto" hangingPunct="1">
              <a:lnSpc>
                <a:spcPct val="90000"/>
              </a:lnSpc>
              <a:spcBef>
                <a:spcPts val="750"/>
              </a:spcBef>
              <a:spcAft>
                <a:spcPts val="1200"/>
              </a:spcAft>
              <a:buFont typeface="Arial" panose="020B0604020202020204" pitchFamily="34" charset="0"/>
              <a:buChar char="•"/>
            </a:pPr>
            <a:r>
              <a:rPr lang="es-EC" sz="1600" dirty="0">
                <a:latin typeface="Open Sans Light" panose="020B0306030504020204" pitchFamily="34" charset="0"/>
                <a:ea typeface="Open Sans Light" panose="020B0306030504020204" pitchFamily="34" charset="0"/>
                <a:cs typeface="Times New Roman" charset="0"/>
              </a:rPr>
              <a:t>Aleatoriedad de los sujetos</a:t>
            </a:r>
          </a:p>
          <a:p>
            <a:pPr marL="285750" indent="-285750" algn="just" defTabSz="685800" eaLnBrk="1" fontAlgn="auto" hangingPunct="1">
              <a:lnSpc>
                <a:spcPct val="90000"/>
              </a:lnSpc>
              <a:spcBef>
                <a:spcPts val="750"/>
              </a:spcBef>
              <a:spcAft>
                <a:spcPts val="1200"/>
              </a:spcAft>
              <a:buFont typeface="Arial" panose="020B0604020202020204" pitchFamily="34" charset="0"/>
              <a:buChar char="•"/>
            </a:pPr>
            <a:r>
              <a:rPr lang="es-EC" sz="1600" dirty="0">
                <a:latin typeface="Open Sans Light" panose="020B0306030504020204" pitchFamily="34" charset="0"/>
                <a:ea typeface="Open Sans Light" panose="020B0306030504020204" pitchFamily="34" charset="0"/>
                <a:cs typeface="Times New Roman" charset="0"/>
              </a:rPr>
              <a:t>Presencia de grupos de control</a:t>
            </a:r>
          </a:p>
          <a:p>
            <a:pPr marL="285750" indent="-285750" algn="just" defTabSz="685800" eaLnBrk="1" fontAlgn="auto" hangingPunct="1">
              <a:lnSpc>
                <a:spcPct val="90000"/>
              </a:lnSpc>
              <a:spcBef>
                <a:spcPts val="750"/>
              </a:spcBef>
              <a:spcAft>
                <a:spcPts val="1200"/>
              </a:spcAft>
              <a:buFont typeface="Arial" panose="020B0604020202020204" pitchFamily="34" charset="0"/>
              <a:buChar char="•"/>
            </a:pPr>
            <a:r>
              <a:rPr lang="es-EC" sz="1600" dirty="0">
                <a:latin typeface="Open Sans Light" panose="020B0306030504020204" pitchFamily="34" charset="0"/>
                <a:ea typeface="Open Sans Light" panose="020B0306030504020204" pitchFamily="34" charset="0"/>
                <a:cs typeface="Times New Roman" charset="0"/>
              </a:rPr>
              <a:t>Grado de control de las variables extrañas</a:t>
            </a:r>
            <a:endParaRPr lang="es-CO" sz="1600" dirty="0">
              <a:latin typeface="Open Sans Light" panose="020B0306030504020204" pitchFamily="34" charset="0"/>
              <a:ea typeface="Open Sans Light" panose="020B0306030504020204" pitchFamily="34" charset="0"/>
              <a:cs typeface="Times New Roman" charset="0"/>
            </a:endParaRPr>
          </a:p>
          <a:p>
            <a:endParaRPr lang="es-ES" dirty="0"/>
          </a:p>
        </p:txBody>
      </p:sp>
    </p:spTree>
  </p:cSld>
  <p:clrMapOvr>
    <a:masterClrMapping/>
  </p:clrMapOvr>
  <p:transition>
    <p:pull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sz="half" idx="14"/>
          </p:nvPr>
        </p:nvSpPr>
        <p:spPr>
          <a:xfrm>
            <a:off x="1000849" y="1778000"/>
            <a:ext cx="9966872" cy="3019152"/>
          </a:xfrm>
        </p:spPr>
        <p:txBody>
          <a:bodyPr/>
          <a:lstStyle/>
          <a:p>
            <a:pPr algn="just"/>
            <a:r>
              <a:rPr lang="es-CO" dirty="0">
                <a:cs typeface="Times New Roman" charset="0"/>
              </a:rPr>
              <a:t>X: indica la variable independiente (acción realizada sobre la población objeto del estudio); también se le conoce como tratamiento.</a:t>
            </a:r>
            <a:endParaRPr lang="es-EC" dirty="0">
              <a:cs typeface="Times New Roman" charset="0"/>
            </a:endParaRPr>
          </a:p>
          <a:p>
            <a:pPr algn="just"/>
            <a:r>
              <a:rPr lang="es-CO" dirty="0">
                <a:cs typeface="Times New Roman" charset="0"/>
              </a:rPr>
              <a:t>O: se emplea para indicar la medición de la variable dependiente.</a:t>
            </a:r>
            <a:endParaRPr lang="es-EC" dirty="0">
              <a:cs typeface="Times New Roman" charset="0"/>
            </a:endParaRPr>
          </a:p>
          <a:p>
            <a:pPr algn="just"/>
            <a:r>
              <a:rPr lang="es-CO" dirty="0">
                <a:cs typeface="Times New Roman" charset="0"/>
              </a:rPr>
              <a:t>R: se utiliza para indicar la asignación aleatoria de las unidades de prueba a los grupos en el experimento.</a:t>
            </a:r>
            <a:endParaRPr lang="es-EC" dirty="0">
              <a:cs typeface="Times New Roman" charset="0"/>
            </a:endParaRPr>
          </a:p>
          <a:p>
            <a:pPr algn="just"/>
            <a:r>
              <a:rPr lang="es-CO" dirty="0">
                <a:cs typeface="Times New Roman" charset="0"/>
              </a:rPr>
              <a:t>G: indica el grupo de sujetos objeto del estudio.</a:t>
            </a:r>
            <a:endParaRPr lang="es-EC" dirty="0">
              <a:cs typeface="Times New Roman" charset="0"/>
            </a:endParaRPr>
          </a:p>
          <a:p>
            <a:pPr algn="just"/>
            <a:r>
              <a:rPr lang="es-CO" dirty="0">
                <a:cs typeface="Times New Roman" charset="0"/>
              </a:rPr>
              <a:t>G</a:t>
            </a:r>
            <a:r>
              <a:rPr lang="es-CO" sz="1600" baseline="-25000" dirty="0">
                <a:latin typeface="Arial" charset="0"/>
              </a:rPr>
              <a:t>E</a:t>
            </a:r>
            <a:r>
              <a:rPr lang="es-CO" dirty="0">
                <a:cs typeface="Times New Roman" charset="0"/>
              </a:rPr>
              <a:t>: grupo experimental.</a:t>
            </a:r>
            <a:endParaRPr lang="es-EC" dirty="0">
              <a:cs typeface="Times New Roman" charset="0"/>
            </a:endParaRPr>
          </a:p>
          <a:p>
            <a:pPr algn="just"/>
            <a:r>
              <a:rPr lang="es-CO" dirty="0">
                <a:cs typeface="Times New Roman" charset="0"/>
              </a:rPr>
              <a:t>G</a:t>
            </a:r>
            <a:r>
              <a:rPr lang="es-CO" sz="1600" baseline="-25000" dirty="0">
                <a:latin typeface="Arial" charset="0"/>
              </a:rPr>
              <a:t>C</a:t>
            </a:r>
            <a:r>
              <a:rPr lang="es-CO" dirty="0">
                <a:cs typeface="Times New Roman" charset="0"/>
              </a:rPr>
              <a:t>: grupo control.</a:t>
            </a:r>
            <a:endParaRPr lang="es-EC" dirty="0">
              <a:cs typeface="Times New Roman" charset="0"/>
            </a:endParaRPr>
          </a:p>
        </p:txBody>
      </p:sp>
      <p:sp>
        <p:nvSpPr>
          <p:cNvPr id="104450" name="Rectangle 2"/>
          <p:cNvSpPr>
            <a:spLocks noGrp="1" noChangeArrowheads="1"/>
          </p:cNvSpPr>
          <p:nvPr>
            <p:ph type="title"/>
          </p:nvPr>
        </p:nvSpPr>
        <p:spPr/>
        <p:txBody>
          <a:bodyPr/>
          <a:lstStyle/>
          <a:p>
            <a:pPr eaLnBrk="1" hangingPunct="1"/>
            <a:r>
              <a:rPr lang="es-CO" sz="4000" dirty="0"/>
              <a:t> Notación de los experimentos</a:t>
            </a:r>
          </a:p>
        </p:txBody>
      </p:sp>
      <p:pic>
        <p:nvPicPr>
          <p:cNvPr id="2" name="Imagen 1" descr="AL135561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8208" y="3766500"/>
            <a:ext cx="3780000" cy="2520000"/>
          </a:xfrm>
          <a:prstGeom prst="rect">
            <a:avLst/>
          </a:prstGeom>
        </p:spPr>
      </p:pic>
    </p:spTree>
  </p:cSld>
  <p:clrMapOvr>
    <a:masterClrMapping/>
  </p:clrMapOvr>
  <p:transition>
    <p:pull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3"/>
          <p:cNvSpPr>
            <a:spLocks noGrp="1" noChangeArrowheads="1"/>
          </p:cNvSpPr>
          <p:nvPr>
            <p:ph type="body" sz="half" idx="14"/>
          </p:nvPr>
        </p:nvSpPr>
        <p:spPr>
          <a:xfrm>
            <a:off x="731475" y="2495429"/>
            <a:ext cx="6799231" cy="3104750"/>
          </a:xfrm>
        </p:spPr>
        <p:txBody>
          <a:bodyPr/>
          <a:lstStyle/>
          <a:p>
            <a:pPr algn="just">
              <a:lnSpc>
                <a:spcPct val="100000"/>
              </a:lnSpc>
            </a:pPr>
            <a:r>
              <a:rPr lang="es-CO" b="1" dirty="0">
                <a:cs typeface="Times New Roman" charset="0"/>
              </a:rPr>
              <a:t>Los contenidos de este capítulo tienen como objetivo: </a:t>
            </a:r>
          </a:p>
          <a:p>
            <a:pPr marL="285750" indent="-285750" algn="just">
              <a:lnSpc>
                <a:spcPct val="100000"/>
              </a:lnSpc>
              <a:buFont typeface="Arial" panose="020B0604020202020204" pitchFamily="34" charset="0"/>
              <a:buChar char="•"/>
            </a:pPr>
            <a:r>
              <a:rPr lang="es-CO" dirty="0">
                <a:cs typeface="Times New Roman" charset="0"/>
              </a:rPr>
              <a:t>Conocer la diferencia entre la visión lineal o causal y la visión sistémica o circular del proceso de investigación científica en el método tradicional.</a:t>
            </a:r>
            <a:endParaRPr lang="es-EC" dirty="0">
              <a:cs typeface="Times New Roman" charset="0"/>
            </a:endParaRPr>
          </a:p>
          <a:p>
            <a:pPr marL="285750" indent="-285750" algn="just">
              <a:lnSpc>
                <a:spcPct val="100000"/>
              </a:lnSpc>
              <a:buFont typeface="Arial" panose="020B0604020202020204" pitchFamily="34" charset="0"/>
              <a:buChar char="•"/>
            </a:pPr>
            <a:r>
              <a:rPr lang="es-CO" dirty="0">
                <a:cs typeface="Times New Roman" charset="0"/>
              </a:rPr>
              <a:t>Identificar temas de interés y plantear el problema y los objetivos, la justificación, la delimitación, la fundamentación teórica, las hipótesis (cuando sea necesario), el diseño metodológico, el cronograma de actividades, el presupuesto y las referencias de una propuesta de investigación científica con énfasis cuantitativo. </a:t>
            </a:r>
            <a:endParaRPr lang="es-EC" dirty="0">
              <a:cs typeface="Times New Roman" charset="0"/>
            </a:endParaRPr>
          </a:p>
        </p:txBody>
      </p:sp>
      <p:sp>
        <p:nvSpPr>
          <p:cNvPr id="77826" name="Rectangle 2"/>
          <p:cNvSpPr>
            <a:spLocks noGrp="1" noChangeArrowheads="1"/>
          </p:cNvSpPr>
          <p:nvPr>
            <p:ph type="title"/>
          </p:nvPr>
        </p:nvSpPr>
        <p:spPr>
          <a:xfrm>
            <a:off x="500979" y="579454"/>
            <a:ext cx="11178957" cy="1119188"/>
          </a:xfrm>
        </p:spPr>
        <p:txBody>
          <a:bodyPr>
            <a:normAutofit fontScale="90000"/>
          </a:bodyPr>
          <a:lstStyle/>
          <a:p>
            <a:pPr>
              <a:lnSpc>
                <a:spcPct val="115000"/>
              </a:lnSpc>
              <a:spcBef>
                <a:spcPct val="20000"/>
              </a:spcBef>
            </a:pPr>
            <a:r>
              <a:rPr lang="es-CO" sz="4000" dirty="0"/>
              <a:t>Cómo elaborar un proyecto de investigación científica </a:t>
            </a:r>
            <a:endParaRPr lang="es-EC" sz="4000" dirty="0"/>
          </a:p>
        </p:txBody>
      </p:sp>
      <p:pic>
        <p:nvPicPr>
          <p:cNvPr id="2" name="Imagen 1" descr="AL137655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0910" y="2936251"/>
            <a:ext cx="3331040" cy="222310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sz="half" idx="14"/>
          </p:nvPr>
        </p:nvSpPr>
        <p:spPr>
          <a:xfrm>
            <a:off x="1097280" y="1960880"/>
            <a:ext cx="9419336" cy="3978778"/>
          </a:xfrm>
        </p:spPr>
        <p:txBody>
          <a:bodyPr/>
          <a:lstStyle/>
          <a:p>
            <a:pPr algn="just">
              <a:lnSpc>
                <a:spcPct val="100000"/>
              </a:lnSpc>
            </a:pPr>
            <a:r>
              <a:rPr lang="es-CO" b="1" dirty="0">
                <a:cs typeface="Times New Roman" charset="0"/>
              </a:rPr>
              <a:t>La validez interna: </a:t>
            </a:r>
            <a:r>
              <a:rPr lang="es-CO" dirty="0">
                <a:cs typeface="Times New Roman" charset="0"/>
              </a:rPr>
              <a:t>mide si la acción de las variables independientes o los tratamientos producen los efectos en la variable dependiente. </a:t>
            </a:r>
          </a:p>
          <a:p>
            <a:pPr algn="just">
              <a:lnSpc>
                <a:spcPct val="100000"/>
              </a:lnSpc>
            </a:pPr>
            <a:r>
              <a:rPr lang="es-CO" dirty="0">
                <a:cs typeface="Times New Roman" charset="0"/>
              </a:rPr>
              <a:t>Amenazas a la validez interna: historia, maduración, variación en los instrumentos, selección sesgada, mortalidad. </a:t>
            </a:r>
          </a:p>
          <a:p>
            <a:pPr algn="just">
              <a:lnSpc>
                <a:spcPct val="100000"/>
              </a:lnSpc>
            </a:pPr>
            <a:endParaRPr lang="es-CO" dirty="0">
              <a:cs typeface="Times New Roman" charset="0"/>
            </a:endParaRPr>
          </a:p>
          <a:p>
            <a:pPr algn="just">
              <a:lnSpc>
                <a:spcPct val="100000"/>
              </a:lnSpc>
            </a:pPr>
            <a:r>
              <a:rPr lang="es-CO" b="1" dirty="0">
                <a:cs typeface="Times New Roman" charset="0"/>
              </a:rPr>
              <a:t>La validez externa: </a:t>
            </a:r>
            <a:r>
              <a:rPr lang="es-CO" dirty="0">
                <a:cs typeface="Times New Roman" charset="0"/>
              </a:rPr>
              <a:t>se centra en la posibilidad de que los resultados del experimento se generalicen a personas, medios y tiempos en el ambiente real. </a:t>
            </a:r>
          </a:p>
          <a:p>
            <a:pPr algn="just">
              <a:lnSpc>
                <a:spcPct val="100000"/>
              </a:lnSpc>
            </a:pPr>
            <a:r>
              <a:rPr lang="es-CO" dirty="0">
                <a:cs typeface="Times New Roman" charset="0"/>
              </a:rPr>
              <a:t>Amenazas a la validez externa: interferencia de múltiples tratamientos, grado de representatividad de la muestra o población, efectos del experimentador, efecto Hawthorne, efecto por la novedad y las interrupciones cotidianas, efecto por sensibilización de pretest o </a:t>
            </a:r>
            <a:r>
              <a:rPr lang="es-CO" dirty="0" err="1">
                <a:cs typeface="Times New Roman" charset="0"/>
              </a:rPr>
              <a:t>postest</a:t>
            </a:r>
            <a:r>
              <a:rPr lang="es-CO" dirty="0">
                <a:cs typeface="Times New Roman" charset="0"/>
              </a:rPr>
              <a:t>. </a:t>
            </a:r>
          </a:p>
        </p:txBody>
      </p:sp>
      <p:sp>
        <p:nvSpPr>
          <p:cNvPr id="105474" name="Rectangle 2"/>
          <p:cNvSpPr>
            <a:spLocks noGrp="1" noChangeArrowheads="1"/>
          </p:cNvSpPr>
          <p:nvPr>
            <p:ph type="title"/>
          </p:nvPr>
        </p:nvSpPr>
        <p:spPr/>
        <p:txBody>
          <a:bodyPr/>
          <a:lstStyle/>
          <a:p>
            <a:pPr eaLnBrk="1" hangingPunct="1"/>
            <a:r>
              <a:rPr lang="es-CO" sz="4000" dirty="0"/>
              <a:t> Validez de los experimentos </a:t>
            </a:r>
          </a:p>
        </p:txBody>
      </p:sp>
    </p:spTree>
  </p:cSld>
  <p:clrMapOvr>
    <a:masterClrMapping/>
  </p:clrMapOvr>
  <p:transition>
    <p:pull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Oval 6"/>
          <p:cNvSpPr>
            <a:spLocks noChangeArrowheads="1"/>
          </p:cNvSpPr>
          <p:nvPr/>
        </p:nvSpPr>
        <p:spPr bwMode="auto">
          <a:xfrm>
            <a:off x="4926808" y="2568374"/>
            <a:ext cx="2963862" cy="1861006"/>
          </a:xfrm>
          <a:prstGeom prst="ellipse">
            <a:avLst/>
          </a:prstGeom>
          <a:solidFill>
            <a:srgbClr val="26B8BC"/>
          </a:solidFill>
          <a:ln w="9525">
            <a:solidFill>
              <a:srgbClr val="26B8BC"/>
            </a:solidFill>
            <a:round/>
            <a:headEnd/>
            <a:tailEnd/>
          </a:ln>
        </p:spPr>
        <p:txBody>
          <a:bodyPr anchor="ctr">
            <a:spAutoFit/>
          </a:bodyPr>
          <a:lstStyle/>
          <a:p>
            <a:pPr algn="ctr" eaLnBrk="1" hangingPunct="1"/>
            <a:r>
              <a:rPr lang="es-ES" sz="2000" b="1" dirty="0">
                <a:latin typeface="Open Sans Light" panose="020B0306030504020204" pitchFamily="34" charset="0"/>
                <a:ea typeface="Open Sans Light" panose="020B0306030504020204" pitchFamily="34" charset="0"/>
                <a:cs typeface="Open Sans Light" panose="020B0306030504020204" pitchFamily="34" charset="0"/>
              </a:rPr>
              <a:t> Diseños experimentales en la investigación </a:t>
            </a:r>
          </a:p>
        </p:txBody>
      </p:sp>
      <p:sp>
        <p:nvSpPr>
          <p:cNvPr id="41987" name="Rectangle 7"/>
          <p:cNvSpPr>
            <a:spLocks noChangeArrowheads="1"/>
          </p:cNvSpPr>
          <p:nvPr/>
        </p:nvSpPr>
        <p:spPr bwMode="auto">
          <a:xfrm>
            <a:off x="987552" y="522918"/>
            <a:ext cx="3020886" cy="1384995"/>
          </a:xfrm>
          <a:prstGeom prst="rect">
            <a:avLst/>
          </a:prstGeom>
          <a:noFill/>
          <a:ln w="9525">
            <a:solidFill>
              <a:srgbClr val="26B8BC"/>
            </a:solidFill>
            <a:miter lim="800000"/>
            <a:headEnd/>
            <a:tailEnd/>
          </a:ln>
        </p:spPr>
        <p:txBody>
          <a:bodyPr wrap="square" anchor="ctr">
            <a:spAutoFit/>
          </a:bodyPr>
          <a:lstStyle/>
          <a:p>
            <a:pPr algn="ctr" eaLnBrk="1" hangingPunct="1">
              <a:defRPr/>
            </a:pPr>
            <a:r>
              <a:rPr lang="es-ES_tradnl" sz="1200" b="1" dirty="0">
                <a:latin typeface="Open Sans Light" panose="020B0306030504020204" pitchFamily="34" charset="0"/>
                <a:ea typeface="Open Sans Light" panose="020B0306030504020204" pitchFamily="34" charset="0"/>
                <a:cs typeface="Open Sans Light" panose="020B0306030504020204" pitchFamily="34" charset="0"/>
              </a:rPr>
              <a:t>Concepto</a:t>
            </a:r>
          </a:p>
          <a:p>
            <a:pPr algn="ctr" eaLnBrk="1" hangingPunct="1">
              <a:defRPr/>
            </a:pPr>
            <a:endParaRPr lang="es-ES_tradnl" sz="1200" dirty="0">
              <a:latin typeface="Open Sans Light" panose="020B0306030504020204" pitchFamily="34" charset="0"/>
              <a:ea typeface="Open Sans Light" panose="020B0306030504020204" pitchFamily="34" charset="0"/>
              <a:cs typeface="Open Sans Light" panose="020B0306030504020204" pitchFamily="34" charset="0"/>
            </a:endParaRPr>
          </a:p>
          <a:p>
            <a:pPr eaLnBrk="1" hangingPunct="1">
              <a:defRPr/>
            </a:pPr>
            <a:r>
              <a:rPr lang="es-CO" sz="1200" dirty="0">
                <a:latin typeface="Open Sans Light" panose="020B0306030504020204" pitchFamily="34" charset="0"/>
                <a:ea typeface="Open Sans Light" panose="020B0306030504020204" pitchFamily="34" charset="0"/>
                <a:cs typeface="Open Sans Light" panose="020B0306030504020204" pitchFamily="34" charset="0"/>
              </a:rPr>
              <a:t>Consiste en demostrar que los cambios producidos en una variable (independiente) ocasionan un cambio predecible en otra(s) (variables dependientes).</a:t>
            </a:r>
            <a:endParaRPr lang="es-ES_tradnl" sz="1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1988" name="Rectangle 8"/>
          <p:cNvSpPr>
            <a:spLocks noChangeArrowheads="1"/>
          </p:cNvSpPr>
          <p:nvPr/>
        </p:nvSpPr>
        <p:spPr bwMode="auto">
          <a:xfrm>
            <a:off x="7537450" y="428061"/>
            <a:ext cx="3346768" cy="2123658"/>
          </a:xfrm>
          <a:prstGeom prst="rect">
            <a:avLst/>
          </a:prstGeom>
          <a:noFill/>
          <a:ln w="9525">
            <a:solidFill>
              <a:srgbClr val="26B8BC"/>
            </a:solidFill>
            <a:miter lim="800000"/>
            <a:headEnd/>
            <a:tailEnd/>
          </a:ln>
        </p:spPr>
        <p:txBody>
          <a:bodyPr wrap="square" anchor="ctr">
            <a:spAutoFit/>
          </a:bodyPr>
          <a:lstStyle/>
          <a:p>
            <a:pPr algn="ctr" eaLnBrk="1" hangingPunct="1"/>
            <a:r>
              <a:rPr lang="es-ES_tradnl" sz="1200" b="1" dirty="0">
                <a:latin typeface="Open Sans Light" panose="020B0306030504020204" pitchFamily="34" charset="0"/>
                <a:ea typeface="Open Sans Light" panose="020B0306030504020204" pitchFamily="34" charset="0"/>
                <a:cs typeface="Open Sans Light" panose="020B0306030504020204" pitchFamily="34" charset="0"/>
              </a:rPr>
              <a:t>Categorías de los experimentos </a:t>
            </a:r>
          </a:p>
          <a:p>
            <a:pPr algn="ctr" eaLnBrk="1" hangingPunct="1"/>
            <a:endParaRPr lang="es-ES_tradnl" sz="1200" dirty="0">
              <a:latin typeface="Open Sans Light" panose="020B0306030504020204" pitchFamily="34" charset="0"/>
              <a:ea typeface="Open Sans Light" panose="020B0306030504020204" pitchFamily="34" charset="0"/>
              <a:cs typeface="Open Sans Light" panose="020B0306030504020204" pitchFamily="34" charset="0"/>
            </a:endParaRPr>
          </a:p>
          <a:p>
            <a:pPr marL="171450" indent="-171450" algn="just" eaLnBrk="1" hangingPunct="1">
              <a:buFont typeface="Arial" panose="020B0604020202020204" pitchFamily="34" charset="0"/>
              <a:buChar char="•"/>
            </a:pPr>
            <a:r>
              <a:rPr lang="es-ES" sz="1200" dirty="0">
                <a:latin typeface="Open Sans Light" panose="020B0306030504020204" pitchFamily="34" charset="0"/>
                <a:ea typeface="Open Sans Light" panose="020B0306030504020204" pitchFamily="34" charset="0"/>
                <a:cs typeface="Open Sans Light" panose="020B0306030504020204" pitchFamily="34" charset="0"/>
              </a:rPr>
              <a:t>Preexperimento</a:t>
            </a:r>
          </a:p>
          <a:p>
            <a:pPr marL="171450" indent="-171450" eaLnBrk="1" hangingPunct="1">
              <a:buFont typeface="Arial" panose="020B0604020202020204" pitchFamily="34" charset="0"/>
              <a:buChar char="•"/>
            </a:pPr>
            <a:r>
              <a:rPr lang="es-ES" sz="1200" dirty="0">
                <a:latin typeface="Open Sans Light" panose="020B0306030504020204" pitchFamily="34" charset="0"/>
                <a:ea typeface="Open Sans Light" panose="020B0306030504020204" pitchFamily="34" charset="0"/>
                <a:cs typeface="Open Sans Light" panose="020B0306030504020204" pitchFamily="34" charset="0"/>
              </a:rPr>
              <a:t>Cuasiexperimento</a:t>
            </a:r>
          </a:p>
          <a:p>
            <a:pPr marL="171450" indent="-171450" eaLnBrk="1" hangingPunct="1">
              <a:buFont typeface="Arial" panose="020B0604020202020204" pitchFamily="34" charset="0"/>
              <a:buChar char="•"/>
            </a:pPr>
            <a:r>
              <a:rPr lang="es-ES" sz="1200" dirty="0">
                <a:latin typeface="Open Sans Light" panose="020B0306030504020204" pitchFamily="34" charset="0"/>
                <a:ea typeface="Open Sans Light" panose="020B0306030504020204" pitchFamily="34" charset="0"/>
                <a:cs typeface="Open Sans Light" panose="020B0306030504020204" pitchFamily="34" charset="0"/>
              </a:rPr>
              <a:t>Experimento verdadero</a:t>
            </a:r>
          </a:p>
          <a:p>
            <a:pPr eaLnBrk="1" hangingPunct="1"/>
            <a:endParaRPr lang="es-ES" sz="1200" dirty="0">
              <a:latin typeface="Open Sans Light" panose="020B0306030504020204" pitchFamily="34" charset="0"/>
              <a:ea typeface="Open Sans Light" panose="020B0306030504020204" pitchFamily="34" charset="0"/>
              <a:cs typeface="Open Sans Light" panose="020B0306030504020204" pitchFamily="34" charset="0"/>
            </a:endParaRPr>
          </a:p>
          <a:p>
            <a:pPr eaLnBrk="1" hangingPunct="1"/>
            <a:r>
              <a:rPr lang="es-ES" sz="1200" b="1" dirty="0">
                <a:latin typeface="Open Sans Light" panose="020B0306030504020204" pitchFamily="34" charset="0"/>
                <a:ea typeface="Open Sans Light" panose="020B0306030504020204" pitchFamily="34" charset="0"/>
                <a:cs typeface="Open Sans Light" panose="020B0306030504020204" pitchFamily="34" charset="0"/>
              </a:rPr>
              <a:t>Factores determinantes:</a:t>
            </a:r>
          </a:p>
          <a:p>
            <a:pPr eaLnBrk="1" hangingPunct="1"/>
            <a:endParaRPr lang="es-ES" sz="1200" dirty="0">
              <a:latin typeface="Open Sans Light" panose="020B0306030504020204" pitchFamily="34" charset="0"/>
              <a:ea typeface="Open Sans Light" panose="020B0306030504020204" pitchFamily="34" charset="0"/>
              <a:cs typeface="Open Sans Light" panose="020B0306030504020204" pitchFamily="34" charset="0"/>
            </a:endParaRPr>
          </a:p>
          <a:p>
            <a:pPr marL="171450" indent="-171450" eaLnBrk="1" hangingPunct="1">
              <a:buFont typeface="Arial" panose="020B0604020202020204" pitchFamily="34" charset="0"/>
              <a:buChar char="•"/>
            </a:pPr>
            <a:r>
              <a:rPr lang="es-ES" sz="1200" dirty="0">
                <a:latin typeface="Open Sans Light" panose="020B0306030504020204" pitchFamily="34" charset="0"/>
                <a:ea typeface="Open Sans Light" panose="020B0306030504020204" pitchFamily="34" charset="0"/>
                <a:cs typeface="Open Sans Light" panose="020B0306030504020204" pitchFamily="34" charset="0"/>
              </a:rPr>
              <a:t>Aleatoriedad de los sujetos</a:t>
            </a:r>
          </a:p>
          <a:p>
            <a:pPr marL="171450" indent="-171450" eaLnBrk="1" hangingPunct="1">
              <a:buFont typeface="Arial" panose="020B0604020202020204" pitchFamily="34" charset="0"/>
              <a:buChar char="•"/>
            </a:pPr>
            <a:r>
              <a:rPr lang="es-ES" sz="1200" dirty="0">
                <a:latin typeface="Open Sans Light" panose="020B0306030504020204" pitchFamily="34" charset="0"/>
                <a:ea typeface="Open Sans Light" panose="020B0306030504020204" pitchFamily="34" charset="0"/>
                <a:cs typeface="Open Sans Light" panose="020B0306030504020204" pitchFamily="34" charset="0"/>
              </a:rPr>
              <a:t>Presencia de grupos de control</a:t>
            </a:r>
          </a:p>
          <a:p>
            <a:pPr marL="171450" indent="-171450" algn="just" eaLnBrk="1" hangingPunct="1">
              <a:buFont typeface="Arial" panose="020B0604020202020204" pitchFamily="34" charset="0"/>
              <a:buChar char="•"/>
            </a:pPr>
            <a:r>
              <a:rPr lang="es-ES" sz="1200" dirty="0">
                <a:latin typeface="Open Sans Light" panose="020B0306030504020204" pitchFamily="34" charset="0"/>
                <a:ea typeface="Open Sans Light" panose="020B0306030504020204" pitchFamily="34" charset="0"/>
                <a:cs typeface="Open Sans Light" panose="020B0306030504020204" pitchFamily="34" charset="0"/>
              </a:rPr>
              <a:t>Control de variables </a:t>
            </a:r>
          </a:p>
        </p:txBody>
      </p:sp>
      <p:sp>
        <p:nvSpPr>
          <p:cNvPr id="41989" name="Rectangle 9"/>
          <p:cNvSpPr>
            <a:spLocks noChangeArrowheads="1"/>
          </p:cNvSpPr>
          <p:nvPr/>
        </p:nvSpPr>
        <p:spPr bwMode="auto">
          <a:xfrm>
            <a:off x="8235950" y="3845393"/>
            <a:ext cx="3419601" cy="1938992"/>
          </a:xfrm>
          <a:prstGeom prst="rect">
            <a:avLst/>
          </a:prstGeom>
          <a:noFill/>
          <a:ln w="9525">
            <a:solidFill>
              <a:srgbClr val="26B8BC"/>
            </a:solidFill>
            <a:miter lim="800000"/>
            <a:headEnd/>
            <a:tailEnd/>
          </a:ln>
        </p:spPr>
        <p:txBody>
          <a:bodyPr wrap="square" anchor="ctr">
            <a:spAutoFit/>
          </a:bodyPr>
          <a:lstStyle/>
          <a:p>
            <a:pPr eaLnBrk="1" hangingPunct="1"/>
            <a:r>
              <a:rPr lang="es-ES_tradnl" sz="1200" b="1" dirty="0">
                <a:latin typeface="Open Sans Light" panose="020B0306030504020204" pitchFamily="34" charset="0"/>
                <a:ea typeface="Open Sans Light" panose="020B0306030504020204" pitchFamily="34" charset="0"/>
                <a:cs typeface="Open Sans Light" panose="020B0306030504020204" pitchFamily="34" charset="0"/>
              </a:rPr>
              <a:t>Validez</a:t>
            </a:r>
          </a:p>
          <a:p>
            <a:pPr algn="ctr" eaLnBrk="1" hangingPunct="1"/>
            <a:endParaRPr lang="es-ES_tradnl" sz="1200" dirty="0">
              <a:latin typeface="Open Sans Light" panose="020B0306030504020204" pitchFamily="34" charset="0"/>
              <a:ea typeface="Open Sans Light" panose="020B0306030504020204" pitchFamily="34" charset="0"/>
              <a:cs typeface="Open Sans Light" panose="020B0306030504020204" pitchFamily="34" charset="0"/>
            </a:endParaRPr>
          </a:p>
          <a:p>
            <a:pPr eaLnBrk="1" hangingPunct="1"/>
            <a:r>
              <a:rPr lang="es-ES_tradnl" sz="1200" b="1" dirty="0">
                <a:latin typeface="Open Sans Light" panose="020B0306030504020204" pitchFamily="34" charset="0"/>
                <a:ea typeface="Open Sans Light" panose="020B0306030504020204" pitchFamily="34" charset="0"/>
                <a:cs typeface="Open Sans Light" panose="020B0306030504020204" pitchFamily="34" charset="0"/>
              </a:rPr>
              <a:t>Interna: </a:t>
            </a:r>
            <a:r>
              <a:rPr lang="es-CO" sz="1200" dirty="0">
                <a:latin typeface="Open Sans Light" panose="020B0306030504020204" pitchFamily="34" charset="0"/>
                <a:ea typeface="Open Sans Light" panose="020B0306030504020204" pitchFamily="34" charset="0"/>
                <a:cs typeface="Open Sans Light" panose="020B0306030504020204" pitchFamily="34" charset="0"/>
              </a:rPr>
              <a:t>mide si la acción de las variables independientes o los tratamientos producen los efectos en la variable dependiente. </a:t>
            </a:r>
          </a:p>
          <a:p>
            <a:pPr eaLnBrk="1" hangingPunct="1"/>
            <a:endParaRPr lang="es-ES" sz="1200" dirty="0">
              <a:latin typeface="Open Sans Light" panose="020B0306030504020204" pitchFamily="34" charset="0"/>
              <a:ea typeface="Open Sans Light" panose="020B0306030504020204" pitchFamily="34" charset="0"/>
              <a:cs typeface="Open Sans Light" panose="020B0306030504020204" pitchFamily="34" charset="0"/>
            </a:endParaRPr>
          </a:p>
          <a:p>
            <a:pPr eaLnBrk="1" hangingPunct="1"/>
            <a:r>
              <a:rPr lang="es-ES" sz="1200" b="1" dirty="0">
                <a:latin typeface="Open Sans Light" panose="020B0306030504020204" pitchFamily="34" charset="0"/>
                <a:ea typeface="Open Sans Light" panose="020B0306030504020204" pitchFamily="34" charset="0"/>
                <a:cs typeface="Open Sans Light" panose="020B0306030504020204" pitchFamily="34" charset="0"/>
              </a:rPr>
              <a:t>Externa: </a:t>
            </a:r>
            <a:r>
              <a:rPr lang="es-ES" sz="1200" dirty="0">
                <a:latin typeface="Open Sans Light" panose="020B0306030504020204" pitchFamily="34" charset="0"/>
                <a:ea typeface="Open Sans Light" panose="020B0306030504020204" pitchFamily="34" charset="0"/>
                <a:cs typeface="Open Sans Light" panose="020B0306030504020204" pitchFamily="34" charset="0"/>
              </a:rPr>
              <a:t>indica </a:t>
            </a:r>
            <a:r>
              <a:rPr lang="es-CO" sz="1200" dirty="0">
                <a:latin typeface="Open Sans Light" panose="020B0306030504020204" pitchFamily="34" charset="0"/>
                <a:ea typeface="Open Sans Light" panose="020B0306030504020204" pitchFamily="34" charset="0"/>
                <a:cs typeface="Open Sans Light" panose="020B0306030504020204" pitchFamily="34" charset="0"/>
              </a:rPr>
              <a:t>la posibilidad de que los resultados de un experimento se generalicen a personas, medios y tiempos en el ambiente real.</a:t>
            </a:r>
            <a:endParaRPr lang="es-ES" sz="1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1990" name="Rectangle 10"/>
          <p:cNvSpPr>
            <a:spLocks noChangeArrowheads="1"/>
          </p:cNvSpPr>
          <p:nvPr/>
        </p:nvSpPr>
        <p:spPr bwMode="auto">
          <a:xfrm>
            <a:off x="517397" y="3781670"/>
            <a:ext cx="4213353" cy="2359620"/>
          </a:xfrm>
          <a:prstGeom prst="rect">
            <a:avLst/>
          </a:prstGeom>
          <a:noFill/>
          <a:ln w="9525">
            <a:solidFill>
              <a:srgbClr val="26B8BC"/>
            </a:solidFill>
            <a:miter lim="800000"/>
            <a:headEnd/>
            <a:tailEnd/>
          </a:ln>
        </p:spPr>
        <p:txBody>
          <a:bodyPr wrap="square" anchor="ctr">
            <a:spAutoFit/>
          </a:bodyPr>
          <a:lstStyle/>
          <a:p>
            <a:pPr eaLnBrk="1" hangingPunct="1"/>
            <a:r>
              <a:rPr lang="es-ES_tradnl" sz="1200" b="1" dirty="0">
                <a:latin typeface="Open Sans Light" panose="020B0306030504020204" pitchFamily="34" charset="0"/>
                <a:ea typeface="Open Sans Light" panose="020B0306030504020204" pitchFamily="34" charset="0"/>
                <a:cs typeface="Open Sans Light" panose="020B0306030504020204" pitchFamily="34" charset="0"/>
              </a:rPr>
              <a:t>Notación</a:t>
            </a:r>
          </a:p>
          <a:p>
            <a:pPr algn="ctr" eaLnBrk="1" hangingPunct="1"/>
            <a:endParaRPr lang="es-ES_tradnl" sz="1200" dirty="0">
              <a:latin typeface="Open Sans Light" panose="020B0306030504020204" pitchFamily="34" charset="0"/>
              <a:ea typeface="Open Sans Light" panose="020B0306030504020204" pitchFamily="34" charset="0"/>
              <a:cs typeface="Open Sans Light" panose="020B0306030504020204" pitchFamily="34" charset="0"/>
            </a:endParaRPr>
          </a:p>
          <a:p>
            <a:pPr eaLnBrk="1" hangingPunct="1">
              <a:lnSpc>
                <a:spcPct val="115000"/>
              </a:lnSpc>
            </a:pPr>
            <a:r>
              <a:rPr lang="es-ES_tradnl" sz="1200" dirty="0">
                <a:latin typeface="Open Sans Light" panose="020B0306030504020204" pitchFamily="34" charset="0"/>
                <a:ea typeface="Open Sans Light" panose="020B0306030504020204" pitchFamily="34" charset="0"/>
                <a:cs typeface="Open Sans Light" panose="020B0306030504020204" pitchFamily="34" charset="0"/>
              </a:rPr>
              <a:t> </a:t>
            </a:r>
            <a:r>
              <a:rPr lang="es-CO" sz="1200" dirty="0">
                <a:latin typeface="Open Sans Light" panose="020B0306030504020204" pitchFamily="34" charset="0"/>
                <a:ea typeface="Open Sans Light" panose="020B0306030504020204" pitchFamily="34" charset="0"/>
                <a:cs typeface="Open Sans Light" panose="020B0306030504020204" pitchFamily="34" charset="0"/>
              </a:rPr>
              <a:t>X: indica la variable independiente (acción realizada sobre la población objeto del estudio).</a:t>
            </a:r>
          </a:p>
          <a:p>
            <a:pPr eaLnBrk="1" hangingPunct="1">
              <a:lnSpc>
                <a:spcPct val="115000"/>
              </a:lnSpc>
            </a:pPr>
            <a:r>
              <a:rPr lang="es-CO" sz="1200" dirty="0">
                <a:latin typeface="Open Sans Light" panose="020B0306030504020204" pitchFamily="34" charset="0"/>
                <a:ea typeface="Open Sans Light" panose="020B0306030504020204" pitchFamily="34" charset="0"/>
                <a:cs typeface="Open Sans Light" panose="020B0306030504020204" pitchFamily="34" charset="0"/>
              </a:rPr>
              <a:t>O: se emplea para indicar la medición de la variable dependiente.</a:t>
            </a:r>
          </a:p>
          <a:p>
            <a:pPr eaLnBrk="1" hangingPunct="1">
              <a:lnSpc>
                <a:spcPct val="115000"/>
              </a:lnSpc>
            </a:pPr>
            <a:r>
              <a:rPr lang="es-CO" sz="1200" dirty="0">
                <a:latin typeface="Open Sans Light" panose="020B0306030504020204" pitchFamily="34" charset="0"/>
                <a:ea typeface="Open Sans Light" panose="020B0306030504020204" pitchFamily="34" charset="0"/>
                <a:cs typeface="Open Sans Light" panose="020B0306030504020204" pitchFamily="34" charset="0"/>
              </a:rPr>
              <a:t>R: se utiliza para indicar la asignación aleatoria de las unidades de prueba a los grupos en el experimento.</a:t>
            </a:r>
          </a:p>
          <a:p>
            <a:pPr eaLnBrk="1" hangingPunct="1">
              <a:lnSpc>
                <a:spcPct val="115000"/>
              </a:lnSpc>
            </a:pPr>
            <a:r>
              <a:rPr lang="es-CO" sz="1200" dirty="0">
                <a:latin typeface="Open Sans Light" panose="020B0306030504020204" pitchFamily="34" charset="0"/>
                <a:ea typeface="Open Sans Light" panose="020B0306030504020204" pitchFamily="34" charset="0"/>
                <a:cs typeface="Open Sans Light" panose="020B0306030504020204" pitchFamily="34" charset="0"/>
              </a:rPr>
              <a:t>G: grupo de sujetos objeto del estudio.</a:t>
            </a:r>
          </a:p>
          <a:p>
            <a:pPr eaLnBrk="1" hangingPunct="1">
              <a:lnSpc>
                <a:spcPct val="115000"/>
              </a:lnSpc>
            </a:pPr>
            <a:r>
              <a:rPr lang="es-CO" sz="1200" dirty="0">
                <a:latin typeface="Open Sans Light" panose="020B0306030504020204" pitchFamily="34" charset="0"/>
                <a:ea typeface="Open Sans Light" panose="020B0306030504020204" pitchFamily="34" charset="0"/>
                <a:cs typeface="Open Sans Light" panose="020B0306030504020204" pitchFamily="34" charset="0"/>
              </a:rPr>
              <a:t>G</a:t>
            </a:r>
            <a:r>
              <a:rPr lang="es-CO" sz="1200" baseline="-25000" dirty="0">
                <a:latin typeface="Open Sans Light" panose="020B0306030504020204" pitchFamily="34" charset="0"/>
                <a:ea typeface="Open Sans Light" panose="020B0306030504020204" pitchFamily="34" charset="0"/>
                <a:cs typeface="Open Sans Light" panose="020B0306030504020204" pitchFamily="34" charset="0"/>
              </a:rPr>
              <a:t>E</a:t>
            </a:r>
            <a:r>
              <a:rPr lang="es-CO" sz="1200" dirty="0">
                <a:latin typeface="Open Sans Light" panose="020B0306030504020204" pitchFamily="34" charset="0"/>
                <a:ea typeface="Open Sans Light" panose="020B0306030504020204" pitchFamily="34" charset="0"/>
                <a:cs typeface="Open Sans Light" panose="020B0306030504020204" pitchFamily="34" charset="0"/>
              </a:rPr>
              <a:t>: grupo experimental.</a:t>
            </a:r>
          </a:p>
          <a:p>
            <a:pPr algn="just" eaLnBrk="1" hangingPunct="1">
              <a:lnSpc>
                <a:spcPct val="115000"/>
              </a:lnSpc>
            </a:pPr>
            <a:r>
              <a:rPr lang="es-CO" sz="1200" dirty="0">
                <a:latin typeface="Open Sans Light" panose="020B0306030504020204" pitchFamily="34" charset="0"/>
                <a:ea typeface="Open Sans Light" panose="020B0306030504020204" pitchFamily="34" charset="0"/>
                <a:cs typeface="Open Sans Light" panose="020B0306030504020204" pitchFamily="34" charset="0"/>
              </a:rPr>
              <a:t>G</a:t>
            </a:r>
            <a:r>
              <a:rPr lang="es-CO" sz="1200" baseline="-25000" dirty="0">
                <a:latin typeface="Open Sans Light" panose="020B0306030504020204" pitchFamily="34" charset="0"/>
                <a:ea typeface="Open Sans Light" panose="020B0306030504020204" pitchFamily="34" charset="0"/>
                <a:cs typeface="Open Sans Light" panose="020B0306030504020204" pitchFamily="34" charset="0"/>
              </a:rPr>
              <a:t>C</a:t>
            </a:r>
            <a:r>
              <a:rPr lang="es-CO" sz="1200" dirty="0">
                <a:latin typeface="Open Sans Light" panose="020B0306030504020204" pitchFamily="34" charset="0"/>
                <a:ea typeface="Open Sans Light" panose="020B0306030504020204" pitchFamily="34" charset="0"/>
                <a:cs typeface="Open Sans Light" panose="020B0306030504020204" pitchFamily="34" charset="0"/>
              </a:rPr>
              <a:t>: grupo control.</a:t>
            </a:r>
          </a:p>
        </p:txBody>
      </p:sp>
      <p:sp>
        <p:nvSpPr>
          <p:cNvPr id="106503" name="Line 21"/>
          <p:cNvSpPr>
            <a:spLocks noChangeShapeType="1"/>
          </p:cNvSpPr>
          <p:nvPr/>
        </p:nvSpPr>
        <p:spPr bwMode="auto">
          <a:xfrm flipH="1" flipV="1">
            <a:off x="4008436" y="1597151"/>
            <a:ext cx="1497011" cy="1135255"/>
          </a:xfrm>
          <a:prstGeom prst="line">
            <a:avLst/>
          </a:prstGeom>
          <a:noFill/>
          <a:ln w="9525">
            <a:solidFill>
              <a:srgbClr val="26B8BC"/>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6504" name="Line 23"/>
          <p:cNvSpPr>
            <a:spLocks noChangeShapeType="1"/>
          </p:cNvSpPr>
          <p:nvPr/>
        </p:nvSpPr>
        <p:spPr bwMode="auto">
          <a:xfrm flipH="1">
            <a:off x="4730750" y="4332060"/>
            <a:ext cx="774699" cy="482829"/>
          </a:xfrm>
          <a:prstGeom prst="line">
            <a:avLst/>
          </a:prstGeom>
          <a:noFill/>
          <a:ln w="9525">
            <a:solidFill>
              <a:srgbClr val="26B8BC"/>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6505" name="Line 25"/>
          <p:cNvSpPr>
            <a:spLocks noChangeShapeType="1"/>
          </p:cNvSpPr>
          <p:nvPr/>
        </p:nvSpPr>
        <p:spPr bwMode="auto">
          <a:xfrm flipV="1">
            <a:off x="6686554" y="1492613"/>
            <a:ext cx="850895" cy="1059106"/>
          </a:xfrm>
          <a:prstGeom prst="line">
            <a:avLst/>
          </a:prstGeom>
          <a:noFill/>
          <a:ln w="9525">
            <a:solidFill>
              <a:srgbClr val="26B8BC"/>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6506" name="Line 26"/>
          <p:cNvSpPr>
            <a:spLocks noChangeShapeType="1"/>
          </p:cNvSpPr>
          <p:nvPr/>
        </p:nvSpPr>
        <p:spPr bwMode="auto">
          <a:xfrm flipH="1" flipV="1">
            <a:off x="7461250" y="4202113"/>
            <a:ext cx="774699" cy="443039"/>
          </a:xfrm>
          <a:prstGeom prst="line">
            <a:avLst/>
          </a:prstGeom>
          <a:noFill/>
          <a:ln w="9525">
            <a:solidFill>
              <a:srgbClr val="26B8BC"/>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ChangeArrowheads="1"/>
          </p:cNvSpPr>
          <p:nvPr/>
        </p:nvSpPr>
        <p:spPr bwMode="auto">
          <a:xfrm>
            <a:off x="1677988" y="2332038"/>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endParaRPr lang="es-CO">
              <a:solidFill>
                <a:srgbClr val="000000"/>
              </a:solidFill>
            </a:endParaRPr>
          </a:p>
        </p:txBody>
      </p:sp>
      <p:sp>
        <p:nvSpPr>
          <p:cNvPr id="107523" name="Rectangle 5"/>
          <p:cNvSpPr>
            <a:spLocks noGrp="1" noChangeArrowheads="1"/>
          </p:cNvSpPr>
          <p:nvPr>
            <p:ph type="title"/>
          </p:nvPr>
        </p:nvSpPr>
        <p:spPr/>
        <p:txBody>
          <a:bodyPr>
            <a:normAutofit fontScale="90000"/>
          </a:bodyPr>
          <a:lstStyle/>
          <a:p>
            <a:pPr eaLnBrk="1" hangingPunct="1"/>
            <a:r>
              <a:rPr lang="es-ES" sz="4000" dirty="0"/>
              <a:t>Rasgos de los niveles de los experimentos en investigación</a:t>
            </a:r>
          </a:p>
        </p:txBody>
      </p:sp>
      <p:graphicFrame>
        <p:nvGraphicFramePr>
          <p:cNvPr id="3" name="2 Tabla"/>
          <p:cNvGraphicFramePr>
            <a:graphicFrameLocks noGrp="1"/>
          </p:cNvGraphicFramePr>
          <p:nvPr>
            <p:extLst>
              <p:ext uri="{D42A27DB-BD31-4B8C-83A1-F6EECF244321}">
                <p14:modId xmlns:p14="http://schemas.microsoft.com/office/powerpoint/2010/main" val="2351901405"/>
              </p:ext>
            </p:extLst>
          </p:nvPr>
        </p:nvGraphicFramePr>
        <p:xfrm>
          <a:off x="2316415" y="1690689"/>
          <a:ext cx="6315520" cy="4790836"/>
        </p:xfrm>
        <a:graphic>
          <a:graphicData uri="http://schemas.openxmlformats.org/drawingml/2006/table">
            <a:tbl>
              <a:tblPr>
                <a:tableStyleId>{E8B1032C-EA38-4F05-BA0D-38AFFFC7BED3}</a:tableStyleId>
              </a:tblPr>
              <a:tblGrid>
                <a:gridCol w="1554262">
                  <a:extLst>
                    <a:ext uri="{9D8B030D-6E8A-4147-A177-3AD203B41FA5}">
                      <a16:colId xmlns:a16="http://schemas.microsoft.com/office/drawing/2014/main" val="20000"/>
                    </a:ext>
                  </a:extLst>
                </a:gridCol>
                <a:gridCol w="1587086">
                  <a:extLst>
                    <a:ext uri="{9D8B030D-6E8A-4147-A177-3AD203B41FA5}">
                      <a16:colId xmlns:a16="http://schemas.microsoft.com/office/drawing/2014/main" val="20001"/>
                    </a:ext>
                  </a:extLst>
                </a:gridCol>
                <a:gridCol w="1701564">
                  <a:extLst>
                    <a:ext uri="{9D8B030D-6E8A-4147-A177-3AD203B41FA5}">
                      <a16:colId xmlns:a16="http://schemas.microsoft.com/office/drawing/2014/main" val="20002"/>
                    </a:ext>
                  </a:extLst>
                </a:gridCol>
                <a:gridCol w="1472608">
                  <a:extLst>
                    <a:ext uri="{9D8B030D-6E8A-4147-A177-3AD203B41FA5}">
                      <a16:colId xmlns:a16="http://schemas.microsoft.com/office/drawing/2014/main" val="20003"/>
                    </a:ext>
                  </a:extLst>
                </a:gridCol>
              </a:tblGrid>
              <a:tr h="1039923">
                <a:tc>
                  <a:txBody>
                    <a:bodyPr/>
                    <a:lstStyle/>
                    <a:p>
                      <a:pPr marL="0" marR="0" lvl="0" indent="0" algn="just" defTabSz="685800" rtl="0" eaLnBrk="1" fontAlgn="auto" latinLnBrk="0" hangingPunct="1">
                        <a:lnSpc>
                          <a:spcPct val="90000"/>
                        </a:lnSpc>
                        <a:spcBef>
                          <a:spcPts val="750"/>
                        </a:spcBef>
                        <a:spcAft>
                          <a:spcPts val="1200"/>
                        </a:spcAft>
                        <a:buClrTx/>
                        <a:buSzTx/>
                        <a:buFontTx/>
                        <a:buNone/>
                        <a:tabLst/>
                      </a:pPr>
                      <a:r>
                        <a:rPr lang="es-CO" sz="1400" b="0" kern="1200" dirty="0">
                          <a:solidFill>
                            <a:schemeClr val="tx1"/>
                          </a:solidFill>
                        </a:rPr>
                        <a:t>         Diseño</a:t>
                      </a:r>
                    </a:p>
                    <a:p>
                      <a:pPr marL="0" marR="0" lvl="0" indent="0" algn="just" defTabSz="685800" rtl="0" eaLnBrk="1" fontAlgn="auto" latinLnBrk="0" hangingPunct="1">
                        <a:lnSpc>
                          <a:spcPct val="90000"/>
                        </a:lnSpc>
                        <a:spcBef>
                          <a:spcPts val="750"/>
                        </a:spcBef>
                        <a:spcAft>
                          <a:spcPts val="1200"/>
                        </a:spcAft>
                        <a:buClrTx/>
                        <a:buSzTx/>
                        <a:buFontTx/>
                        <a:buNone/>
                        <a:tabLst/>
                      </a:pPr>
                      <a:endParaRPr lang="es-CO" sz="1400" b="0" kern="1200" dirty="0">
                        <a:solidFill>
                          <a:schemeClr val="tx1"/>
                        </a:solidFill>
                      </a:endParaRPr>
                    </a:p>
                    <a:p>
                      <a:pPr marL="0" marR="0" lvl="0" indent="0" algn="just" defTabSz="685800" rtl="0" eaLnBrk="1" fontAlgn="auto" latinLnBrk="0" hangingPunct="1">
                        <a:lnSpc>
                          <a:spcPct val="90000"/>
                        </a:lnSpc>
                        <a:spcBef>
                          <a:spcPts val="750"/>
                        </a:spcBef>
                        <a:spcAft>
                          <a:spcPts val="1200"/>
                        </a:spcAft>
                        <a:buClrTx/>
                        <a:buSzTx/>
                        <a:buFontTx/>
                        <a:buNone/>
                        <a:tabLst/>
                      </a:pPr>
                      <a:r>
                        <a:rPr lang="es-CO" sz="1400" b="0" kern="1200" dirty="0">
                          <a:solidFill>
                            <a:schemeClr val="tx1"/>
                          </a:solidFill>
                        </a:rPr>
                        <a:t>Característica</a:t>
                      </a:r>
                      <a:endParaRPr lang="es-CO" sz="1400" b="0" i="0" kern="1200" dirty="0">
                        <a:solidFill>
                          <a:schemeClr val="tx1"/>
                        </a:solidFill>
                        <a:latin typeface="Open Sans Light" panose="020B0306030504020204" pitchFamily="34" charset="0"/>
                        <a:ea typeface="Open Sans Light" panose="020B0306030504020204" pitchFamily="34" charset="0"/>
                        <a:cs typeface="Times New Roman" charset="0"/>
                      </a:endParaRPr>
                    </a:p>
                  </a:txBody>
                  <a:tcPr marL="68582" marR="68582" marT="0" marB="0" horzOverflow="overflow"/>
                </a:tc>
                <a:tc>
                  <a:txBody>
                    <a:bodyPr/>
                    <a:lstStyle/>
                    <a:p>
                      <a:pPr marL="0" marR="0" lvl="0" indent="0" algn="ctr" defTabSz="685800" rtl="0" eaLnBrk="1" fontAlgn="auto" latinLnBrk="0" hangingPunct="1">
                        <a:lnSpc>
                          <a:spcPct val="90000"/>
                        </a:lnSpc>
                        <a:spcBef>
                          <a:spcPts val="750"/>
                        </a:spcBef>
                        <a:spcAft>
                          <a:spcPts val="1200"/>
                        </a:spcAft>
                        <a:buClrTx/>
                        <a:buSzTx/>
                        <a:buFontTx/>
                        <a:buNone/>
                        <a:tabLst/>
                      </a:pPr>
                      <a:r>
                        <a:rPr lang="es-CO" sz="1400" b="0" kern="1200" dirty="0">
                          <a:solidFill>
                            <a:schemeClr val="tx1"/>
                          </a:solidFill>
                        </a:rPr>
                        <a:t> </a:t>
                      </a:r>
                    </a:p>
                    <a:p>
                      <a:pPr marL="0" marR="0" lvl="0" indent="0" algn="ctr" defTabSz="685800" rtl="0" eaLnBrk="1" fontAlgn="auto" latinLnBrk="0" hangingPunct="1">
                        <a:lnSpc>
                          <a:spcPct val="90000"/>
                        </a:lnSpc>
                        <a:spcBef>
                          <a:spcPts val="750"/>
                        </a:spcBef>
                        <a:spcAft>
                          <a:spcPts val="1200"/>
                        </a:spcAft>
                        <a:buClrTx/>
                        <a:buSzTx/>
                        <a:buFontTx/>
                        <a:buNone/>
                        <a:tabLst/>
                      </a:pPr>
                      <a:r>
                        <a:rPr lang="es-CO" sz="1400" b="0" kern="1200" dirty="0" err="1">
                          <a:solidFill>
                            <a:schemeClr val="tx1"/>
                          </a:solidFill>
                        </a:rPr>
                        <a:t>Preexperimento</a:t>
                      </a:r>
                      <a:endParaRPr lang="es-CO" sz="1400" b="0" i="0" kern="1200" dirty="0">
                        <a:solidFill>
                          <a:schemeClr val="tx1"/>
                        </a:solidFill>
                        <a:latin typeface="Open Sans Light" panose="020B0306030504020204" pitchFamily="34" charset="0"/>
                        <a:ea typeface="Open Sans Light" panose="020B0306030504020204" pitchFamily="34" charset="0"/>
                        <a:cs typeface="Times New Roman" charset="0"/>
                      </a:endParaRPr>
                    </a:p>
                  </a:txBody>
                  <a:tcPr marL="68582" marR="68582" marT="0" marB="0" horzOverflow="overflow"/>
                </a:tc>
                <a:tc>
                  <a:txBody>
                    <a:bodyPr/>
                    <a:lstStyle/>
                    <a:p>
                      <a:pPr marL="0" marR="0" lvl="0" indent="0" algn="ctr" defTabSz="685800" rtl="0" eaLnBrk="1" fontAlgn="auto" latinLnBrk="0" hangingPunct="1">
                        <a:lnSpc>
                          <a:spcPct val="90000"/>
                        </a:lnSpc>
                        <a:spcBef>
                          <a:spcPts val="750"/>
                        </a:spcBef>
                        <a:spcAft>
                          <a:spcPts val="1200"/>
                        </a:spcAft>
                        <a:buClrTx/>
                        <a:buSzTx/>
                        <a:buFontTx/>
                        <a:buNone/>
                        <a:tabLst/>
                      </a:pPr>
                      <a:endParaRPr lang="es-CO" sz="1400" b="0" kern="1200" dirty="0">
                        <a:solidFill>
                          <a:schemeClr val="tx1"/>
                        </a:solidFill>
                      </a:endParaRPr>
                    </a:p>
                    <a:p>
                      <a:pPr marL="0" marR="0" lvl="0" indent="0" algn="ctr" defTabSz="685800" rtl="0" eaLnBrk="1" fontAlgn="auto" latinLnBrk="0" hangingPunct="1">
                        <a:lnSpc>
                          <a:spcPct val="90000"/>
                        </a:lnSpc>
                        <a:spcBef>
                          <a:spcPts val="750"/>
                        </a:spcBef>
                        <a:spcAft>
                          <a:spcPts val="1200"/>
                        </a:spcAft>
                        <a:buClrTx/>
                        <a:buSzTx/>
                        <a:buFontTx/>
                        <a:buNone/>
                        <a:tabLst/>
                      </a:pPr>
                      <a:r>
                        <a:rPr lang="es-CO" sz="1400" b="0" kern="1200" dirty="0">
                          <a:solidFill>
                            <a:schemeClr val="tx1"/>
                          </a:solidFill>
                        </a:rPr>
                        <a:t>Cuasiexperimento</a:t>
                      </a:r>
                      <a:endParaRPr lang="es-CO" sz="1400" b="0" i="0" kern="1200" dirty="0">
                        <a:solidFill>
                          <a:schemeClr val="tx1"/>
                        </a:solidFill>
                        <a:latin typeface="Open Sans Light" panose="020B0306030504020204" pitchFamily="34" charset="0"/>
                        <a:ea typeface="Open Sans Light" panose="020B0306030504020204" pitchFamily="34" charset="0"/>
                        <a:cs typeface="Times New Roman" charset="0"/>
                      </a:endParaRPr>
                    </a:p>
                  </a:txBody>
                  <a:tcPr marL="68582" marR="68582" marT="0" marB="0" horzOverflow="overflow"/>
                </a:tc>
                <a:tc>
                  <a:txBody>
                    <a:bodyPr/>
                    <a:lstStyle/>
                    <a:p>
                      <a:pPr marL="0" marR="0" lvl="0" indent="0" algn="ctr" defTabSz="685800" rtl="0" eaLnBrk="1" fontAlgn="auto" latinLnBrk="0" hangingPunct="1">
                        <a:lnSpc>
                          <a:spcPct val="90000"/>
                        </a:lnSpc>
                        <a:spcBef>
                          <a:spcPts val="750"/>
                        </a:spcBef>
                        <a:spcAft>
                          <a:spcPts val="1200"/>
                        </a:spcAft>
                        <a:buClrTx/>
                        <a:buSzTx/>
                        <a:buFontTx/>
                        <a:buNone/>
                        <a:tabLst/>
                      </a:pPr>
                      <a:endParaRPr lang="es-CO" sz="1400" b="0" kern="1200" dirty="0">
                        <a:solidFill>
                          <a:schemeClr val="tx1"/>
                        </a:solidFill>
                      </a:endParaRPr>
                    </a:p>
                    <a:p>
                      <a:pPr marL="0" marR="0" lvl="0" indent="0" algn="ctr" defTabSz="685800" rtl="0" eaLnBrk="1" fontAlgn="auto" latinLnBrk="0" hangingPunct="1">
                        <a:lnSpc>
                          <a:spcPct val="90000"/>
                        </a:lnSpc>
                        <a:spcBef>
                          <a:spcPts val="750"/>
                        </a:spcBef>
                        <a:spcAft>
                          <a:spcPts val="1200"/>
                        </a:spcAft>
                        <a:buClrTx/>
                        <a:buSzTx/>
                        <a:buFontTx/>
                        <a:buNone/>
                        <a:tabLst/>
                      </a:pPr>
                      <a:r>
                        <a:rPr lang="es-CO" sz="1400" b="0" kern="1200" dirty="0">
                          <a:solidFill>
                            <a:schemeClr val="tx1"/>
                          </a:solidFill>
                        </a:rPr>
                        <a:t>Experimento puro o v</a:t>
                      </a:r>
                      <a:r>
                        <a:rPr lang="es-CO" sz="1400" b="0" kern="1200" dirty="0">
                          <a:solidFill>
                            <a:schemeClr val="tx1"/>
                          </a:solidFill>
                          <a:latin typeface="+mn-lt"/>
                          <a:ea typeface="+mn-ea"/>
                          <a:cs typeface="+mn-cs"/>
                        </a:rPr>
                        <a:t>er</a:t>
                      </a:r>
                      <a:r>
                        <a:rPr lang="es-CO" sz="1400" b="0" kern="1200" dirty="0">
                          <a:solidFill>
                            <a:schemeClr val="tx1"/>
                          </a:solidFill>
                        </a:rPr>
                        <a:t>dadero</a:t>
                      </a:r>
                      <a:endParaRPr lang="es-CO" sz="1400" b="0" i="0" kern="1200" dirty="0">
                        <a:solidFill>
                          <a:schemeClr val="tx1"/>
                        </a:solidFill>
                        <a:latin typeface="Open Sans Light" panose="020B0306030504020204" pitchFamily="34" charset="0"/>
                        <a:ea typeface="Open Sans Light" panose="020B0306030504020204" pitchFamily="34" charset="0"/>
                        <a:cs typeface="Times New Roman" charset="0"/>
                      </a:endParaRPr>
                    </a:p>
                  </a:txBody>
                  <a:tcPr marL="68582" marR="68582" marT="0" marB="0" horzOverflow="overflow"/>
                </a:tc>
                <a:extLst>
                  <a:ext uri="{0D108BD9-81ED-4DB2-BD59-A6C34878D82A}">
                    <a16:rowId xmlns:a16="http://schemas.microsoft.com/office/drawing/2014/main" val="10000"/>
                  </a:ext>
                </a:extLst>
              </a:tr>
              <a:tr h="1235588">
                <a:tc>
                  <a:txBody>
                    <a:bodyPr/>
                    <a:lstStyle/>
                    <a:p>
                      <a:pPr marL="0" marR="0" lvl="0" indent="0" algn="ctr" defTabSz="685800" rtl="0" eaLnBrk="1" fontAlgn="auto" latinLnBrk="0" hangingPunct="1">
                        <a:lnSpc>
                          <a:spcPct val="90000"/>
                        </a:lnSpc>
                        <a:spcBef>
                          <a:spcPts val="750"/>
                        </a:spcBef>
                        <a:spcAft>
                          <a:spcPts val="1200"/>
                        </a:spcAft>
                        <a:buClrTx/>
                        <a:buSzTx/>
                        <a:buFontTx/>
                        <a:buNone/>
                        <a:tabLst/>
                      </a:pPr>
                      <a:r>
                        <a:rPr lang="es-CO" sz="1400" b="0" kern="1200" dirty="0">
                          <a:solidFill>
                            <a:schemeClr val="tx1"/>
                          </a:solidFill>
                        </a:rPr>
                        <a:t> </a:t>
                      </a:r>
                    </a:p>
                    <a:p>
                      <a:pPr marL="0" marR="0" lvl="0" indent="0" algn="ctr" defTabSz="685800" rtl="0" eaLnBrk="1" fontAlgn="auto" latinLnBrk="0" hangingPunct="1">
                        <a:lnSpc>
                          <a:spcPct val="90000"/>
                        </a:lnSpc>
                        <a:spcBef>
                          <a:spcPts val="750"/>
                        </a:spcBef>
                        <a:spcAft>
                          <a:spcPts val="1200"/>
                        </a:spcAft>
                        <a:buClrTx/>
                        <a:buSzTx/>
                        <a:buFontTx/>
                        <a:buNone/>
                        <a:tabLst/>
                      </a:pPr>
                      <a:r>
                        <a:rPr lang="es-CO" sz="1400" b="0" kern="1200" dirty="0">
                          <a:solidFill>
                            <a:schemeClr val="tx1"/>
                          </a:solidFill>
                        </a:rPr>
                        <a:t>Aleatoriedad de los sujetos </a:t>
                      </a:r>
                    </a:p>
                  </a:txBody>
                  <a:tcPr marL="68582" marR="68582" marT="0" marB="0" horzOverflow="overflow"/>
                </a:tc>
                <a:tc>
                  <a:txBody>
                    <a:bodyPr/>
                    <a:lstStyle/>
                    <a:p>
                      <a:pPr marL="0" marR="0" lvl="0" indent="0" algn="ctr" defTabSz="685800" rtl="0" eaLnBrk="1" fontAlgn="auto" latinLnBrk="0" hangingPunct="1">
                        <a:lnSpc>
                          <a:spcPct val="90000"/>
                        </a:lnSpc>
                        <a:spcBef>
                          <a:spcPts val="750"/>
                        </a:spcBef>
                        <a:spcAft>
                          <a:spcPts val="1200"/>
                        </a:spcAft>
                        <a:buClrTx/>
                        <a:buSzTx/>
                        <a:buFontTx/>
                        <a:buNone/>
                        <a:tabLst/>
                      </a:pPr>
                      <a:r>
                        <a:rPr lang="es-CO" sz="1400" b="0" kern="1200" dirty="0">
                          <a:solidFill>
                            <a:schemeClr val="tx1"/>
                          </a:solidFill>
                        </a:rPr>
                        <a:t> </a:t>
                      </a:r>
                    </a:p>
                    <a:p>
                      <a:pPr marL="0" marR="0" lvl="0" indent="0" algn="ctr" defTabSz="685800" rtl="0" eaLnBrk="1" fontAlgn="auto" latinLnBrk="0" hangingPunct="1">
                        <a:lnSpc>
                          <a:spcPct val="90000"/>
                        </a:lnSpc>
                        <a:spcBef>
                          <a:spcPts val="750"/>
                        </a:spcBef>
                        <a:spcAft>
                          <a:spcPts val="1200"/>
                        </a:spcAft>
                        <a:buClrTx/>
                        <a:buSzTx/>
                        <a:buFontTx/>
                        <a:buNone/>
                        <a:tabLst/>
                      </a:pPr>
                      <a:r>
                        <a:rPr lang="es-CO" sz="1400" b="0" kern="1200" dirty="0">
                          <a:solidFill>
                            <a:schemeClr val="tx1"/>
                          </a:solidFill>
                        </a:rPr>
                        <a:t>Voluntarios o condicionados</a:t>
                      </a:r>
                      <a:endParaRPr lang="es-CO" sz="1400" b="0" i="0" kern="1200" dirty="0">
                        <a:solidFill>
                          <a:schemeClr val="tx1"/>
                        </a:solidFill>
                        <a:latin typeface="Open Sans Light" panose="020B0306030504020204" pitchFamily="34" charset="0"/>
                        <a:ea typeface="Open Sans Light" panose="020B0306030504020204" pitchFamily="34" charset="0"/>
                        <a:cs typeface="Times New Roman" charset="0"/>
                      </a:endParaRPr>
                    </a:p>
                  </a:txBody>
                  <a:tcPr marL="68582" marR="68582" marT="0" marB="0" horzOverflow="overflow"/>
                </a:tc>
                <a:tc>
                  <a:txBody>
                    <a:bodyPr/>
                    <a:lstStyle/>
                    <a:p>
                      <a:pPr marL="0" marR="0" lvl="0" indent="0" algn="ctr" defTabSz="685800" rtl="0" eaLnBrk="1" fontAlgn="auto" latinLnBrk="0" hangingPunct="1">
                        <a:lnSpc>
                          <a:spcPct val="90000"/>
                        </a:lnSpc>
                        <a:spcBef>
                          <a:spcPts val="750"/>
                        </a:spcBef>
                        <a:spcAft>
                          <a:spcPts val="1200"/>
                        </a:spcAft>
                        <a:buClrTx/>
                        <a:buSzTx/>
                        <a:buFontTx/>
                        <a:buNone/>
                        <a:tabLst/>
                      </a:pPr>
                      <a:r>
                        <a:rPr lang="es-CO" sz="1400" b="0" kern="1200" dirty="0">
                          <a:solidFill>
                            <a:schemeClr val="tx1"/>
                          </a:solidFill>
                        </a:rPr>
                        <a:t> </a:t>
                      </a:r>
                    </a:p>
                    <a:p>
                      <a:pPr marL="0" marR="0" lvl="0" indent="0" algn="ctr" defTabSz="685800" rtl="0" eaLnBrk="1" fontAlgn="auto" latinLnBrk="0" hangingPunct="1">
                        <a:lnSpc>
                          <a:spcPct val="90000"/>
                        </a:lnSpc>
                        <a:spcBef>
                          <a:spcPts val="750"/>
                        </a:spcBef>
                        <a:spcAft>
                          <a:spcPts val="1200"/>
                        </a:spcAft>
                        <a:buClrTx/>
                        <a:buSzTx/>
                        <a:buFontTx/>
                        <a:buNone/>
                        <a:tabLst/>
                      </a:pPr>
                      <a:r>
                        <a:rPr lang="es-CO" sz="1400" b="0" kern="1200" dirty="0">
                          <a:solidFill>
                            <a:schemeClr val="tx1"/>
                          </a:solidFill>
                        </a:rPr>
                        <a:t>Aleatorios o voluntarios</a:t>
                      </a:r>
                      <a:endParaRPr lang="es-CO" sz="1400" b="0" i="0" kern="1200" dirty="0">
                        <a:solidFill>
                          <a:schemeClr val="tx1"/>
                        </a:solidFill>
                        <a:latin typeface="Open Sans Light" panose="020B0306030504020204" pitchFamily="34" charset="0"/>
                        <a:ea typeface="Open Sans Light" panose="020B0306030504020204" pitchFamily="34" charset="0"/>
                        <a:cs typeface="Times New Roman" charset="0"/>
                      </a:endParaRPr>
                    </a:p>
                  </a:txBody>
                  <a:tcPr marL="68582" marR="68582" marT="0" marB="0" horzOverflow="overflow"/>
                </a:tc>
                <a:tc>
                  <a:txBody>
                    <a:bodyPr/>
                    <a:lstStyle/>
                    <a:p>
                      <a:pPr marL="0" marR="0" lvl="0" indent="0" algn="ctr" defTabSz="685800" rtl="0" eaLnBrk="1" fontAlgn="auto" latinLnBrk="0" hangingPunct="1">
                        <a:lnSpc>
                          <a:spcPct val="90000"/>
                        </a:lnSpc>
                        <a:spcBef>
                          <a:spcPts val="750"/>
                        </a:spcBef>
                        <a:spcAft>
                          <a:spcPts val="1200"/>
                        </a:spcAft>
                        <a:buClrTx/>
                        <a:buSzTx/>
                        <a:buFontTx/>
                        <a:buNone/>
                        <a:tabLst/>
                      </a:pPr>
                      <a:r>
                        <a:rPr lang="es-CO" sz="1400" b="0" kern="1200" dirty="0">
                          <a:solidFill>
                            <a:schemeClr val="tx1"/>
                          </a:solidFill>
                        </a:rPr>
                        <a:t> </a:t>
                      </a:r>
                    </a:p>
                    <a:p>
                      <a:pPr marL="0" marR="0" lvl="0" indent="0" algn="ctr" defTabSz="685800" rtl="0" eaLnBrk="1" fontAlgn="auto" latinLnBrk="0" hangingPunct="1">
                        <a:lnSpc>
                          <a:spcPct val="90000"/>
                        </a:lnSpc>
                        <a:spcBef>
                          <a:spcPts val="750"/>
                        </a:spcBef>
                        <a:spcAft>
                          <a:spcPts val="1200"/>
                        </a:spcAft>
                        <a:buClrTx/>
                        <a:buSzTx/>
                        <a:buFontTx/>
                        <a:buNone/>
                        <a:tabLst/>
                      </a:pPr>
                      <a:r>
                        <a:rPr lang="es-CO" sz="1400" b="0" kern="1200" dirty="0">
                          <a:solidFill>
                            <a:schemeClr val="tx1"/>
                          </a:solidFill>
                        </a:rPr>
                        <a:t>Aleatorios </a:t>
                      </a:r>
                      <a:endParaRPr lang="es-CO" sz="1400" b="0" i="0" kern="1200" dirty="0">
                        <a:solidFill>
                          <a:schemeClr val="tx1"/>
                        </a:solidFill>
                        <a:latin typeface="Open Sans Light" panose="020B0306030504020204" pitchFamily="34" charset="0"/>
                        <a:ea typeface="Open Sans Light" panose="020B0306030504020204" pitchFamily="34" charset="0"/>
                        <a:cs typeface="Times New Roman" charset="0"/>
                      </a:endParaRPr>
                    </a:p>
                  </a:txBody>
                  <a:tcPr marL="68582" marR="68582" marT="0" marB="0" horzOverflow="overflow"/>
                </a:tc>
                <a:extLst>
                  <a:ext uri="{0D108BD9-81ED-4DB2-BD59-A6C34878D82A}">
                    <a16:rowId xmlns:a16="http://schemas.microsoft.com/office/drawing/2014/main" val="10001"/>
                  </a:ext>
                </a:extLst>
              </a:tr>
              <a:tr h="1235588">
                <a:tc>
                  <a:txBody>
                    <a:bodyPr/>
                    <a:lstStyle/>
                    <a:p>
                      <a:pPr marL="0" marR="0" lvl="0" indent="0" algn="ctr" defTabSz="685800" rtl="0" eaLnBrk="1" fontAlgn="auto" latinLnBrk="0" hangingPunct="1">
                        <a:lnSpc>
                          <a:spcPct val="90000"/>
                        </a:lnSpc>
                        <a:spcBef>
                          <a:spcPts val="750"/>
                        </a:spcBef>
                        <a:spcAft>
                          <a:spcPts val="1200"/>
                        </a:spcAft>
                        <a:buClrTx/>
                        <a:buSzTx/>
                        <a:buFontTx/>
                        <a:buNone/>
                        <a:tabLst/>
                      </a:pPr>
                      <a:r>
                        <a:rPr lang="es-CO" sz="1400" b="0" kern="1200" dirty="0">
                          <a:solidFill>
                            <a:schemeClr val="tx1"/>
                          </a:solidFill>
                        </a:rPr>
                        <a:t> </a:t>
                      </a:r>
                    </a:p>
                    <a:p>
                      <a:pPr marL="0" marR="0" lvl="0" indent="0" algn="ctr" defTabSz="685800" rtl="0" eaLnBrk="1" fontAlgn="auto" latinLnBrk="0" hangingPunct="1">
                        <a:lnSpc>
                          <a:spcPct val="90000"/>
                        </a:lnSpc>
                        <a:spcBef>
                          <a:spcPts val="750"/>
                        </a:spcBef>
                        <a:spcAft>
                          <a:spcPts val="1200"/>
                        </a:spcAft>
                        <a:buClrTx/>
                        <a:buSzTx/>
                        <a:buFontTx/>
                        <a:buNone/>
                        <a:tabLst/>
                      </a:pPr>
                      <a:r>
                        <a:rPr lang="es-CO" sz="1400" b="0" kern="1200" dirty="0">
                          <a:solidFill>
                            <a:schemeClr val="tx1"/>
                          </a:solidFill>
                        </a:rPr>
                        <a:t>Presencia de grupos de control</a:t>
                      </a:r>
                    </a:p>
                  </a:txBody>
                  <a:tcPr marL="68582" marR="68582" marT="0" marB="0" horzOverflow="overflow"/>
                </a:tc>
                <a:tc>
                  <a:txBody>
                    <a:bodyPr/>
                    <a:lstStyle/>
                    <a:p>
                      <a:pPr marL="0" marR="0" lvl="0" indent="0" algn="ctr" defTabSz="685800" rtl="0" eaLnBrk="1" fontAlgn="auto" latinLnBrk="0" hangingPunct="1">
                        <a:lnSpc>
                          <a:spcPct val="90000"/>
                        </a:lnSpc>
                        <a:spcBef>
                          <a:spcPts val="750"/>
                        </a:spcBef>
                        <a:spcAft>
                          <a:spcPts val="1200"/>
                        </a:spcAft>
                        <a:buClrTx/>
                        <a:buSzTx/>
                        <a:buFontTx/>
                        <a:buNone/>
                        <a:tabLst/>
                      </a:pPr>
                      <a:r>
                        <a:rPr lang="es-CO" sz="1400" b="0" kern="1200" dirty="0">
                          <a:solidFill>
                            <a:schemeClr val="tx1"/>
                          </a:solidFill>
                        </a:rPr>
                        <a:t> </a:t>
                      </a:r>
                    </a:p>
                    <a:p>
                      <a:pPr marL="0" marR="0" lvl="0" indent="0" algn="ctr" defTabSz="685800" rtl="0" eaLnBrk="1" fontAlgn="auto" latinLnBrk="0" hangingPunct="1">
                        <a:lnSpc>
                          <a:spcPct val="90000"/>
                        </a:lnSpc>
                        <a:spcBef>
                          <a:spcPts val="750"/>
                        </a:spcBef>
                        <a:spcAft>
                          <a:spcPts val="1200"/>
                        </a:spcAft>
                        <a:buClrTx/>
                        <a:buSzTx/>
                        <a:buFontTx/>
                        <a:buNone/>
                        <a:tabLst/>
                      </a:pPr>
                      <a:r>
                        <a:rPr lang="es-CO" sz="1400" b="0" kern="1200" dirty="0">
                          <a:solidFill>
                            <a:schemeClr val="tx1"/>
                          </a:solidFill>
                        </a:rPr>
                        <a:t>Ninguno</a:t>
                      </a:r>
                      <a:endParaRPr lang="es-CO" sz="1400" b="0" i="0" kern="1200" dirty="0">
                        <a:solidFill>
                          <a:schemeClr val="tx1"/>
                        </a:solidFill>
                        <a:latin typeface="Open Sans Light" panose="020B0306030504020204" pitchFamily="34" charset="0"/>
                        <a:ea typeface="Open Sans Light" panose="020B0306030504020204" pitchFamily="34" charset="0"/>
                        <a:cs typeface="Times New Roman" charset="0"/>
                      </a:endParaRPr>
                    </a:p>
                  </a:txBody>
                  <a:tcPr marL="68582" marR="68582" marT="0" marB="0" horzOverflow="overflow"/>
                </a:tc>
                <a:tc>
                  <a:txBody>
                    <a:bodyPr/>
                    <a:lstStyle/>
                    <a:p>
                      <a:pPr marL="0" marR="0" lvl="0" indent="0" algn="ctr" defTabSz="685800" rtl="0" eaLnBrk="1" fontAlgn="auto" latinLnBrk="0" hangingPunct="1">
                        <a:lnSpc>
                          <a:spcPct val="90000"/>
                        </a:lnSpc>
                        <a:spcBef>
                          <a:spcPts val="750"/>
                        </a:spcBef>
                        <a:spcAft>
                          <a:spcPts val="1200"/>
                        </a:spcAft>
                        <a:buClrTx/>
                        <a:buSzTx/>
                        <a:buFontTx/>
                        <a:buNone/>
                        <a:tabLst/>
                      </a:pPr>
                      <a:r>
                        <a:rPr lang="es-CO" sz="1400" b="0" kern="1200" dirty="0">
                          <a:solidFill>
                            <a:schemeClr val="tx1"/>
                          </a:solidFill>
                        </a:rPr>
                        <a:t> </a:t>
                      </a:r>
                    </a:p>
                    <a:p>
                      <a:pPr marL="0" marR="0" lvl="0" indent="0" algn="ctr" defTabSz="685800" rtl="0" eaLnBrk="1" fontAlgn="auto" latinLnBrk="0" hangingPunct="1">
                        <a:lnSpc>
                          <a:spcPct val="90000"/>
                        </a:lnSpc>
                        <a:spcBef>
                          <a:spcPts val="750"/>
                        </a:spcBef>
                        <a:spcAft>
                          <a:spcPts val="1200"/>
                        </a:spcAft>
                        <a:buClrTx/>
                        <a:buSzTx/>
                        <a:buFontTx/>
                        <a:buNone/>
                        <a:tabLst/>
                      </a:pPr>
                      <a:r>
                        <a:rPr lang="es-CO" sz="1400" b="0" kern="1200" dirty="0">
                          <a:solidFill>
                            <a:schemeClr val="tx1"/>
                          </a:solidFill>
                        </a:rPr>
                        <a:t>Algunas veces</a:t>
                      </a:r>
                      <a:endParaRPr lang="es-CO" sz="1400" b="0" i="0" kern="1200" dirty="0">
                        <a:solidFill>
                          <a:schemeClr val="tx1"/>
                        </a:solidFill>
                        <a:latin typeface="Open Sans Light" panose="020B0306030504020204" pitchFamily="34" charset="0"/>
                        <a:ea typeface="Open Sans Light" panose="020B0306030504020204" pitchFamily="34" charset="0"/>
                        <a:cs typeface="Times New Roman" charset="0"/>
                      </a:endParaRPr>
                    </a:p>
                  </a:txBody>
                  <a:tcPr marL="68582" marR="68582" marT="0" marB="0" horzOverflow="overflow"/>
                </a:tc>
                <a:tc>
                  <a:txBody>
                    <a:bodyPr/>
                    <a:lstStyle/>
                    <a:p>
                      <a:pPr marL="0" marR="0" lvl="0" indent="0" algn="ctr" defTabSz="685800" rtl="0" eaLnBrk="1" fontAlgn="auto" latinLnBrk="0" hangingPunct="1">
                        <a:lnSpc>
                          <a:spcPct val="90000"/>
                        </a:lnSpc>
                        <a:spcBef>
                          <a:spcPts val="750"/>
                        </a:spcBef>
                        <a:spcAft>
                          <a:spcPts val="1200"/>
                        </a:spcAft>
                        <a:buClrTx/>
                        <a:buSzTx/>
                        <a:buFontTx/>
                        <a:buNone/>
                        <a:tabLst/>
                      </a:pPr>
                      <a:r>
                        <a:rPr lang="es-CO" sz="1400" b="0" kern="1200" dirty="0">
                          <a:solidFill>
                            <a:schemeClr val="tx1"/>
                          </a:solidFill>
                        </a:rPr>
                        <a:t> </a:t>
                      </a:r>
                    </a:p>
                    <a:p>
                      <a:pPr marL="0" marR="0" lvl="0" indent="0" algn="ctr" defTabSz="685800" rtl="0" eaLnBrk="1" fontAlgn="auto" latinLnBrk="0" hangingPunct="1">
                        <a:lnSpc>
                          <a:spcPct val="90000"/>
                        </a:lnSpc>
                        <a:spcBef>
                          <a:spcPts val="750"/>
                        </a:spcBef>
                        <a:spcAft>
                          <a:spcPts val="1200"/>
                        </a:spcAft>
                        <a:buClrTx/>
                        <a:buSzTx/>
                        <a:buFontTx/>
                        <a:buNone/>
                        <a:tabLst/>
                      </a:pPr>
                      <a:r>
                        <a:rPr lang="es-CO" sz="1400" b="0" kern="1200" dirty="0">
                          <a:solidFill>
                            <a:schemeClr val="tx1"/>
                          </a:solidFill>
                        </a:rPr>
                        <a:t>Siempre</a:t>
                      </a:r>
                      <a:endParaRPr lang="es-CO" sz="1400" b="0" i="0" kern="1200" dirty="0">
                        <a:solidFill>
                          <a:schemeClr val="tx1"/>
                        </a:solidFill>
                        <a:latin typeface="Open Sans Light" panose="020B0306030504020204" pitchFamily="34" charset="0"/>
                        <a:ea typeface="Open Sans Light" panose="020B0306030504020204" pitchFamily="34" charset="0"/>
                        <a:cs typeface="Times New Roman" charset="0"/>
                      </a:endParaRPr>
                    </a:p>
                  </a:txBody>
                  <a:tcPr marL="68582" marR="68582" marT="0" marB="0" horzOverflow="overflow"/>
                </a:tc>
                <a:extLst>
                  <a:ext uri="{0D108BD9-81ED-4DB2-BD59-A6C34878D82A}">
                    <a16:rowId xmlns:a16="http://schemas.microsoft.com/office/drawing/2014/main" val="10002"/>
                  </a:ext>
                </a:extLst>
              </a:tr>
              <a:tr h="1235588">
                <a:tc>
                  <a:txBody>
                    <a:bodyPr/>
                    <a:lstStyle/>
                    <a:p>
                      <a:pPr marL="0" marR="0" lvl="0" indent="0" algn="ctr" defTabSz="685800" rtl="0" eaLnBrk="1" fontAlgn="auto" latinLnBrk="0" hangingPunct="1">
                        <a:lnSpc>
                          <a:spcPct val="90000"/>
                        </a:lnSpc>
                        <a:spcBef>
                          <a:spcPts val="750"/>
                        </a:spcBef>
                        <a:spcAft>
                          <a:spcPts val="1200"/>
                        </a:spcAft>
                        <a:buClrTx/>
                        <a:buSzTx/>
                        <a:buFontTx/>
                        <a:buNone/>
                        <a:tabLst/>
                      </a:pPr>
                      <a:r>
                        <a:rPr lang="es-CO" sz="1400" b="0" kern="1200" dirty="0">
                          <a:solidFill>
                            <a:schemeClr val="tx1"/>
                          </a:solidFill>
                        </a:rPr>
                        <a:t> </a:t>
                      </a:r>
                    </a:p>
                    <a:p>
                      <a:pPr marL="0" marR="0" lvl="0" indent="0" algn="ctr" defTabSz="685800" rtl="0" eaLnBrk="1" fontAlgn="auto" latinLnBrk="0" hangingPunct="1">
                        <a:lnSpc>
                          <a:spcPct val="90000"/>
                        </a:lnSpc>
                        <a:spcBef>
                          <a:spcPts val="750"/>
                        </a:spcBef>
                        <a:spcAft>
                          <a:spcPts val="1200"/>
                        </a:spcAft>
                        <a:buClrTx/>
                        <a:buSzTx/>
                        <a:buFontTx/>
                        <a:buNone/>
                        <a:tabLst/>
                      </a:pPr>
                      <a:r>
                        <a:rPr lang="es-CO" sz="1400" b="0" kern="1200" dirty="0">
                          <a:solidFill>
                            <a:schemeClr val="tx1"/>
                          </a:solidFill>
                        </a:rPr>
                        <a:t>Control de variables </a:t>
                      </a:r>
                    </a:p>
                  </a:txBody>
                  <a:tcPr marL="68582" marR="68582" marT="0" marB="0" horzOverflow="overflow"/>
                </a:tc>
                <a:tc>
                  <a:txBody>
                    <a:bodyPr/>
                    <a:lstStyle/>
                    <a:p>
                      <a:pPr marL="0" marR="0" lvl="0" indent="0" algn="ctr" defTabSz="685800" rtl="0" eaLnBrk="1" fontAlgn="auto" latinLnBrk="0" hangingPunct="1">
                        <a:lnSpc>
                          <a:spcPct val="90000"/>
                        </a:lnSpc>
                        <a:spcBef>
                          <a:spcPts val="750"/>
                        </a:spcBef>
                        <a:spcAft>
                          <a:spcPts val="1200"/>
                        </a:spcAft>
                        <a:buClrTx/>
                        <a:buSzTx/>
                        <a:buFontTx/>
                        <a:buNone/>
                        <a:tabLst/>
                      </a:pPr>
                      <a:r>
                        <a:rPr lang="es-CO" sz="1400" b="0" kern="1200" dirty="0">
                          <a:solidFill>
                            <a:schemeClr val="tx1"/>
                          </a:solidFill>
                        </a:rPr>
                        <a:t> </a:t>
                      </a:r>
                    </a:p>
                    <a:p>
                      <a:pPr marL="0" marR="0" lvl="0" indent="0" algn="ctr" defTabSz="685800" rtl="0" eaLnBrk="1" fontAlgn="auto" latinLnBrk="0" hangingPunct="1">
                        <a:lnSpc>
                          <a:spcPct val="90000"/>
                        </a:lnSpc>
                        <a:spcBef>
                          <a:spcPts val="750"/>
                        </a:spcBef>
                        <a:spcAft>
                          <a:spcPts val="1200"/>
                        </a:spcAft>
                        <a:buClrTx/>
                        <a:buSzTx/>
                        <a:buFontTx/>
                        <a:buNone/>
                        <a:tabLst/>
                      </a:pPr>
                      <a:r>
                        <a:rPr lang="es-CO" sz="1400" b="0" kern="1200" dirty="0">
                          <a:solidFill>
                            <a:schemeClr val="tx1"/>
                          </a:solidFill>
                        </a:rPr>
                        <a:t>Nulo</a:t>
                      </a:r>
                      <a:endParaRPr lang="es-CO" sz="1400" b="0" i="0" kern="1200" dirty="0">
                        <a:solidFill>
                          <a:schemeClr val="tx1"/>
                        </a:solidFill>
                        <a:latin typeface="Open Sans Light" panose="020B0306030504020204" pitchFamily="34" charset="0"/>
                        <a:ea typeface="Open Sans Light" panose="020B0306030504020204" pitchFamily="34" charset="0"/>
                        <a:cs typeface="Times New Roman" charset="0"/>
                      </a:endParaRPr>
                    </a:p>
                  </a:txBody>
                  <a:tcPr marL="68582" marR="68582" marT="0" marB="0" horzOverflow="overflow"/>
                </a:tc>
                <a:tc>
                  <a:txBody>
                    <a:bodyPr/>
                    <a:lstStyle/>
                    <a:p>
                      <a:pPr marL="0" marR="0" lvl="0" indent="0" algn="ctr" defTabSz="685800" rtl="0" eaLnBrk="1" fontAlgn="auto" latinLnBrk="0" hangingPunct="1">
                        <a:lnSpc>
                          <a:spcPct val="90000"/>
                        </a:lnSpc>
                        <a:spcBef>
                          <a:spcPts val="750"/>
                        </a:spcBef>
                        <a:spcAft>
                          <a:spcPts val="1200"/>
                        </a:spcAft>
                        <a:buClrTx/>
                        <a:buSzTx/>
                        <a:buFontTx/>
                        <a:buNone/>
                        <a:tabLst/>
                      </a:pPr>
                      <a:r>
                        <a:rPr lang="es-CO" sz="1400" b="0" kern="1200" dirty="0">
                          <a:solidFill>
                            <a:schemeClr val="tx1"/>
                          </a:solidFill>
                        </a:rPr>
                        <a:t> </a:t>
                      </a:r>
                    </a:p>
                    <a:p>
                      <a:pPr marL="0" marR="0" lvl="0" indent="0" algn="ctr" defTabSz="685800" rtl="0" eaLnBrk="1" fontAlgn="auto" latinLnBrk="0" hangingPunct="1">
                        <a:lnSpc>
                          <a:spcPct val="90000"/>
                        </a:lnSpc>
                        <a:spcBef>
                          <a:spcPts val="750"/>
                        </a:spcBef>
                        <a:spcAft>
                          <a:spcPts val="1200"/>
                        </a:spcAft>
                        <a:buClrTx/>
                        <a:buSzTx/>
                        <a:buFontTx/>
                        <a:buNone/>
                        <a:tabLst/>
                      </a:pPr>
                      <a:r>
                        <a:rPr lang="es-CO" sz="1400" b="0" kern="1200" dirty="0">
                          <a:solidFill>
                            <a:schemeClr val="tx1"/>
                          </a:solidFill>
                        </a:rPr>
                        <a:t>Bajo </a:t>
                      </a:r>
                      <a:endParaRPr lang="es-CO" sz="1400" b="0" i="0" kern="1200" dirty="0">
                        <a:solidFill>
                          <a:schemeClr val="tx1"/>
                        </a:solidFill>
                        <a:latin typeface="Open Sans Light" panose="020B0306030504020204" pitchFamily="34" charset="0"/>
                        <a:ea typeface="Open Sans Light" panose="020B0306030504020204" pitchFamily="34" charset="0"/>
                        <a:cs typeface="Times New Roman" charset="0"/>
                      </a:endParaRPr>
                    </a:p>
                  </a:txBody>
                  <a:tcPr marL="68582" marR="68582" marT="0" marB="0" horzOverflow="overflow"/>
                </a:tc>
                <a:tc>
                  <a:txBody>
                    <a:bodyPr/>
                    <a:lstStyle/>
                    <a:p>
                      <a:pPr marL="0" marR="0" lvl="0" indent="0" algn="ctr" defTabSz="685800" rtl="0" eaLnBrk="1" fontAlgn="auto" latinLnBrk="0" hangingPunct="1">
                        <a:lnSpc>
                          <a:spcPct val="90000"/>
                        </a:lnSpc>
                        <a:spcBef>
                          <a:spcPts val="750"/>
                        </a:spcBef>
                        <a:spcAft>
                          <a:spcPts val="1200"/>
                        </a:spcAft>
                        <a:buClrTx/>
                        <a:buSzTx/>
                        <a:buFontTx/>
                        <a:buNone/>
                        <a:tabLst/>
                      </a:pPr>
                      <a:r>
                        <a:rPr lang="es-CO" sz="1400" b="0" kern="1200" dirty="0">
                          <a:solidFill>
                            <a:schemeClr val="tx1"/>
                          </a:solidFill>
                        </a:rPr>
                        <a:t> </a:t>
                      </a:r>
                    </a:p>
                    <a:p>
                      <a:pPr marL="0" marR="0" lvl="0" indent="0" algn="ctr" defTabSz="685800" rtl="0" eaLnBrk="1" fontAlgn="auto" latinLnBrk="0" hangingPunct="1">
                        <a:lnSpc>
                          <a:spcPct val="90000"/>
                        </a:lnSpc>
                        <a:spcBef>
                          <a:spcPts val="750"/>
                        </a:spcBef>
                        <a:spcAft>
                          <a:spcPts val="1200"/>
                        </a:spcAft>
                        <a:buClrTx/>
                        <a:buSzTx/>
                        <a:buFontTx/>
                        <a:buNone/>
                        <a:tabLst/>
                      </a:pPr>
                      <a:r>
                        <a:rPr lang="es-CO" sz="1400" b="0" kern="1200" dirty="0">
                          <a:solidFill>
                            <a:schemeClr val="tx1"/>
                          </a:solidFill>
                        </a:rPr>
                        <a:t>Máximo </a:t>
                      </a:r>
                      <a:endParaRPr lang="es-CO" sz="1400" b="0" i="0" kern="1200" dirty="0">
                        <a:solidFill>
                          <a:schemeClr val="tx1"/>
                        </a:solidFill>
                        <a:latin typeface="Open Sans Light" panose="020B0306030504020204" pitchFamily="34" charset="0"/>
                        <a:ea typeface="Open Sans Light" panose="020B0306030504020204" pitchFamily="34" charset="0"/>
                        <a:cs typeface="Times New Roman" charset="0"/>
                      </a:endParaRPr>
                    </a:p>
                  </a:txBody>
                  <a:tcPr marL="68582" marR="68582" marT="0" marB="0" horzOverflow="overflow"/>
                </a:tc>
                <a:extLst>
                  <a:ext uri="{0D108BD9-81ED-4DB2-BD59-A6C34878D82A}">
                    <a16:rowId xmlns:a16="http://schemas.microsoft.com/office/drawing/2014/main" val="10003"/>
                  </a:ext>
                </a:extLst>
              </a:tr>
            </a:tbl>
          </a:graphicData>
        </a:graphic>
      </p:graphicFrame>
      <p:sp>
        <p:nvSpPr>
          <p:cNvPr id="107552" name="Rectangle 1"/>
          <p:cNvSpPr>
            <a:spLocks noChangeArrowheads="1"/>
          </p:cNvSpPr>
          <p:nvPr/>
        </p:nvSpPr>
        <p:spPr bwMode="auto">
          <a:xfrm>
            <a:off x="7724484" y="276808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lgn="ctr"/>
            <a:endParaRPr lang="es-CO">
              <a:solidFill>
                <a:srgbClr val="000000"/>
              </a:solidFill>
            </a:endParaRPr>
          </a:p>
        </p:txBody>
      </p:sp>
      <p:cxnSp>
        <p:nvCxnSpPr>
          <p:cNvPr id="5" name="Straight Connector 4">
            <a:extLst>
              <a:ext uri="{FF2B5EF4-FFF2-40B4-BE49-F238E27FC236}">
                <a16:creationId xmlns:a16="http://schemas.microsoft.com/office/drawing/2014/main" id="{1203B49D-B24B-4635-8C46-DD43A0371F81}"/>
              </a:ext>
            </a:extLst>
          </p:cNvPr>
          <p:cNvCxnSpPr/>
          <p:nvPr/>
        </p:nvCxnSpPr>
        <p:spPr>
          <a:xfrm flipH="1" flipV="1">
            <a:off x="2316415" y="1690689"/>
            <a:ext cx="1548449" cy="1077395"/>
          </a:xfrm>
          <a:prstGeom prst="line">
            <a:avLst/>
          </a:prstGeom>
          <a:ln>
            <a:solidFill>
              <a:srgbClr val="26B8BC"/>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sz="half" idx="14"/>
          </p:nvPr>
        </p:nvSpPr>
        <p:spPr>
          <a:xfrm>
            <a:off x="817969" y="2094992"/>
            <a:ext cx="6789839" cy="3562096"/>
          </a:xfrm>
        </p:spPr>
        <p:txBody>
          <a:bodyPr>
            <a:normAutofit fontScale="92500"/>
          </a:bodyPr>
          <a:lstStyle/>
          <a:p>
            <a:pPr algn="just">
              <a:lnSpc>
                <a:spcPct val="100000"/>
              </a:lnSpc>
            </a:pPr>
            <a:r>
              <a:rPr lang="es-CO" dirty="0">
                <a:cs typeface="Times New Roman" charset="0"/>
              </a:rPr>
              <a:t>Las fuentes de información (Sujetos) </a:t>
            </a:r>
          </a:p>
          <a:p>
            <a:pPr marL="0" lvl="1" algn="just" defTabSz="685800" eaLnBrk="1" fontAlgn="auto" hangingPunct="1">
              <a:lnSpc>
                <a:spcPct val="100000"/>
              </a:lnSpc>
              <a:spcBef>
                <a:spcPts val="750"/>
              </a:spcBef>
              <a:spcAft>
                <a:spcPts val="1200"/>
              </a:spcAft>
            </a:pPr>
            <a:r>
              <a:rPr lang="es-CO" sz="1600" dirty="0">
                <a:ea typeface="Open Sans Light" panose="020B0306030504020204" pitchFamily="34" charset="0"/>
                <a:cs typeface="Times New Roman" charset="0"/>
              </a:rPr>
              <a:t>Población: totalidad o conjunto de todos los sujetos o elementos que tienen ciertas características similares y a los cuales se refiere la investigación.</a:t>
            </a:r>
          </a:p>
          <a:p>
            <a:pPr marL="0" lvl="1" algn="just" defTabSz="685800" eaLnBrk="1" fontAlgn="auto" hangingPunct="1">
              <a:lnSpc>
                <a:spcPct val="100000"/>
              </a:lnSpc>
              <a:spcBef>
                <a:spcPts val="750"/>
              </a:spcBef>
              <a:spcAft>
                <a:spcPts val="1200"/>
              </a:spcAft>
            </a:pPr>
            <a:r>
              <a:rPr lang="es-CO" sz="1600" dirty="0">
                <a:ea typeface="Open Sans Light" panose="020B0306030504020204" pitchFamily="34" charset="0"/>
                <a:cs typeface="Times New Roman" charset="0"/>
              </a:rPr>
              <a:t>Muestra: parte de la población que se selecciona, de la cual realmente se obtiene la información para el desarrollo del estudio y sobre la que se efectúa la medición y la observación de las variables objeto de estudio.</a:t>
            </a:r>
          </a:p>
          <a:p>
            <a:pPr algn="just">
              <a:lnSpc>
                <a:spcPct val="100000"/>
              </a:lnSpc>
            </a:pPr>
            <a:r>
              <a:rPr lang="es-CO" dirty="0">
                <a:cs typeface="Times New Roman" charset="0"/>
              </a:rPr>
              <a:t>Instrumentos de recolección de la información: cuestionarios, entrevistas, observación, instrumentos de laboratorio, historias de vida, notas de campo, diarios, grabaciones, audio, video, etcétera).</a:t>
            </a:r>
          </a:p>
          <a:p>
            <a:pPr algn="just">
              <a:lnSpc>
                <a:spcPct val="100000"/>
              </a:lnSpc>
            </a:pPr>
            <a:r>
              <a:rPr lang="es-CO" dirty="0">
                <a:cs typeface="Times New Roman" charset="0"/>
              </a:rPr>
              <a:t>Procedimiento para recoger la información </a:t>
            </a:r>
          </a:p>
          <a:p>
            <a:pPr marL="0" indent="0">
              <a:lnSpc>
                <a:spcPct val="100000"/>
              </a:lnSpc>
              <a:buNone/>
            </a:pPr>
            <a:endParaRPr lang="es-CO" dirty="0">
              <a:latin typeface="Arial" charset="0"/>
            </a:endParaRPr>
          </a:p>
        </p:txBody>
      </p:sp>
      <p:sp>
        <p:nvSpPr>
          <p:cNvPr id="108546" name="Rectangle 2"/>
          <p:cNvSpPr>
            <a:spLocks noGrp="1" noChangeArrowheads="1"/>
          </p:cNvSpPr>
          <p:nvPr>
            <p:ph type="title"/>
          </p:nvPr>
        </p:nvSpPr>
        <p:spPr>
          <a:xfrm>
            <a:off x="817969" y="641318"/>
            <a:ext cx="9966871" cy="1119188"/>
          </a:xfrm>
        </p:spPr>
        <p:txBody>
          <a:bodyPr/>
          <a:lstStyle/>
          <a:p>
            <a:pPr eaLnBrk="1" hangingPunct="1"/>
            <a:r>
              <a:rPr lang="es-CO" sz="4000" dirty="0"/>
              <a:t>Diseño metodológico</a:t>
            </a:r>
          </a:p>
        </p:txBody>
      </p:sp>
      <p:pic>
        <p:nvPicPr>
          <p:cNvPr id="2" name="Imagen 1" descr="AL112047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5460" y="2736832"/>
            <a:ext cx="3732972" cy="2484000"/>
          </a:xfrm>
          <a:prstGeom prst="rect">
            <a:avLst/>
          </a:prstGeom>
        </p:spPr>
      </p:pic>
    </p:spTree>
  </p:cSld>
  <p:clrMapOvr>
    <a:masterClrMapping/>
  </p:clrMapOvr>
  <p:transition>
    <p:pull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sz="half" idx="14"/>
          </p:nvPr>
        </p:nvSpPr>
        <p:spPr>
          <a:xfrm>
            <a:off x="415633" y="1676464"/>
            <a:ext cx="9966872" cy="3978778"/>
          </a:xfrm>
        </p:spPr>
        <p:txBody>
          <a:bodyPr>
            <a:normAutofit fontScale="92500" lnSpcReduction="10000"/>
          </a:bodyPr>
          <a:lstStyle/>
          <a:p>
            <a:pPr algn="just">
              <a:lnSpc>
                <a:spcPct val="100000"/>
              </a:lnSpc>
            </a:pPr>
            <a:r>
              <a:rPr lang="es-CO" dirty="0">
                <a:cs typeface="Times New Roman" charset="0"/>
              </a:rPr>
              <a:t>Pasos para definir una muestra: </a:t>
            </a:r>
          </a:p>
          <a:p>
            <a:pPr algn="just">
              <a:lnSpc>
                <a:spcPct val="100000"/>
              </a:lnSpc>
            </a:pPr>
            <a:endParaRPr lang="es-CO" dirty="0">
              <a:cs typeface="Times New Roman" charset="0"/>
            </a:endParaRPr>
          </a:p>
          <a:p>
            <a:pPr marL="285750" indent="-285750" algn="just">
              <a:lnSpc>
                <a:spcPct val="100000"/>
              </a:lnSpc>
              <a:buFont typeface="Arial" panose="020B0604020202020204" pitchFamily="34" charset="0"/>
              <a:buChar char="•"/>
            </a:pPr>
            <a:r>
              <a:rPr lang="es-CO" dirty="0">
                <a:cs typeface="Times New Roman" charset="0"/>
              </a:rPr>
              <a:t>Definir la población del estudio en función de los objetos de la investigación.</a:t>
            </a:r>
            <a:endParaRPr lang="es-EC" dirty="0">
              <a:cs typeface="Times New Roman" charset="0"/>
            </a:endParaRPr>
          </a:p>
          <a:p>
            <a:pPr marL="285750" indent="-285750" algn="just">
              <a:lnSpc>
                <a:spcPct val="100000"/>
              </a:lnSpc>
              <a:buFont typeface="Arial" panose="020B0604020202020204" pitchFamily="34" charset="0"/>
              <a:buChar char="•"/>
            </a:pPr>
            <a:r>
              <a:rPr lang="es-CO" dirty="0">
                <a:cs typeface="Times New Roman" charset="0"/>
              </a:rPr>
              <a:t>Identificar el marco muestral dentro del cual se obtendrá la información.</a:t>
            </a:r>
            <a:endParaRPr lang="es-EC" dirty="0">
              <a:cs typeface="Times New Roman" charset="0"/>
            </a:endParaRPr>
          </a:p>
          <a:p>
            <a:pPr marL="285750" indent="-285750" algn="just">
              <a:lnSpc>
                <a:spcPct val="100000"/>
              </a:lnSpc>
              <a:buFont typeface="Arial" panose="020B0604020202020204" pitchFamily="34" charset="0"/>
              <a:buChar char="•"/>
            </a:pPr>
            <a:r>
              <a:rPr lang="es-CO" dirty="0">
                <a:cs typeface="Times New Roman" charset="0"/>
              </a:rPr>
              <a:t>Definir el tipo de muestreo a utilizar para determinar el tamaño de muestra.</a:t>
            </a:r>
            <a:endParaRPr lang="es-EC" dirty="0">
              <a:cs typeface="Times New Roman" charset="0"/>
            </a:endParaRPr>
          </a:p>
          <a:p>
            <a:pPr marL="285750" indent="-285750" algn="just">
              <a:lnSpc>
                <a:spcPct val="100000"/>
              </a:lnSpc>
              <a:buFont typeface="Arial" panose="020B0604020202020204" pitchFamily="34" charset="0"/>
              <a:buChar char="•"/>
            </a:pPr>
            <a:r>
              <a:rPr lang="es-CO" dirty="0">
                <a:cs typeface="Times New Roman" charset="0"/>
              </a:rPr>
              <a:t>Definir el nivel o grado de confianza con que se estimará la muestra.</a:t>
            </a:r>
            <a:endParaRPr lang="es-EC" dirty="0">
              <a:cs typeface="Times New Roman" charset="0"/>
            </a:endParaRPr>
          </a:p>
          <a:p>
            <a:pPr marL="285750" indent="-285750" algn="just">
              <a:lnSpc>
                <a:spcPct val="100000"/>
              </a:lnSpc>
              <a:buFont typeface="Arial" panose="020B0604020202020204" pitchFamily="34" charset="0"/>
              <a:buChar char="•"/>
            </a:pPr>
            <a:r>
              <a:rPr lang="es-CO" dirty="0">
                <a:cs typeface="Times New Roman" charset="0"/>
              </a:rPr>
              <a:t>Determinar el tamaño de la muestra.</a:t>
            </a:r>
            <a:endParaRPr lang="es-EC" dirty="0">
              <a:cs typeface="Times New Roman" charset="0"/>
            </a:endParaRPr>
          </a:p>
          <a:p>
            <a:pPr marL="285750" indent="-285750" algn="just">
              <a:lnSpc>
                <a:spcPct val="100000"/>
              </a:lnSpc>
              <a:buFont typeface="Arial" panose="020B0604020202020204" pitchFamily="34" charset="0"/>
              <a:buChar char="•"/>
            </a:pPr>
            <a:r>
              <a:rPr lang="es-CO" dirty="0">
                <a:cs typeface="Times New Roman" charset="0"/>
              </a:rPr>
              <a:t>Elegir el procedimiento de muestreo.</a:t>
            </a:r>
            <a:endParaRPr lang="es-EC" dirty="0">
              <a:cs typeface="Times New Roman" charset="0"/>
            </a:endParaRPr>
          </a:p>
          <a:p>
            <a:pPr marL="285750" indent="-285750" algn="just">
              <a:lnSpc>
                <a:spcPct val="100000"/>
              </a:lnSpc>
              <a:buFont typeface="Arial" panose="020B0604020202020204" pitchFamily="34" charset="0"/>
              <a:buChar char="•"/>
            </a:pPr>
            <a:r>
              <a:rPr lang="es-CO" dirty="0">
                <a:cs typeface="Times New Roman" charset="0"/>
              </a:rPr>
              <a:t>Seleccionar la muestra.</a:t>
            </a:r>
            <a:endParaRPr lang="es-EC" dirty="0">
              <a:cs typeface="Times New Roman" charset="0"/>
            </a:endParaRPr>
          </a:p>
        </p:txBody>
      </p:sp>
      <p:sp>
        <p:nvSpPr>
          <p:cNvPr id="109570" name="Rectangle 2"/>
          <p:cNvSpPr>
            <a:spLocks noGrp="1" noChangeArrowheads="1"/>
          </p:cNvSpPr>
          <p:nvPr>
            <p:ph type="title"/>
          </p:nvPr>
        </p:nvSpPr>
        <p:spPr>
          <a:xfrm>
            <a:off x="415634" y="571500"/>
            <a:ext cx="9966871" cy="1119188"/>
          </a:xfrm>
        </p:spPr>
        <p:txBody>
          <a:bodyPr/>
          <a:lstStyle/>
          <a:p>
            <a:pPr eaLnBrk="1" hangingPunct="1"/>
            <a:r>
              <a:rPr lang="es-CO" sz="4000" dirty="0"/>
              <a:t>Población o muestra </a:t>
            </a:r>
          </a:p>
        </p:txBody>
      </p:sp>
      <p:pic>
        <p:nvPicPr>
          <p:cNvPr id="2" name="Imagen 1" descr="AL1357639-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2534" y="4477935"/>
            <a:ext cx="7343562" cy="1959442"/>
          </a:xfrm>
          <a:prstGeom prst="rect">
            <a:avLst/>
          </a:prstGeom>
        </p:spPr>
      </p:pic>
    </p:spTree>
  </p:cSld>
  <p:clrMapOvr>
    <a:masterClrMapping/>
  </p:clrMapOvr>
  <p:transition>
    <p:pull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s-ES_tradnl" sz="4000" dirty="0"/>
              <a:t> Métodos de muestreo</a:t>
            </a:r>
          </a:p>
        </p:txBody>
      </p:sp>
      <p:sp>
        <p:nvSpPr>
          <p:cNvPr id="110599" name="Text Box 6"/>
          <p:cNvSpPr txBox="1">
            <a:spLocks noChangeArrowheads="1"/>
          </p:cNvSpPr>
          <p:nvPr/>
        </p:nvSpPr>
        <p:spPr bwMode="auto">
          <a:xfrm>
            <a:off x="8450868" y="4015109"/>
            <a:ext cx="3369275" cy="22713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just" defTabSz="685800" eaLnBrk="1" fontAlgn="auto" hangingPunct="1">
              <a:lnSpc>
                <a:spcPct val="90000"/>
              </a:lnSpc>
              <a:spcBef>
                <a:spcPts val="750"/>
              </a:spcBef>
              <a:spcAft>
                <a:spcPts val="1200"/>
              </a:spcAft>
            </a:pPr>
            <a:r>
              <a:rPr lang="es-ES_tradnl" sz="1400" dirty="0">
                <a:latin typeface="Times New Roman" charset="0"/>
              </a:rPr>
              <a:t> </a:t>
            </a:r>
            <a:r>
              <a:rPr lang="es-ES_tradnl" sz="1600" dirty="0">
                <a:latin typeface="Open Sans Light" panose="020B0306030504020204" pitchFamily="34" charset="0"/>
                <a:ea typeface="Open Sans Light" panose="020B0306030504020204" pitchFamily="34" charset="0"/>
                <a:cs typeface="Times New Roman" charset="0"/>
              </a:rPr>
              <a:t>Muestreo por conglomerados</a:t>
            </a:r>
          </a:p>
          <a:p>
            <a:pPr algn="just" defTabSz="685800" eaLnBrk="1" fontAlgn="auto" hangingPunct="1">
              <a:lnSpc>
                <a:spcPct val="90000"/>
              </a:lnSpc>
              <a:spcBef>
                <a:spcPts val="750"/>
              </a:spcBef>
              <a:spcAft>
                <a:spcPts val="1200"/>
              </a:spcAft>
            </a:pPr>
            <a:r>
              <a:rPr lang="es-ES_tradnl" sz="1600" dirty="0">
                <a:latin typeface="Open Sans Light" panose="020B0306030504020204" pitchFamily="34" charset="0"/>
                <a:ea typeface="Open Sans Light" panose="020B0306030504020204" pitchFamily="34" charset="0"/>
                <a:cs typeface="Times New Roman" charset="0"/>
              </a:rPr>
              <a:t> Muestreo con fines especiales</a:t>
            </a:r>
          </a:p>
          <a:p>
            <a:pPr algn="just" defTabSz="685800" eaLnBrk="1" fontAlgn="auto" hangingPunct="1">
              <a:lnSpc>
                <a:spcPct val="90000"/>
              </a:lnSpc>
              <a:spcBef>
                <a:spcPts val="750"/>
              </a:spcBef>
              <a:spcAft>
                <a:spcPts val="1200"/>
              </a:spcAft>
            </a:pPr>
            <a:r>
              <a:rPr lang="es-ES_tradnl" sz="1600" dirty="0">
                <a:latin typeface="Open Sans Light" panose="020B0306030504020204" pitchFamily="34" charset="0"/>
                <a:ea typeface="Open Sans Light" panose="020B0306030504020204" pitchFamily="34" charset="0"/>
                <a:cs typeface="Times New Roman" charset="0"/>
              </a:rPr>
              <a:t> Muestreo por cuotas</a:t>
            </a:r>
          </a:p>
          <a:p>
            <a:pPr algn="just" defTabSz="685800" eaLnBrk="1" fontAlgn="auto" hangingPunct="1">
              <a:lnSpc>
                <a:spcPct val="90000"/>
              </a:lnSpc>
              <a:spcBef>
                <a:spcPts val="750"/>
              </a:spcBef>
              <a:spcAft>
                <a:spcPts val="1200"/>
              </a:spcAft>
            </a:pPr>
            <a:r>
              <a:rPr lang="es-ES_tradnl" sz="1600" dirty="0">
                <a:latin typeface="Open Sans Light" panose="020B0306030504020204" pitchFamily="34" charset="0"/>
                <a:ea typeface="Open Sans Light" panose="020B0306030504020204" pitchFamily="34" charset="0"/>
                <a:cs typeface="Times New Roman" charset="0"/>
              </a:rPr>
              <a:t> Muestreo de juicio</a:t>
            </a:r>
          </a:p>
          <a:p>
            <a:pPr algn="ctr">
              <a:spcBef>
                <a:spcPct val="50000"/>
              </a:spcBef>
            </a:pPr>
            <a:r>
              <a:rPr lang="es-ES_tradnl" sz="1600" dirty="0">
                <a:latin typeface="Times New Roman" charset="0"/>
              </a:rPr>
              <a:t> </a:t>
            </a:r>
          </a:p>
        </p:txBody>
      </p:sp>
      <p:grpSp>
        <p:nvGrpSpPr>
          <p:cNvPr id="4" name="Group 3">
            <a:extLst>
              <a:ext uri="{FF2B5EF4-FFF2-40B4-BE49-F238E27FC236}">
                <a16:creationId xmlns:a16="http://schemas.microsoft.com/office/drawing/2014/main" id="{44A861F9-0A88-446A-A040-425B2FA3433C}"/>
              </a:ext>
            </a:extLst>
          </p:cNvPr>
          <p:cNvGrpSpPr/>
          <p:nvPr/>
        </p:nvGrpSpPr>
        <p:grpSpPr>
          <a:xfrm>
            <a:off x="457200" y="1602086"/>
            <a:ext cx="7993668" cy="3914214"/>
            <a:chOff x="457200" y="1602086"/>
            <a:chExt cx="7993668" cy="3914214"/>
          </a:xfrm>
        </p:grpSpPr>
        <p:sp>
          <p:nvSpPr>
            <p:cNvPr id="110596" name="Text Box 4"/>
            <p:cNvSpPr txBox="1">
              <a:spLocks noChangeArrowheads="1"/>
            </p:cNvSpPr>
            <p:nvPr/>
          </p:nvSpPr>
          <p:spPr bwMode="auto">
            <a:xfrm>
              <a:off x="3320576" y="1602086"/>
              <a:ext cx="4876800" cy="2704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just" defTabSz="685800" eaLnBrk="1" fontAlgn="auto" hangingPunct="1">
                <a:lnSpc>
                  <a:spcPct val="90000"/>
                </a:lnSpc>
                <a:spcBef>
                  <a:spcPts val="750"/>
                </a:spcBef>
                <a:spcAft>
                  <a:spcPts val="1200"/>
                </a:spcAft>
              </a:pPr>
              <a:r>
                <a:rPr lang="es-ES_tradnl" sz="1400" dirty="0">
                  <a:latin typeface="+mn-lt"/>
                </a:rPr>
                <a:t> </a:t>
              </a:r>
              <a:r>
                <a:rPr lang="es-ES_tradnl" sz="1600" dirty="0">
                  <a:latin typeface="Open Sans Light" panose="020B0306030504020204" pitchFamily="34" charset="0"/>
                  <a:ea typeface="Open Sans Light" panose="020B0306030504020204" pitchFamily="34" charset="0"/>
                  <a:cs typeface="Times New Roman" charset="0"/>
                </a:rPr>
                <a:t>Muestreo aleatorio simple</a:t>
              </a:r>
            </a:p>
            <a:p>
              <a:pPr algn="just" defTabSz="685800" eaLnBrk="1" fontAlgn="auto" hangingPunct="1">
                <a:lnSpc>
                  <a:spcPct val="90000"/>
                </a:lnSpc>
                <a:spcBef>
                  <a:spcPts val="750"/>
                </a:spcBef>
                <a:spcAft>
                  <a:spcPts val="1200"/>
                </a:spcAft>
              </a:pPr>
              <a:r>
                <a:rPr lang="es-ES_tradnl" sz="1600" dirty="0">
                  <a:latin typeface="Open Sans Light" panose="020B0306030504020204" pitchFamily="34" charset="0"/>
                  <a:ea typeface="Open Sans Light" panose="020B0306030504020204" pitchFamily="34" charset="0"/>
                  <a:cs typeface="Times New Roman" charset="0"/>
                </a:rPr>
                <a:t> Muestreo sistemático</a:t>
              </a:r>
            </a:p>
            <a:p>
              <a:pPr algn="just" defTabSz="685800" eaLnBrk="1" fontAlgn="auto" hangingPunct="1">
                <a:lnSpc>
                  <a:spcPct val="90000"/>
                </a:lnSpc>
                <a:spcBef>
                  <a:spcPts val="750"/>
                </a:spcBef>
                <a:spcAft>
                  <a:spcPts val="1200"/>
                </a:spcAft>
              </a:pPr>
              <a:r>
                <a:rPr lang="es-ES_tradnl" sz="1600" dirty="0">
                  <a:latin typeface="Open Sans Light" panose="020B0306030504020204" pitchFamily="34" charset="0"/>
                  <a:ea typeface="Open Sans Light" panose="020B0306030504020204" pitchFamily="34" charset="0"/>
                  <a:cs typeface="Times New Roman" charset="0"/>
                </a:rPr>
                <a:t> Muestreo estratificado</a:t>
              </a:r>
            </a:p>
            <a:p>
              <a:pPr algn="just" defTabSz="685800" eaLnBrk="1" fontAlgn="auto" hangingPunct="1">
                <a:lnSpc>
                  <a:spcPct val="90000"/>
                </a:lnSpc>
                <a:spcBef>
                  <a:spcPts val="750"/>
                </a:spcBef>
                <a:spcAft>
                  <a:spcPts val="1200"/>
                </a:spcAft>
              </a:pPr>
              <a:r>
                <a:rPr lang="es-ES_tradnl" sz="1600" dirty="0">
                  <a:latin typeface="Open Sans Light" panose="020B0306030504020204" pitchFamily="34" charset="0"/>
                  <a:ea typeface="Open Sans Light" panose="020B0306030504020204" pitchFamily="34" charset="0"/>
                  <a:cs typeface="Times New Roman" charset="0"/>
                </a:rPr>
                <a:t> Muestreo por conglomerados</a:t>
              </a:r>
            </a:p>
            <a:p>
              <a:pPr algn="just" defTabSz="685800" eaLnBrk="1" fontAlgn="auto" hangingPunct="1">
                <a:lnSpc>
                  <a:spcPct val="90000"/>
                </a:lnSpc>
                <a:spcBef>
                  <a:spcPts val="750"/>
                </a:spcBef>
                <a:spcAft>
                  <a:spcPts val="1200"/>
                </a:spcAft>
              </a:pPr>
              <a:r>
                <a:rPr lang="es-ES_tradnl" sz="1600" dirty="0">
                  <a:latin typeface="Open Sans Light" panose="020B0306030504020204" pitchFamily="34" charset="0"/>
                  <a:ea typeface="Open Sans Light" panose="020B0306030504020204" pitchFamily="34" charset="0"/>
                  <a:cs typeface="Times New Roman" charset="0"/>
                </a:rPr>
                <a:t> Muestreo de áreas</a:t>
              </a:r>
            </a:p>
            <a:p>
              <a:pPr algn="just" defTabSz="685800" eaLnBrk="1" fontAlgn="auto" hangingPunct="1">
                <a:lnSpc>
                  <a:spcPct val="90000"/>
                </a:lnSpc>
                <a:spcBef>
                  <a:spcPts val="750"/>
                </a:spcBef>
                <a:spcAft>
                  <a:spcPts val="1200"/>
                </a:spcAft>
              </a:pPr>
              <a:r>
                <a:rPr lang="es-ES_tradnl" sz="1600" dirty="0">
                  <a:latin typeface="Open Sans Light" panose="020B0306030504020204" pitchFamily="34" charset="0"/>
                  <a:ea typeface="Open Sans Light" panose="020B0306030504020204" pitchFamily="34" charset="0"/>
                  <a:cs typeface="Times New Roman" charset="0"/>
                </a:rPr>
                <a:t> Muestreo polietápico</a:t>
              </a:r>
            </a:p>
          </p:txBody>
        </p:sp>
        <p:grpSp>
          <p:nvGrpSpPr>
            <p:cNvPr id="3" name="Group 2">
              <a:extLst>
                <a:ext uri="{FF2B5EF4-FFF2-40B4-BE49-F238E27FC236}">
                  <a16:creationId xmlns:a16="http://schemas.microsoft.com/office/drawing/2014/main" id="{A8F455AC-4488-4D88-91F6-5E1DC994D696}"/>
                </a:ext>
              </a:extLst>
            </p:cNvPr>
            <p:cNvGrpSpPr/>
            <p:nvPr/>
          </p:nvGrpSpPr>
          <p:grpSpPr>
            <a:xfrm>
              <a:off x="457200" y="1752581"/>
              <a:ext cx="2908589" cy="2361271"/>
              <a:chOff x="457200" y="1752581"/>
              <a:chExt cx="2908589" cy="2361271"/>
            </a:xfrm>
          </p:grpSpPr>
          <p:sp>
            <p:nvSpPr>
              <p:cNvPr id="110595" name="Text Box 3"/>
              <p:cNvSpPr txBox="1">
                <a:spLocks noChangeArrowheads="1"/>
              </p:cNvSpPr>
              <p:nvPr/>
            </p:nvSpPr>
            <p:spPr bwMode="auto">
              <a:xfrm>
                <a:off x="457200" y="2351696"/>
                <a:ext cx="18288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spcBef>
                    <a:spcPct val="50000"/>
                  </a:spcBef>
                </a:pPr>
                <a:r>
                  <a:rPr lang="es-ES_tradnl" sz="1800" dirty="0">
                    <a:latin typeface="Open Sans Light" panose="020B0306030504020204" pitchFamily="34" charset="0"/>
                    <a:ea typeface="Open Sans Light" panose="020B0306030504020204" pitchFamily="34" charset="0"/>
                    <a:cs typeface="Open Sans Light" panose="020B0306030504020204" pitchFamily="34" charset="0"/>
                  </a:rPr>
                  <a:t> </a:t>
                </a:r>
                <a:r>
                  <a:rPr lang="es-ES_tradnl" sz="1800" b="1" dirty="0">
                    <a:latin typeface="Open Sans Light" panose="020B0306030504020204" pitchFamily="34" charset="0"/>
                    <a:ea typeface="Open Sans Light" panose="020B0306030504020204" pitchFamily="34" charset="0"/>
                    <a:cs typeface="Open Sans Light" panose="020B0306030504020204" pitchFamily="34" charset="0"/>
                  </a:rPr>
                  <a:t>Probabilístico</a:t>
                </a:r>
              </a:p>
            </p:txBody>
          </p:sp>
          <p:sp>
            <p:nvSpPr>
              <p:cNvPr id="110606" name="Line 8"/>
              <p:cNvSpPr>
                <a:spLocks noChangeShapeType="1"/>
              </p:cNvSpPr>
              <p:nvPr/>
            </p:nvSpPr>
            <p:spPr bwMode="auto">
              <a:xfrm flipV="1">
                <a:off x="2240789" y="1752581"/>
                <a:ext cx="1124998" cy="830179"/>
              </a:xfrm>
              <a:prstGeom prst="line">
                <a:avLst/>
              </a:prstGeom>
              <a:noFill/>
              <a:ln w="9525">
                <a:solidFill>
                  <a:srgbClr val="26B8BC"/>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p>
            </p:txBody>
          </p:sp>
          <p:sp>
            <p:nvSpPr>
              <p:cNvPr id="110607" name="Line 9"/>
              <p:cNvSpPr>
                <a:spLocks noChangeShapeType="1"/>
              </p:cNvSpPr>
              <p:nvPr/>
            </p:nvSpPr>
            <p:spPr bwMode="auto">
              <a:xfrm>
                <a:off x="2240788" y="2582761"/>
                <a:ext cx="1125001" cy="1030586"/>
              </a:xfrm>
              <a:prstGeom prst="line">
                <a:avLst/>
              </a:prstGeom>
              <a:noFill/>
              <a:ln w="9525">
                <a:solidFill>
                  <a:srgbClr val="26B8BC"/>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p>
            </p:txBody>
          </p:sp>
          <p:sp>
            <p:nvSpPr>
              <p:cNvPr id="110608" name="Line 10"/>
              <p:cNvSpPr>
                <a:spLocks noChangeShapeType="1"/>
              </p:cNvSpPr>
              <p:nvPr/>
            </p:nvSpPr>
            <p:spPr bwMode="auto">
              <a:xfrm>
                <a:off x="2240788" y="2582761"/>
                <a:ext cx="1079787" cy="507792"/>
              </a:xfrm>
              <a:prstGeom prst="line">
                <a:avLst/>
              </a:prstGeom>
              <a:noFill/>
              <a:ln w="9525">
                <a:solidFill>
                  <a:srgbClr val="26B8BC"/>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p>
            </p:txBody>
          </p:sp>
          <p:sp>
            <p:nvSpPr>
              <p:cNvPr id="110609" name="Line 11"/>
              <p:cNvSpPr>
                <a:spLocks noChangeShapeType="1"/>
              </p:cNvSpPr>
              <p:nvPr/>
            </p:nvSpPr>
            <p:spPr bwMode="auto">
              <a:xfrm>
                <a:off x="2240789" y="2582761"/>
                <a:ext cx="1066800" cy="61894"/>
              </a:xfrm>
              <a:prstGeom prst="line">
                <a:avLst/>
              </a:prstGeom>
              <a:noFill/>
              <a:ln w="9525">
                <a:solidFill>
                  <a:srgbClr val="26B8BC"/>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p>
            </p:txBody>
          </p:sp>
          <p:sp>
            <p:nvSpPr>
              <p:cNvPr id="110610" name="Line 12"/>
              <p:cNvSpPr>
                <a:spLocks noChangeShapeType="1"/>
              </p:cNvSpPr>
              <p:nvPr/>
            </p:nvSpPr>
            <p:spPr bwMode="auto">
              <a:xfrm flipV="1">
                <a:off x="2240789" y="2204676"/>
                <a:ext cx="1125000" cy="378083"/>
              </a:xfrm>
              <a:prstGeom prst="line">
                <a:avLst/>
              </a:prstGeom>
              <a:noFill/>
              <a:ln w="9525">
                <a:solidFill>
                  <a:srgbClr val="26B8BC"/>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p>
            </p:txBody>
          </p:sp>
          <p:sp>
            <p:nvSpPr>
              <p:cNvPr id="110611" name="Line 13"/>
              <p:cNvSpPr>
                <a:spLocks noChangeShapeType="1"/>
              </p:cNvSpPr>
              <p:nvPr/>
            </p:nvSpPr>
            <p:spPr bwMode="auto">
              <a:xfrm rot="5015474" flipV="1">
                <a:off x="2067524" y="2898145"/>
                <a:ext cx="1529729" cy="901686"/>
              </a:xfrm>
              <a:prstGeom prst="line">
                <a:avLst/>
              </a:prstGeom>
              <a:noFill/>
              <a:ln w="9525">
                <a:solidFill>
                  <a:srgbClr val="26B8BC"/>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p>
            </p:txBody>
          </p:sp>
        </p:grpSp>
        <p:sp>
          <p:nvSpPr>
            <p:cNvPr id="110598" name="Text Box 5"/>
            <p:cNvSpPr txBox="1">
              <a:spLocks noChangeArrowheads="1"/>
            </p:cNvSpPr>
            <p:nvPr/>
          </p:nvSpPr>
          <p:spPr bwMode="auto">
            <a:xfrm>
              <a:off x="5783868" y="4588302"/>
              <a:ext cx="1752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spcBef>
                  <a:spcPct val="50000"/>
                </a:spcBef>
              </a:pPr>
              <a:r>
                <a:rPr lang="es-ES_tradnl" sz="1800" dirty="0">
                  <a:latin typeface="Open Sans Light" panose="020B0306030504020204" pitchFamily="34" charset="0"/>
                  <a:ea typeface="Open Sans Light" panose="020B0306030504020204" pitchFamily="34" charset="0"/>
                  <a:cs typeface="Open Sans Light" panose="020B0306030504020204" pitchFamily="34" charset="0"/>
                </a:rPr>
                <a:t> </a:t>
              </a:r>
              <a:r>
                <a:rPr lang="es-ES_tradnl" sz="1800" b="1" dirty="0">
                  <a:latin typeface="Open Sans Light" panose="020B0306030504020204" pitchFamily="34" charset="0"/>
                  <a:ea typeface="Open Sans Light" panose="020B0306030504020204" pitchFamily="34" charset="0"/>
                  <a:cs typeface="Open Sans Light" panose="020B0306030504020204" pitchFamily="34" charset="0"/>
                </a:rPr>
                <a:t>No probabilístico</a:t>
              </a:r>
            </a:p>
          </p:txBody>
        </p:sp>
        <p:sp>
          <p:nvSpPr>
            <p:cNvPr id="110602" name="Line 14"/>
            <p:cNvSpPr>
              <a:spLocks noChangeShapeType="1"/>
            </p:cNvSpPr>
            <p:nvPr/>
          </p:nvSpPr>
          <p:spPr bwMode="auto">
            <a:xfrm flipV="1">
              <a:off x="7536468" y="4221788"/>
              <a:ext cx="914400" cy="800100"/>
            </a:xfrm>
            <a:prstGeom prst="line">
              <a:avLst/>
            </a:prstGeom>
            <a:noFill/>
            <a:ln w="9525">
              <a:solidFill>
                <a:srgbClr val="26B8BC"/>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p>
          </p:txBody>
        </p:sp>
        <p:sp>
          <p:nvSpPr>
            <p:cNvPr id="110603" name="Line 15"/>
            <p:cNvSpPr>
              <a:spLocks noChangeShapeType="1"/>
            </p:cNvSpPr>
            <p:nvPr/>
          </p:nvSpPr>
          <p:spPr bwMode="auto">
            <a:xfrm>
              <a:off x="7536468" y="5021887"/>
              <a:ext cx="914400" cy="494413"/>
            </a:xfrm>
            <a:prstGeom prst="line">
              <a:avLst/>
            </a:prstGeom>
            <a:noFill/>
            <a:ln w="9525">
              <a:solidFill>
                <a:srgbClr val="26B8BC"/>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p>
          </p:txBody>
        </p:sp>
        <p:sp>
          <p:nvSpPr>
            <p:cNvPr id="110604" name="Line 16"/>
            <p:cNvSpPr>
              <a:spLocks noChangeShapeType="1"/>
            </p:cNvSpPr>
            <p:nvPr/>
          </p:nvSpPr>
          <p:spPr bwMode="auto">
            <a:xfrm>
              <a:off x="7536468" y="5021888"/>
              <a:ext cx="914400" cy="98752"/>
            </a:xfrm>
            <a:prstGeom prst="line">
              <a:avLst/>
            </a:prstGeom>
            <a:noFill/>
            <a:ln w="9525">
              <a:solidFill>
                <a:srgbClr val="26B8BC"/>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p>
          </p:txBody>
        </p:sp>
        <p:sp>
          <p:nvSpPr>
            <p:cNvPr id="110605" name="Line 17"/>
            <p:cNvSpPr>
              <a:spLocks noChangeShapeType="1"/>
            </p:cNvSpPr>
            <p:nvPr/>
          </p:nvSpPr>
          <p:spPr bwMode="auto">
            <a:xfrm flipV="1">
              <a:off x="7536468" y="4681728"/>
              <a:ext cx="914400" cy="340160"/>
            </a:xfrm>
            <a:prstGeom prst="line">
              <a:avLst/>
            </a:prstGeom>
            <a:noFill/>
            <a:ln w="9525">
              <a:solidFill>
                <a:srgbClr val="26B8BC"/>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p:cNvSpPr>
            <a:spLocks noChangeArrowheads="1"/>
          </p:cNvSpPr>
          <p:nvPr/>
        </p:nvSpPr>
        <p:spPr bwMode="auto">
          <a:xfrm>
            <a:off x="1884363" y="2273300"/>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endParaRPr lang="es-CO">
              <a:solidFill>
                <a:srgbClr val="000000"/>
              </a:solidFill>
            </a:endParaRPr>
          </a:p>
        </p:txBody>
      </p:sp>
      <p:sp>
        <p:nvSpPr>
          <p:cNvPr id="111619" name="Oval 35"/>
          <p:cNvSpPr>
            <a:spLocks noChangeArrowheads="1"/>
          </p:cNvSpPr>
          <p:nvPr/>
        </p:nvSpPr>
        <p:spPr bwMode="auto">
          <a:xfrm>
            <a:off x="4610101" y="2744788"/>
            <a:ext cx="2892425" cy="995362"/>
          </a:xfrm>
          <a:prstGeom prst="ellipse">
            <a:avLst/>
          </a:prstGeom>
          <a:solidFill>
            <a:srgbClr val="26B8BC"/>
          </a:solidFill>
          <a:ln w="9525">
            <a:solidFill>
              <a:srgbClr val="26B8BC"/>
            </a:solidFill>
            <a:round/>
            <a:headEnd/>
            <a:tailEnd/>
          </a:ln>
        </p:spPr>
        <p:txBody>
          <a:bodyPr anchor="ctr">
            <a:spAutoFit/>
          </a:bodyPr>
          <a:lstStyle/>
          <a:p>
            <a:pPr algn="ctr" eaLnBrk="1" hangingPunct="1"/>
            <a:r>
              <a:rPr lang="es-ES" sz="2000" b="1" dirty="0">
                <a:latin typeface="Open Sans Light" panose="020B0306030504020204" pitchFamily="34" charset="0"/>
                <a:ea typeface="Open Sans Light" panose="020B0306030504020204" pitchFamily="34" charset="0"/>
                <a:cs typeface="Open Sans Light" panose="020B0306030504020204" pitchFamily="34" charset="0"/>
              </a:rPr>
              <a:t>Población y muestra </a:t>
            </a:r>
          </a:p>
        </p:txBody>
      </p:sp>
      <p:sp>
        <p:nvSpPr>
          <p:cNvPr id="33797" name="Rectangle 37"/>
          <p:cNvSpPr>
            <a:spLocks noChangeArrowheads="1"/>
          </p:cNvSpPr>
          <p:nvPr/>
        </p:nvSpPr>
        <p:spPr bwMode="auto">
          <a:xfrm>
            <a:off x="1481139" y="258074"/>
            <a:ext cx="8826498" cy="2062103"/>
          </a:xfrm>
          <a:prstGeom prst="rect">
            <a:avLst/>
          </a:prstGeom>
          <a:noFill/>
          <a:ln w="9525">
            <a:solidFill>
              <a:srgbClr val="26B8BC"/>
            </a:solidFill>
            <a:miter lim="800000"/>
            <a:headEnd/>
            <a:tailEnd/>
          </a:ln>
        </p:spPr>
        <p:txBody>
          <a:bodyPr wrap="square" anchor="ctr">
            <a:spAutoFit/>
          </a:bodyPr>
          <a:lstStyle/>
          <a:p>
            <a:pPr marL="457200" indent="-457200" algn="ctr" eaLnBrk="1" hangingPunct="1"/>
            <a:r>
              <a:rPr lang="es-ES_tradnl" sz="1600" b="1" dirty="0">
                <a:latin typeface="Open Sans Light" panose="020B0306030504020204" pitchFamily="34" charset="0"/>
                <a:ea typeface="Open Sans Light" panose="020B0306030504020204" pitchFamily="34" charset="0"/>
                <a:cs typeface="Open Sans Light" panose="020B0306030504020204" pitchFamily="34" charset="0"/>
              </a:rPr>
              <a:t>Concepto</a:t>
            </a:r>
          </a:p>
          <a:p>
            <a:pPr marL="457200" indent="-457200" algn="just" eaLnBrk="1" hangingPunct="1"/>
            <a:endParaRPr lang="es-ES_tradnl" sz="1600" b="1" dirty="0">
              <a:latin typeface="Open Sans Light" panose="020B0306030504020204" pitchFamily="34" charset="0"/>
              <a:ea typeface="Open Sans Light" panose="020B0306030504020204" pitchFamily="34" charset="0"/>
              <a:cs typeface="Open Sans Light" panose="020B0306030504020204" pitchFamily="34" charset="0"/>
            </a:endParaRPr>
          </a:p>
          <a:p>
            <a:pPr eaLnBrk="1" hangingPunct="1"/>
            <a:r>
              <a:rPr lang="es-CO" sz="1600" b="1" dirty="0">
                <a:latin typeface="Open Sans Light" panose="020B0306030504020204" pitchFamily="34" charset="0"/>
                <a:ea typeface="Open Sans Light" panose="020B0306030504020204" pitchFamily="34" charset="0"/>
                <a:cs typeface="Open Sans Light" panose="020B0306030504020204" pitchFamily="34" charset="0"/>
              </a:rPr>
              <a:t>Población: </a:t>
            </a:r>
            <a:r>
              <a:rPr lang="es-CO" sz="1600" dirty="0">
                <a:latin typeface="Open Sans Light" panose="020B0306030504020204" pitchFamily="34" charset="0"/>
                <a:ea typeface="Open Sans Light" panose="020B0306030504020204" pitchFamily="34" charset="0"/>
                <a:cs typeface="Open Sans Light" panose="020B0306030504020204" pitchFamily="34" charset="0"/>
              </a:rPr>
              <a:t>totalidad de los sujetos o elementos o que tienen ciertas características similares y sobre las cuales se desea hacer inferencia.</a:t>
            </a:r>
          </a:p>
          <a:p>
            <a:pPr eaLnBrk="1" hangingPunct="1"/>
            <a:r>
              <a:rPr lang="es-ES" sz="1600" b="1" dirty="0">
                <a:latin typeface="Open Sans Light" panose="020B0306030504020204" pitchFamily="34" charset="0"/>
                <a:ea typeface="Open Sans Light" panose="020B0306030504020204" pitchFamily="34" charset="0"/>
                <a:cs typeface="Open Sans Light" panose="020B0306030504020204" pitchFamily="34" charset="0"/>
              </a:rPr>
              <a:t>Marco muestral: </a:t>
            </a:r>
            <a:r>
              <a:rPr lang="es-ES" sz="1600" dirty="0">
                <a:latin typeface="Open Sans Light" panose="020B0306030504020204" pitchFamily="34" charset="0"/>
                <a:ea typeface="Open Sans Light" panose="020B0306030504020204" pitchFamily="34" charset="0"/>
                <a:cs typeface="Open Sans Light" panose="020B0306030504020204" pitchFamily="34" charset="0"/>
              </a:rPr>
              <a:t>la lista, el mapa o la fuente de donde pueden extractarse todas las unidades de muestreo y de donde se tomarán los sujetos objeto de estudio.</a:t>
            </a:r>
          </a:p>
          <a:p>
            <a:pPr eaLnBrk="1" hangingPunct="1"/>
            <a:r>
              <a:rPr lang="es-ES" sz="1600" b="1" dirty="0">
                <a:latin typeface="Open Sans Light" panose="020B0306030504020204" pitchFamily="34" charset="0"/>
                <a:ea typeface="Open Sans Light" panose="020B0306030504020204" pitchFamily="34" charset="0"/>
                <a:cs typeface="Open Sans Light" panose="020B0306030504020204" pitchFamily="34" charset="0"/>
              </a:rPr>
              <a:t>Muestra: </a:t>
            </a:r>
            <a:r>
              <a:rPr lang="es-ES" sz="1600" dirty="0">
                <a:latin typeface="Open Sans Light" panose="020B0306030504020204" pitchFamily="34" charset="0"/>
                <a:ea typeface="Open Sans Light" panose="020B0306030504020204" pitchFamily="34" charset="0"/>
                <a:cs typeface="Open Sans Light" panose="020B0306030504020204" pitchFamily="34" charset="0"/>
              </a:rPr>
              <a:t>parte de la población que se selecciona, de la que se obtiene la información para el desarrollo de la investigación.</a:t>
            </a:r>
          </a:p>
        </p:txBody>
      </p:sp>
      <p:sp>
        <p:nvSpPr>
          <p:cNvPr id="33798" name="Rectangle 38"/>
          <p:cNvSpPr>
            <a:spLocks noChangeArrowheads="1"/>
          </p:cNvSpPr>
          <p:nvPr/>
        </p:nvSpPr>
        <p:spPr bwMode="auto">
          <a:xfrm>
            <a:off x="7617856" y="3496717"/>
            <a:ext cx="4220576" cy="2549096"/>
          </a:xfrm>
          <a:prstGeom prst="rect">
            <a:avLst/>
          </a:prstGeom>
          <a:noFill/>
          <a:ln w="9525">
            <a:solidFill>
              <a:srgbClr val="26B8BC"/>
            </a:solidFill>
            <a:miter lim="800000"/>
            <a:headEnd/>
            <a:tailEnd/>
          </a:ln>
        </p:spPr>
        <p:txBody>
          <a:bodyPr wrap="square" anchor="ctr">
            <a:spAutoFit/>
          </a:bodyPr>
          <a:lstStyle/>
          <a:p>
            <a:pPr algn="ctr" eaLnBrk="1" hangingPunct="1"/>
            <a:r>
              <a:rPr lang="es-ES" sz="1600" b="1" dirty="0">
                <a:latin typeface="Open Sans Light" panose="020B0306030504020204" pitchFamily="34" charset="0"/>
                <a:ea typeface="Open Sans Light" panose="020B0306030504020204" pitchFamily="34" charset="0"/>
                <a:cs typeface="Open Sans Light" panose="020B0306030504020204" pitchFamily="34" charset="0"/>
              </a:rPr>
              <a:t>Pasos en la selección de una muestra</a:t>
            </a:r>
          </a:p>
          <a:p>
            <a:pPr algn="ctr" eaLnBrk="1" hangingPunct="1"/>
            <a:endParaRPr lang="es-ES" sz="1600" b="1" dirty="0">
              <a:latin typeface="Open Sans Light" panose="020B0306030504020204" pitchFamily="34" charset="0"/>
              <a:ea typeface="Open Sans Light" panose="020B0306030504020204" pitchFamily="34" charset="0"/>
              <a:cs typeface="Open Sans Light" panose="020B0306030504020204" pitchFamily="34" charset="0"/>
            </a:endParaRPr>
          </a:p>
          <a:p>
            <a:pPr eaLnBrk="1" hangingPunct="1">
              <a:lnSpc>
                <a:spcPct val="115000"/>
              </a:lnSpc>
              <a:buFont typeface="Arial" charset="0"/>
              <a:buAutoNum type="arabicPeriod"/>
            </a:pPr>
            <a:r>
              <a:rPr lang="es-CO" sz="1600" dirty="0">
                <a:latin typeface="Open Sans Light" panose="020B0306030504020204" pitchFamily="34" charset="0"/>
                <a:ea typeface="Open Sans Light" panose="020B0306030504020204" pitchFamily="34" charset="0"/>
                <a:cs typeface="Open Sans Light" panose="020B0306030504020204" pitchFamily="34" charset="0"/>
              </a:rPr>
              <a:t> Definir la población del estudio.</a:t>
            </a:r>
          </a:p>
          <a:p>
            <a:pPr eaLnBrk="1" hangingPunct="1">
              <a:lnSpc>
                <a:spcPct val="115000"/>
              </a:lnSpc>
              <a:buFont typeface="Arial" charset="0"/>
              <a:buAutoNum type="arabicPeriod"/>
            </a:pPr>
            <a:r>
              <a:rPr lang="es-CO" sz="1600" dirty="0">
                <a:latin typeface="Open Sans Light" panose="020B0306030504020204" pitchFamily="34" charset="0"/>
                <a:ea typeface="Open Sans Light" panose="020B0306030504020204" pitchFamily="34" charset="0"/>
                <a:cs typeface="Open Sans Light" panose="020B0306030504020204" pitchFamily="34" charset="0"/>
              </a:rPr>
              <a:t> Identificar el marco muestral.</a:t>
            </a:r>
          </a:p>
          <a:p>
            <a:pPr eaLnBrk="1" hangingPunct="1">
              <a:lnSpc>
                <a:spcPct val="115000"/>
              </a:lnSpc>
              <a:buFont typeface="Arial" charset="0"/>
              <a:buAutoNum type="arabicPeriod"/>
            </a:pPr>
            <a:r>
              <a:rPr lang="es-CO" sz="1600" dirty="0">
                <a:latin typeface="Open Sans Light" panose="020B0306030504020204" pitchFamily="34" charset="0"/>
                <a:ea typeface="Open Sans Light" panose="020B0306030504020204" pitchFamily="34" charset="0"/>
                <a:cs typeface="Open Sans Light" panose="020B0306030504020204" pitchFamily="34" charset="0"/>
              </a:rPr>
              <a:t> Definir el tipo de muestreo.</a:t>
            </a:r>
          </a:p>
          <a:p>
            <a:pPr eaLnBrk="1" hangingPunct="1">
              <a:lnSpc>
                <a:spcPct val="115000"/>
              </a:lnSpc>
              <a:buFont typeface="Arial" charset="0"/>
              <a:buAutoNum type="arabicPeriod"/>
            </a:pPr>
            <a:r>
              <a:rPr lang="es-CO" sz="1600" dirty="0">
                <a:latin typeface="Open Sans Light" panose="020B0306030504020204" pitchFamily="34" charset="0"/>
                <a:ea typeface="Open Sans Light" panose="020B0306030504020204" pitchFamily="34" charset="0"/>
                <a:cs typeface="Open Sans Light" panose="020B0306030504020204" pitchFamily="34" charset="0"/>
              </a:rPr>
              <a:t> Definir el nivel o grado de confianza.</a:t>
            </a:r>
          </a:p>
          <a:p>
            <a:pPr eaLnBrk="1" hangingPunct="1">
              <a:lnSpc>
                <a:spcPct val="115000"/>
              </a:lnSpc>
              <a:buFont typeface="Arial" charset="0"/>
              <a:buAutoNum type="arabicPeriod"/>
            </a:pPr>
            <a:r>
              <a:rPr lang="es-CO" sz="1600" dirty="0">
                <a:latin typeface="Open Sans Light" panose="020B0306030504020204" pitchFamily="34" charset="0"/>
                <a:ea typeface="Open Sans Light" panose="020B0306030504020204" pitchFamily="34" charset="0"/>
                <a:cs typeface="Open Sans Light" panose="020B0306030504020204" pitchFamily="34" charset="0"/>
              </a:rPr>
              <a:t> Determinar el tamaño de la muestra.</a:t>
            </a:r>
          </a:p>
          <a:p>
            <a:pPr eaLnBrk="1" hangingPunct="1">
              <a:lnSpc>
                <a:spcPct val="115000"/>
              </a:lnSpc>
              <a:buFont typeface="Arial" charset="0"/>
              <a:buAutoNum type="arabicPeriod"/>
            </a:pPr>
            <a:r>
              <a:rPr lang="es-CO" sz="1600" dirty="0">
                <a:latin typeface="Open Sans Light" panose="020B0306030504020204" pitchFamily="34" charset="0"/>
                <a:ea typeface="Open Sans Light" panose="020B0306030504020204" pitchFamily="34" charset="0"/>
                <a:cs typeface="Open Sans Light" panose="020B0306030504020204" pitchFamily="34" charset="0"/>
              </a:rPr>
              <a:t> Elegir el procedimiento de muestreo.</a:t>
            </a:r>
          </a:p>
          <a:p>
            <a:pPr eaLnBrk="1" hangingPunct="1">
              <a:lnSpc>
                <a:spcPct val="115000"/>
              </a:lnSpc>
              <a:buFont typeface="Arial" charset="0"/>
              <a:buAutoNum type="arabicPeriod"/>
            </a:pPr>
            <a:r>
              <a:rPr lang="es-CO" sz="1600" dirty="0">
                <a:latin typeface="Open Sans Light" panose="020B0306030504020204" pitchFamily="34" charset="0"/>
                <a:ea typeface="Open Sans Light" panose="020B0306030504020204" pitchFamily="34" charset="0"/>
                <a:cs typeface="Open Sans Light" panose="020B0306030504020204" pitchFamily="34" charset="0"/>
              </a:rPr>
              <a:t> Seleccionar la muestra.</a:t>
            </a:r>
          </a:p>
        </p:txBody>
      </p:sp>
      <p:sp>
        <p:nvSpPr>
          <p:cNvPr id="33799" name="Rectangle 39"/>
          <p:cNvSpPr>
            <a:spLocks noChangeArrowheads="1"/>
          </p:cNvSpPr>
          <p:nvPr/>
        </p:nvSpPr>
        <p:spPr bwMode="auto">
          <a:xfrm>
            <a:off x="552909" y="3617103"/>
            <a:ext cx="3712686" cy="2308324"/>
          </a:xfrm>
          <a:prstGeom prst="rect">
            <a:avLst/>
          </a:prstGeom>
          <a:noFill/>
          <a:ln w="9525">
            <a:solidFill>
              <a:srgbClr val="26B8BC"/>
            </a:solidFill>
            <a:miter lim="800000"/>
            <a:headEnd/>
            <a:tailEnd/>
          </a:ln>
        </p:spPr>
        <p:txBody>
          <a:bodyPr wrap="square" anchor="ctr">
            <a:spAutoFit/>
          </a:bodyPr>
          <a:lstStyle/>
          <a:p>
            <a:pPr algn="ctr" eaLnBrk="1" hangingPunct="1"/>
            <a:r>
              <a:rPr lang="es-ES_tradnl" sz="1600" b="1" dirty="0">
                <a:latin typeface="Open Sans Light" panose="020B0306030504020204" pitchFamily="34" charset="0"/>
                <a:ea typeface="Open Sans Light" panose="020B0306030504020204" pitchFamily="34" charset="0"/>
                <a:cs typeface="Open Sans Light" panose="020B0306030504020204" pitchFamily="34" charset="0"/>
              </a:rPr>
              <a:t>Tipos de muestreo</a:t>
            </a:r>
          </a:p>
          <a:p>
            <a:pPr eaLnBrk="1" hangingPunct="1">
              <a:spcBef>
                <a:spcPct val="50000"/>
              </a:spcBef>
            </a:pPr>
            <a:r>
              <a:rPr lang="es-ES_tradnl" sz="1600" b="1" dirty="0">
                <a:latin typeface="Open Sans Light" panose="020B0306030504020204" pitchFamily="34" charset="0"/>
                <a:ea typeface="Open Sans Light" panose="020B0306030504020204" pitchFamily="34" charset="0"/>
                <a:cs typeface="Open Sans Light" panose="020B0306030504020204" pitchFamily="34" charset="0"/>
              </a:rPr>
              <a:t>Probabilístico: </a:t>
            </a: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aleatorio simple, sistemático, estratificado, por conglomerados etcétera.</a:t>
            </a:r>
            <a:endParaRPr lang="es-ES_tradnl" sz="1600" b="1" dirty="0">
              <a:latin typeface="Open Sans Light" panose="020B0306030504020204" pitchFamily="34" charset="0"/>
              <a:ea typeface="Open Sans Light" panose="020B0306030504020204" pitchFamily="34" charset="0"/>
              <a:cs typeface="Open Sans Light" panose="020B0306030504020204" pitchFamily="34" charset="0"/>
            </a:endParaRPr>
          </a:p>
          <a:p>
            <a:pPr eaLnBrk="1" hangingPunct="1"/>
            <a:endParaRPr lang="es-ES_tradnl" sz="1600" b="1" dirty="0">
              <a:latin typeface="Open Sans Light" panose="020B0306030504020204" pitchFamily="34" charset="0"/>
              <a:ea typeface="Open Sans Light" panose="020B0306030504020204" pitchFamily="34" charset="0"/>
              <a:cs typeface="Open Sans Light" panose="020B0306030504020204" pitchFamily="34" charset="0"/>
            </a:endParaRPr>
          </a:p>
          <a:p>
            <a:pPr eaLnBrk="1" hangingPunct="1">
              <a:spcBef>
                <a:spcPct val="50000"/>
              </a:spcBef>
            </a:pPr>
            <a:r>
              <a:rPr lang="es-ES_tradnl" sz="1600" b="1" dirty="0">
                <a:latin typeface="Open Sans Light" panose="020B0306030504020204" pitchFamily="34" charset="0"/>
                <a:ea typeface="Open Sans Light" panose="020B0306030504020204" pitchFamily="34" charset="0"/>
                <a:cs typeface="Open Sans Light" panose="020B0306030504020204" pitchFamily="34" charset="0"/>
              </a:rPr>
              <a:t>No probabilístico: </a:t>
            </a: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por conglomerados, con fines especiales, por cuotas, de juicio, etcétera.</a:t>
            </a:r>
            <a:endParaRPr lang="es-ES_tradnl" sz="1600" b="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1623" name="Line 46"/>
          <p:cNvSpPr>
            <a:spLocks noChangeShapeType="1"/>
          </p:cNvSpPr>
          <p:nvPr/>
        </p:nvSpPr>
        <p:spPr bwMode="auto">
          <a:xfrm flipH="1">
            <a:off x="4299743" y="3740150"/>
            <a:ext cx="1127346" cy="947597"/>
          </a:xfrm>
          <a:prstGeom prst="line">
            <a:avLst/>
          </a:prstGeom>
          <a:noFill/>
          <a:ln w="9525">
            <a:solidFill>
              <a:srgbClr val="26B8BC"/>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1624" name="Line 47"/>
          <p:cNvSpPr>
            <a:spLocks noChangeShapeType="1"/>
          </p:cNvSpPr>
          <p:nvPr/>
        </p:nvSpPr>
        <p:spPr bwMode="auto">
          <a:xfrm>
            <a:off x="6456362" y="3740151"/>
            <a:ext cx="1127346" cy="995362"/>
          </a:xfrm>
          <a:prstGeom prst="line">
            <a:avLst/>
          </a:prstGeom>
          <a:noFill/>
          <a:ln w="9525">
            <a:solidFill>
              <a:srgbClr val="26B8BC"/>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1625" name="Line 48"/>
          <p:cNvSpPr>
            <a:spLocks noChangeShapeType="1"/>
          </p:cNvSpPr>
          <p:nvPr/>
        </p:nvSpPr>
        <p:spPr bwMode="auto">
          <a:xfrm flipH="1">
            <a:off x="6043613" y="2355701"/>
            <a:ext cx="0" cy="338010"/>
          </a:xfrm>
          <a:prstGeom prst="line">
            <a:avLst/>
          </a:prstGeom>
          <a:noFill/>
          <a:ln w="9525">
            <a:solidFill>
              <a:srgbClr val="26B8BC"/>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Oval 6"/>
          <p:cNvSpPr>
            <a:spLocks noChangeArrowheads="1"/>
          </p:cNvSpPr>
          <p:nvPr/>
        </p:nvSpPr>
        <p:spPr bwMode="auto">
          <a:xfrm>
            <a:off x="4943872" y="1125185"/>
            <a:ext cx="2584450" cy="1861006"/>
          </a:xfrm>
          <a:prstGeom prst="ellipse">
            <a:avLst/>
          </a:prstGeom>
          <a:solidFill>
            <a:srgbClr val="26B8BC"/>
          </a:solidFill>
          <a:ln w="9525">
            <a:solidFill>
              <a:srgbClr val="26B8BC"/>
            </a:solidFill>
            <a:round/>
            <a:headEnd/>
            <a:tailEnd/>
          </a:ln>
        </p:spPr>
        <p:txBody>
          <a:bodyPr anchor="ctr">
            <a:spAutoFit/>
          </a:bodyPr>
          <a:lstStyle/>
          <a:p>
            <a:pPr algn="ctr" eaLnBrk="1" hangingPunct="1"/>
            <a:r>
              <a:rPr lang="es-ES_tradnl" sz="2000" b="1" dirty="0">
                <a:latin typeface="Open Sans Light" panose="020B0306030504020204" pitchFamily="34" charset="0"/>
                <a:ea typeface="Open Sans Light" panose="020B0306030504020204" pitchFamily="34" charset="0"/>
                <a:cs typeface="Open Sans Light" panose="020B0306030504020204" pitchFamily="34" charset="0"/>
              </a:rPr>
              <a:t>Técnicas de recolección de información</a:t>
            </a:r>
            <a:endParaRPr lang="es-ES" sz="2000" b="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6083" name="Rectangle 7"/>
          <p:cNvSpPr>
            <a:spLocks noChangeArrowheads="1"/>
          </p:cNvSpPr>
          <p:nvPr/>
        </p:nvSpPr>
        <p:spPr bwMode="auto">
          <a:xfrm>
            <a:off x="7876718" y="380726"/>
            <a:ext cx="3129085" cy="2832250"/>
          </a:xfrm>
          <a:prstGeom prst="rect">
            <a:avLst/>
          </a:prstGeom>
          <a:noFill/>
          <a:ln w="9525">
            <a:solidFill>
              <a:srgbClr val="26B8BC"/>
            </a:solidFill>
            <a:miter lim="800000"/>
            <a:headEnd/>
            <a:tailEnd/>
          </a:ln>
        </p:spPr>
        <p:txBody>
          <a:bodyPr wrap="square" anchor="ctr">
            <a:spAutoFit/>
          </a:bodyPr>
          <a:lstStyle/>
          <a:p>
            <a:pPr algn="ctr" eaLnBrk="1" hangingPunct="1"/>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 </a:t>
            </a:r>
            <a:r>
              <a:rPr lang="es-ES_tradnl" sz="1600" b="1" dirty="0">
                <a:latin typeface="Open Sans Light" panose="020B0306030504020204" pitchFamily="34" charset="0"/>
                <a:ea typeface="Open Sans Light" panose="020B0306030504020204" pitchFamily="34" charset="0"/>
                <a:cs typeface="Open Sans Light" panose="020B0306030504020204" pitchFamily="34" charset="0"/>
              </a:rPr>
              <a:t>Técnicas</a:t>
            </a: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 </a:t>
            </a:r>
          </a:p>
          <a:p>
            <a:pPr eaLnBrk="1" hangingPunct="1">
              <a:buFont typeface="Arial" charset="0"/>
              <a:buChar char="•"/>
            </a:pPr>
            <a:endParaRPr lang="es-ES_tradnl" sz="1600" dirty="0">
              <a:latin typeface="Open Sans Light" panose="020B0306030504020204" pitchFamily="34" charset="0"/>
              <a:ea typeface="Open Sans Light" panose="020B0306030504020204" pitchFamily="34" charset="0"/>
              <a:cs typeface="Open Sans Light" panose="020B0306030504020204" pitchFamily="34" charset="0"/>
            </a:endParaRPr>
          </a:p>
          <a:p>
            <a:pPr eaLnBrk="1" hangingPunct="1">
              <a:lnSpc>
                <a:spcPct val="115000"/>
              </a:lnSpc>
            </a:pP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Encuesta, entrevista, observación </a:t>
            </a:r>
            <a:r>
              <a:rPr lang="es-CO" sz="1600" dirty="0">
                <a:latin typeface="Open Sans Light" panose="020B0306030504020204" pitchFamily="34" charset="0"/>
                <a:ea typeface="Open Sans Light" panose="020B0306030504020204" pitchFamily="34" charset="0"/>
                <a:cs typeface="Open Sans Light" panose="020B0306030504020204" pitchFamily="34" charset="0"/>
              </a:rPr>
              <a:t>sistemática, análisis de contenido, historias de vida, experimentos, técnicas proyectivas, pruebas estadísticas, autobiografías, relatos, notas de campo, etcétera. </a:t>
            </a:r>
          </a:p>
        </p:txBody>
      </p:sp>
      <p:sp>
        <p:nvSpPr>
          <p:cNvPr id="46084" name="Rectangle 8"/>
          <p:cNvSpPr>
            <a:spLocks noChangeArrowheads="1"/>
          </p:cNvSpPr>
          <p:nvPr/>
        </p:nvSpPr>
        <p:spPr bwMode="auto">
          <a:xfrm>
            <a:off x="577223" y="532714"/>
            <a:ext cx="3710142" cy="2000548"/>
          </a:xfrm>
          <a:prstGeom prst="rect">
            <a:avLst/>
          </a:prstGeom>
          <a:noFill/>
          <a:ln w="9525">
            <a:solidFill>
              <a:srgbClr val="26B8BC"/>
            </a:solidFill>
            <a:miter lim="800000"/>
            <a:headEnd/>
            <a:tailEnd/>
          </a:ln>
        </p:spPr>
        <p:txBody>
          <a:bodyPr wrap="square" anchor="ctr">
            <a:spAutoFit/>
          </a:bodyPr>
          <a:lstStyle/>
          <a:p>
            <a:pPr eaLnBrk="1" hangingPunct="1"/>
            <a:r>
              <a:rPr lang="es-ES_tradnl" sz="1600" b="1" dirty="0">
                <a:latin typeface="Open Sans Light" panose="020B0306030504020204" pitchFamily="34" charset="0"/>
                <a:ea typeface="Open Sans Light" panose="020B0306030504020204" pitchFamily="34" charset="0"/>
                <a:cs typeface="Open Sans Light" panose="020B0306030504020204" pitchFamily="34" charset="0"/>
              </a:rPr>
              <a:t>Responder a: </a:t>
            </a:r>
          </a:p>
          <a:p>
            <a:pPr algn="just" eaLnBrk="1" hangingPunct="1">
              <a:buFontTx/>
              <a:buChar char="•"/>
            </a:pPr>
            <a:endParaRPr lang="es-ES_tradnl" sz="1600" dirty="0">
              <a:latin typeface="Open Sans Light" panose="020B0306030504020204" pitchFamily="34" charset="0"/>
              <a:ea typeface="Open Sans Light" panose="020B0306030504020204" pitchFamily="34" charset="0"/>
              <a:cs typeface="Open Sans Light" panose="020B0306030504020204" pitchFamily="34" charset="0"/>
            </a:endParaRPr>
          </a:p>
          <a:p>
            <a:pPr marL="171450" indent="-171450" eaLnBrk="1" hangingPunct="1">
              <a:buFont typeface="Arial" panose="020B0604020202020204" pitchFamily="34" charset="0"/>
              <a:buChar char="•"/>
            </a:pP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El problema de investigación.</a:t>
            </a:r>
          </a:p>
          <a:p>
            <a:pPr marL="171450" indent="-171450" eaLnBrk="1" hangingPunct="1">
              <a:buFont typeface="Arial" panose="020B0604020202020204" pitchFamily="34" charset="0"/>
              <a:buChar char="•"/>
            </a:pP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Los objetivos y las hipótesis del estudio.</a:t>
            </a:r>
          </a:p>
          <a:p>
            <a:pPr marL="171450" indent="-171450" eaLnBrk="1" hangingPunct="1">
              <a:buFont typeface="Arial" panose="020B0604020202020204" pitchFamily="34" charset="0"/>
              <a:buChar char="•"/>
            </a:pP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Las características de la población objeto del estudio.</a:t>
            </a:r>
          </a:p>
          <a:p>
            <a:pPr algn="just" eaLnBrk="1" hangingPunct="1"/>
            <a:endParaRPr lang="es-ES" sz="1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6085" name="Rectangle 9"/>
          <p:cNvSpPr>
            <a:spLocks noChangeArrowheads="1"/>
          </p:cNvSpPr>
          <p:nvPr/>
        </p:nvSpPr>
        <p:spPr bwMode="auto">
          <a:xfrm>
            <a:off x="7791452" y="4061390"/>
            <a:ext cx="2690812" cy="1815882"/>
          </a:xfrm>
          <a:prstGeom prst="rect">
            <a:avLst/>
          </a:prstGeom>
          <a:noFill/>
          <a:ln w="9525">
            <a:solidFill>
              <a:srgbClr val="26B8BC"/>
            </a:solidFill>
            <a:miter lim="800000"/>
            <a:headEnd/>
            <a:tailEnd/>
          </a:ln>
        </p:spPr>
        <p:txBody>
          <a:bodyPr wrap="square" anchor="ctr">
            <a:spAutoFit/>
          </a:bodyPr>
          <a:lstStyle/>
          <a:p>
            <a:pPr algn="ctr" eaLnBrk="1" hangingPunct="1"/>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 </a:t>
            </a:r>
            <a:r>
              <a:rPr lang="es-ES_tradnl" sz="1600" b="1" dirty="0">
                <a:latin typeface="Open Sans Light" panose="020B0306030504020204" pitchFamily="34" charset="0"/>
                <a:ea typeface="Open Sans Light" panose="020B0306030504020204" pitchFamily="34" charset="0"/>
                <a:cs typeface="Open Sans Light" panose="020B0306030504020204" pitchFamily="34" charset="0"/>
              </a:rPr>
              <a:t>Encuesta</a:t>
            </a:r>
          </a:p>
          <a:p>
            <a:pPr algn="ctr" eaLnBrk="1" hangingPunct="1"/>
            <a:endParaRPr lang="es-ES_tradnl" sz="1600" dirty="0">
              <a:latin typeface="Open Sans Light" panose="020B0306030504020204" pitchFamily="34" charset="0"/>
              <a:ea typeface="Open Sans Light" panose="020B0306030504020204" pitchFamily="34" charset="0"/>
              <a:cs typeface="Open Sans Light" panose="020B0306030504020204" pitchFamily="34" charset="0"/>
            </a:endParaRPr>
          </a:p>
          <a:p>
            <a:pPr marL="171450" indent="-171450" eaLnBrk="1" hangingPunct="1">
              <a:buFont typeface="Arial" panose="020B0604020202020204" pitchFamily="34" charset="0"/>
              <a:buChar char="•"/>
            </a:pP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Confiabilidad y validez.</a:t>
            </a:r>
          </a:p>
          <a:p>
            <a:pPr marL="171450" indent="-171450" eaLnBrk="1" hangingPunct="1">
              <a:buFont typeface="Arial" panose="020B0604020202020204" pitchFamily="34" charset="0"/>
              <a:buChar char="•"/>
            </a:pP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Diseño </a:t>
            </a:r>
          </a:p>
          <a:p>
            <a:pPr marL="171450" indent="-171450" eaLnBrk="1" hangingPunct="1">
              <a:buFont typeface="Arial" panose="020B0604020202020204" pitchFamily="34" charset="0"/>
              <a:buChar char="•"/>
            </a:pP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Criterios básicos.</a:t>
            </a:r>
          </a:p>
          <a:p>
            <a:pPr marL="171450" indent="-171450" eaLnBrk="1" hangingPunct="1">
              <a:buFont typeface="Arial" panose="020B0604020202020204" pitchFamily="34" charset="0"/>
              <a:buChar char="•"/>
            </a:pP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Tipos de preguntas.</a:t>
            </a:r>
          </a:p>
          <a:p>
            <a:pPr marL="171450" indent="-171450" eaLnBrk="1" hangingPunct="1">
              <a:buFont typeface="Arial" panose="020B0604020202020204" pitchFamily="34" charset="0"/>
              <a:buChar char="•"/>
            </a:pP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Forma de aplicación.</a:t>
            </a:r>
          </a:p>
        </p:txBody>
      </p:sp>
      <p:sp>
        <p:nvSpPr>
          <p:cNvPr id="46086" name="Rectangle 10"/>
          <p:cNvSpPr>
            <a:spLocks noChangeArrowheads="1"/>
          </p:cNvSpPr>
          <p:nvPr/>
        </p:nvSpPr>
        <p:spPr bwMode="auto">
          <a:xfrm>
            <a:off x="1473720" y="4074432"/>
            <a:ext cx="2690814" cy="1508105"/>
          </a:xfrm>
          <a:prstGeom prst="rect">
            <a:avLst/>
          </a:prstGeom>
          <a:noFill/>
          <a:ln w="9525">
            <a:solidFill>
              <a:srgbClr val="26B8BC"/>
            </a:solidFill>
            <a:miter lim="800000"/>
            <a:headEnd/>
            <a:tailEnd/>
          </a:ln>
        </p:spPr>
        <p:txBody>
          <a:bodyPr wrap="square" anchor="ctr">
            <a:spAutoFit/>
          </a:bodyPr>
          <a:lstStyle/>
          <a:p>
            <a:pPr algn="ctr" eaLnBrk="1" hangingPunct="1"/>
            <a:r>
              <a:rPr lang="es-ES" sz="1600" b="1" dirty="0">
                <a:latin typeface="Open Sans Light" panose="020B0306030504020204" pitchFamily="34" charset="0"/>
                <a:ea typeface="Open Sans Light" panose="020B0306030504020204" pitchFamily="34" charset="0"/>
                <a:cs typeface="Open Sans Light" panose="020B0306030504020204" pitchFamily="34" charset="0"/>
              </a:rPr>
              <a:t>Observación</a:t>
            </a:r>
            <a:r>
              <a:rPr lang="es-ES" sz="1600" dirty="0">
                <a:latin typeface="Open Sans Light" panose="020B0306030504020204" pitchFamily="34" charset="0"/>
                <a:ea typeface="Open Sans Light" panose="020B0306030504020204" pitchFamily="34" charset="0"/>
                <a:cs typeface="Open Sans Light" panose="020B0306030504020204" pitchFamily="34" charset="0"/>
              </a:rPr>
              <a:t> </a:t>
            </a:r>
          </a:p>
          <a:p>
            <a:pPr algn="just" eaLnBrk="1" hangingPunct="1"/>
            <a:endParaRPr lang="es-ES" sz="1600" dirty="0">
              <a:latin typeface="Open Sans Light" panose="020B0306030504020204" pitchFamily="34" charset="0"/>
              <a:ea typeface="Open Sans Light" panose="020B0306030504020204" pitchFamily="34" charset="0"/>
              <a:cs typeface="Open Sans Light" panose="020B0306030504020204" pitchFamily="34" charset="0"/>
            </a:endParaRPr>
          </a:p>
          <a:p>
            <a:pPr marL="171450" indent="-171450" eaLnBrk="1" hangingPunct="1">
              <a:buFont typeface="Arial" panose="020B0604020202020204" pitchFamily="34" charset="0"/>
              <a:buChar char="•"/>
            </a:pPr>
            <a:r>
              <a:rPr lang="es-ES" sz="1600" dirty="0">
                <a:latin typeface="Open Sans Light" panose="020B0306030504020204" pitchFamily="34" charset="0"/>
                <a:ea typeface="Open Sans Light" panose="020B0306030504020204" pitchFamily="34" charset="0"/>
                <a:cs typeface="Open Sans Light" panose="020B0306030504020204" pitchFamily="34" charset="0"/>
              </a:rPr>
              <a:t>Criterios de aplicación.</a:t>
            </a:r>
          </a:p>
          <a:p>
            <a:pPr marL="171450" indent="-171450" algn="just" eaLnBrk="1" hangingPunct="1">
              <a:buFont typeface="Arial" panose="020B0604020202020204" pitchFamily="34" charset="0"/>
              <a:buChar char="•"/>
            </a:pPr>
            <a:r>
              <a:rPr lang="es-ES" sz="1600" dirty="0">
                <a:latin typeface="Open Sans Light" panose="020B0306030504020204" pitchFamily="34" charset="0"/>
                <a:ea typeface="Open Sans Light" panose="020B0306030504020204" pitchFamily="34" charset="0"/>
                <a:cs typeface="Open Sans Light" panose="020B0306030504020204" pitchFamily="34" charset="0"/>
              </a:rPr>
              <a:t>Tipo de observación.</a:t>
            </a:r>
          </a:p>
          <a:p>
            <a:pPr marL="171450" indent="-171450" algn="just" eaLnBrk="1" hangingPunct="1">
              <a:buFont typeface="Arial" panose="020B0604020202020204" pitchFamily="34" charset="0"/>
              <a:buChar char="•"/>
            </a:pPr>
            <a:r>
              <a:rPr lang="es-ES" sz="1600" dirty="0">
                <a:latin typeface="Open Sans Light" panose="020B0306030504020204" pitchFamily="34" charset="0"/>
                <a:ea typeface="Open Sans Light" panose="020B0306030504020204" pitchFamily="34" charset="0"/>
                <a:cs typeface="Open Sans Light" panose="020B0306030504020204" pitchFamily="34" charset="0"/>
              </a:rPr>
              <a:t>Proceso de aplicación.</a:t>
            </a:r>
          </a:p>
          <a:p>
            <a:pPr algn="ctr" eaLnBrk="1" hangingPunct="1">
              <a:buFont typeface="Arial" charset="0"/>
              <a:buChar char="•"/>
            </a:pPr>
            <a:endParaRPr lang="es-ES" sz="1200" i="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6087" name="Rectangle 15"/>
          <p:cNvSpPr>
            <a:spLocks noChangeArrowheads="1"/>
          </p:cNvSpPr>
          <p:nvPr/>
        </p:nvSpPr>
        <p:spPr bwMode="auto">
          <a:xfrm>
            <a:off x="4632586" y="4077072"/>
            <a:ext cx="2690814" cy="1508105"/>
          </a:xfrm>
          <a:prstGeom prst="rect">
            <a:avLst/>
          </a:prstGeom>
          <a:noFill/>
          <a:ln w="9525">
            <a:solidFill>
              <a:srgbClr val="26B8BC"/>
            </a:solidFill>
            <a:miter lim="800000"/>
            <a:headEnd/>
            <a:tailEnd/>
          </a:ln>
        </p:spPr>
        <p:txBody>
          <a:bodyPr wrap="square" anchor="ctr">
            <a:spAutoFit/>
          </a:bodyPr>
          <a:lstStyle/>
          <a:p>
            <a:pPr algn="ctr" eaLnBrk="1" hangingPunct="1"/>
            <a:r>
              <a:rPr lang="es-ES_tradnl" sz="1600" b="1" dirty="0">
                <a:latin typeface="Open Sans Light" panose="020B0306030504020204" pitchFamily="34" charset="0"/>
                <a:ea typeface="Open Sans Light" panose="020B0306030504020204" pitchFamily="34" charset="0"/>
                <a:cs typeface="Open Sans Light" panose="020B0306030504020204" pitchFamily="34" charset="0"/>
              </a:rPr>
              <a:t>Entrevista</a:t>
            </a:r>
          </a:p>
          <a:p>
            <a:pPr algn="ctr" eaLnBrk="1" hangingPunct="1"/>
            <a:endParaRPr lang="es-ES_tradnl" sz="1600" dirty="0">
              <a:latin typeface="Open Sans Light" panose="020B0306030504020204" pitchFamily="34" charset="0"/>
              <a:ea typeface="Open Sans Light" panose="020B0306030504020204" pitchFamily="34" charset="0"/>
              <a:cs typeface="Open Sans Light" panose="020B0306030504020204" pitchFamily="34" charset="0"/>
            </a:endParaRPr>
          </a:p>
          <a:p>
            <a:pPr marL="171450" indent="-171450" eaLnBrk="1" hangingPunct="1">
              <a:buFont typeface="Arial" panose="020B0604020202020204" pitchFamily="34" charset="0"/>
              <a:buChar char="•"/>
            </a:pPr>
            <a:r>
              <a:rPr lang="es-ES" sz="1600" dirty="0">
                <a:latin typeface="Open Sans Light" panose="020B0306030504020204" pitchFamily="34" charset="0"/>
                <a:ea typeface="Open Sans Light" panose="020B0306030504020204" pitchFamily="34" charset="0"/>
                <a:cs typeface="Open Sans Light" panose="020B0306030504020204" pitchFamily="34" charset="0"/>
              </a:rPr>
              <a:t>Criterios de aplicación.</a:t>
            </a:r>
            <a:endParaRPr lang="es-ES_tradnl" sz="1600" dirty="0">
              <a:latin typeface="Open Sans Light" panose="020B0306030504020204" pitchFamily="34" charset="0"/>
              <a:ea typeface="Open Sans Light" panose="020B0306030504020204" pitchFamily="34" charset="0"/>
              <a:cs typeface="Open Sans Light" panose="020B0306030504020204" pitchFamily="34" charset="0"/>
            </a:endParaRPr>
          </a:p>
          <a:p>
            <a:pPr marL="171450" indent="-171450" eaLnBrk="1" hangingPunct="1">
              <a:buFont typeface="Arial" panose="020B0604020202020204" pitchFamily="34" charset="0"/>
              <a:buChar char="•"/>
            </a:pP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Tipo de entrevista.</a:t>
            </a:r>
          </a:p>
          <a:p>
            <a:pPr marL="171450" indent="-171450" eaLnBrk="1" hangingPunct="1">
              <a:buFont typeface="Arial" panose="020B0604020202020204" pitchFamily="34" charset="0"/>
              <a:buChar char="•"/>
            </a:pPr>
            <a:r>
              <a:rPr lang="es-ES_tradnl" sz="1600" dirty="0">
                <a:latin typeface="Open Sans Light" panose="020B0306030504020204" pitchFamily="34" charset="0"/>
                <a:ea typeface="Open Sans Light" panose="020B0306030504020204" pitchFamily="34" charset="0"/>
                <a:cs typeface="Open Sans Light" panose="020B0306030504020204" pitchFamily="34" charset="0"/>
              </a:rPr>
              <a:t>Proceso de aplicación.</a:t>
            </a:r>
          </a:p>
          <a:p>
            <a:pPr algn="just" eaLnBrk="1" hangingPunct="1"/>
            <a:endParaRPr lang="es-ES" sz="1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2648" name="Line 21"/>
          <p:cNvSpPr>
            <a:spLocks noChangeShapeType="1"/>
          </p:cNvSpPr>
          <p:nvPr/>
        </p:nvSpPr>
        <p:spPr bwMode="auto">
          <a:xfrm flipH="1" flipV="1">
            <a:off x="4287365" y="1438655"/>
            <a:ext cx="709926" cy="291987"/>
          </a:xfrm>
          <a:prstGeom prst="line">
            <a:avLst/>
          </a:prstGeom>
          <a:noFill/>
          <a:ln w="9525">
            <a:solidFill>
              <a:srgbClr val="26B8BC"/>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2649" name="Line 23"/>
          <p:cNvSpPr>
            <a:spLocks noChangeShapeType="1"/>
          </p:cNvSpPr>
          <p:nvPr/>
        </p:nvSpPr>
        <p:spPr bwMode="auto">
          <a:xfrm flipV="1">
            <a:off x="6096000" y="3104964"/>
            <a:ext cx="0" cy="864096"/>
          </a:xfrm>
          <a:prstGeom prst="line">
            <a:avLst/>
          </a:prstGeom>
          <a:noFill/>
          <a:ln w="9525">
            <a:solidFill>
              <a:srgbClr val="26B8BC"/>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2650" name="Line 24"/>
          <p:cNvSpPr>
            <a:spLocks noChangeShapeType="1"/>
          </p:cNvSpPr>
          <p:nvPr/>
        </p:nvSpPr>
        <p:spPr bwMode="auto">
          <a:xfrm>
            <a:off x="6960097" y="2942946"/>
            <a:ext cx="1368151" cy="1080120"/>
          </a:xfrm>
          <a:prstGeom prst="line">
            <a:avLst/>
          </a:prstGeom>
          <a:noFill/>
          <a:ln w="9525">
            <a:solidFill>
              <a:srgbClr val="26B8BC"/>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2651" name="Line 26"/>
          <p:cNvSpPr>
            <a:spLocks noChangeShapeType="1"/>
          </p:cNvSpPr>
          <p:nvPr/>
        </p:nvSpPr>
        <p:spPr bwMode="auto">
          <a:xfrm flipV="1">
            <a:off x="7194811" y="905434"/>
            <a:ext cx="667022" cy="504268"/>
          </a:xfrm>
          <a:prstGeom prst="line">
            <a:avLst/>
          </a:prstGeom>
          <a:noFill/>
          <a:ln w="9525">
            <a:solidFill>
              <a:srgbClr val="26B8BC"/>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2653" name="Line 23"/>
          <p:cNvSpPr>
            <a:spLocks noChangeShapeType="1"/>
          </p:cNvSpPr>
          <p:nvPr/>
        </p:nvSpPr>
        <p:spPr bwMode="auto">
          <a:xfrm flipH="1">
            <a:off x="3431704" y="2705789"/>
            <a:ext cx="1800200" cy="1296144"/>
          </a:xfrm>
          <a:prstGeom prst="line">
            <a:avLst/>
          </a:prstGeom>
          <a:noFill/>
          <a:ln w="9525">
            <a:solidFill>
              <a:srgbClr val="26B8BC"/>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s-ES"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sz="half" idx="14"/>
          </p:nvPr>
        </p:nvSpPr>
        <p:spPr>
          <a:xfrm>
            <a:off x="1488529" y="2204720"/>
            <a:ext cx="8508911" cy="3281680"/>
          </a:xfrm>
        </p:spPr>
        <p:txBody>
          <a:bodyPr>
            <a:normAutofit fontScale="92500"/>
          </a:bodyPr>
          <a:lstStyle/>
          <a:p>
            <a:pPr algn="just">
              <a:lnSpc>
                <a:spcPct val="150000"/>
              </a:lnSpc>
            </a:pPr>
            <a:r>
              <a:rPr lang="es-CO" dirty="0">
                <a:cs typeface="Times New Roman" charset="0"/>
              </a:rPr>
              <a:t>Consiste en describir y programar las actividades requeridas para desarrollar la investigación que se va a realizar según la secuencia y su respectiva demanda de tiempo, por tal razón, para elaborar el cronograma de actividades, lo primero que se requiere es tener claridad sobre cuáles son las actividades que se deben realizar para desarrollar la investigación prevista según los objetivos de la misma (y la hipótesis que se debe probar cuando sea necesario).</a:t>
            </a:r>
            <a:endParaRPr lang="es-EC" dirty="0">
              <a:cs typeface="Times New Roman" charset="0"/>
            </a:endParaRPr>
          </a:p>
          <a:p>
            <a:pPr algn="just">
              <a:lnSpc>
                <a:spcPct val="150000"/>
              </a:lnSpc>
            </a:pPr>
            <a:r>
              <a:rPr lang="es-CO" dirty="0">
                <a:cs typeface="Times New Roman" charset="0"/>
              </a:rPr>
              <a:t>Debe elaborarse de acuerdo con la disponibilidad del tiempo y experiencia en investigación de las personas que conformarán el equipo responsable de realizar la investigación, los recursos financieros y el tiempo total en el que se espera deben concluir la misma. </a:t>
            </a:r>
          </a:p>
        </p:txBody>
      </p:sp>
      <p:sp>
        <p:nvSpPr>
          <p:cNvPr id="113666" name="Rectangle 2"/>
          <p:cNvSpPr>
            <a:spLocks noGrp="1" noChangeArrowheads="1"/>
          </p:cNvSpPr>
          <p:nvPr>
            <p:ph type="title"/>
          </p:nvPr>
        </p:nvSpPr>
        <p:spPr/>
        <p:txBody>
          <a:bodyPr/>
          <a:lstStyle/>
          <a:p>
            <a:pPr eaLnBrk="1" hangingPunct="1"/>
            <a:r>
              <a:rPr lang="es-CO" sz="4000" dirty="0"/>
              <a:t> Cronograma de actividades</a:t>
            </a:r>
          </a:p>
        </p:txBody>
      </p:sp>
    </p:spTree>
  </p:cSld>
  <p:clrMapOvr>
    <a:masterClrMapping/>
  </p:clrMapOvr>
  <p:transition>
    <p:pull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es-MX" sz="4000" dirty="0"/>
              <a:t>Cronograma de actividades</a:t>
            </a:r>
            <a:endParaRPr lang="es-ES" sz="4000" dirty="0"/>
          </a:p>
        </p:txBody>
      </p:sp>
      <p:graphicFrame>
        <p:nvGraphicFramePr>
          <p:cNvPr id="11" name="10 Tabla"/>
          <p:cNvGraphicFramePr>
            <a:graphicFrameLocks noGrp="1"/>
          </p:cNvGraphicFramePr>
          <p:nvPr>
            <p:extLst>
              <p:ext uri="{D42A27DB-BD31-4B8C-83A1-F6EECF244321}">
                <p14:modId xmlns:p14="http://schemas.microsoft.com/office/powerpoint/2010/main" val="2214180801"/>
              </p:ext>
            </p:extLst>
          </p:nvPr>
        </p:nvGraphicFramePr>
        <p:xfrm>
          <a:off x="2506664" y="1773239"/>
          <a:ext cx="7271999" cy="4148966"/>
        </p:xfrm>
        <a:graphic>
          <a:graphicData uri="http://schemas.openxmlformats.org/drawingml/2006/table">
            <a:tbl>
              <a:tblPr>
                <a:tableStyleId>{E8B1032C-EA38-4F05-BA0D-38AFFFC7BED3}</a:tableStyleId>
              </a:tblPr>
              <a:tblGrid>
                <a:gridCol w="2394923">
                  <a:extLst>
                    <a:ext uri="{9D8B030D-6E8A-4147-A177-3AD203B41FA5}">
                      <a16:colId xmlns:a16="http://schemas.microsoft.com/office/drawing/2014/main" val="20000"/>
                    </a:ext>
                  </a:extLst>
                </a:gridCol>
                <a:gridCol w="406423">
                  <a:extLst>
                    <a:ext uri="{9D8B030D-6E8A-4147-A177-3AD203B41FA5}">
                      <a16:colId xmlns:a16="http://schemas.microsoft.com/office/drawing/2014/main" val="20001"/>
                    </a:ext>
                  </a:extLst>
                </a:gridCol>
                <a:gridCol w="406423">
                  <a:extLst>
                    <a:ext uri="{9D8B030D-6E8A-4147-A177-3AD203B41FA5}">
                      <a16:colId xmlns:a16="http://schemas.microsoft.com/office/drawing/2014/main" val="20002"/>
                    </a:ext>
                  </a:extLst>
                </a:gridCol>
                <a:gridCol w="406423">
                  <a:extLst>
                    <a:ext uri="{9D8B030D-6E8A-4147-A177-3AD203B41FA5}">
                      <a16:colId xmlns:a16="http://schemas.microsoft.com/office/drawing/2014/main" val="20003"/>
                    </a:ext>
                  </a:extLst>
                </a:gridCol>
                <a:gridCol w="406423">
                  <a:extLst>
                    <a:ext uri="{9D8B030D-6E8A-4147-A177-3AD203B41FA5}">
                      <a16:colId xmlns:a16="http://schemas.microsoft.com/office/drawing/2014/main" val="20004"/>
                    </a:ext>
                  </a:extLst>
                </a:gridCol>
                <a:gridCol w="406423">
                  <a:extLst>
                    <a:ext uri="{9D8B030D-6E8A-4147-A177-3AD203B41FA5}">
                      <a16:colId xmlns:a16="http://schemas.microsoft.com/office/drawing/2014/main" val="20005"/>
                    </a:ext>
                  </a:extLst>
                </a:gridCol>
                <a:gridCol w="406423">
                  <a:extLst>
                    <a:ext uri="{9D8B030D-6E8A-4147-A177-3AD203B41FA5}">
                      <a16:colId xmlns:a16="http://schemas.microsoft.com/office/drawing/2014/main" val="20006"/>
                    </a:ext>
                  </a:extLst>
                </a:gridCol>
                <a:gridCol w="406423">
                  <a:extLst>
                    <a:ext uri="{9D8B030D-6E8A-4147-A177-3AD203B41FA5}">
                      <a16:colId xmlns:a16="http://schemas.microsoft.com/office/drawing/2014/main" val="20007"/>
                    </a:ext>
                  </a:extLst>
                </a:gridCol>
                <a:gridCol w="406423">
                  <a:extLst>
                    <a:ext uri="{9D8B030D-6E8A-4147-A177-3AD203B41FA5}">
                      <a16:colId xmlns:a16="http://schemas.microsoft.com/office/drawing/2014/main" val="20008"/>
                    </a:ext>
                  </a:extLst>
                </a:gridCol>
                <a:gridCol w="406423">
                  <a:extLst>
                    <a:ext uri="{9D8B030D-6E8A-4147-A177-3AD203B41FA5}">
                      <a16:colId xmlns:a16="http://schemas.microsoft.com/office/drawing/2014/main" val="20009"/>
                    </a:ext>
                  </a:extLst>
                </a:gridCol>
                <a:gridCol w="406423">
                  <a:extLst>
                    <a:ext uri="{9D8B030D-6E8A-4147-A177-3AD203B41FA5}">
                      <a16:colId xmlns:a16="http://schemas.microsoft.com/office/drawing/2014/main" val="20010"/>
                    </a:ext>
                  </a:extLst>
                </a:gridCol>
                <a:gridCol w="406423">
                  <a:extLst>
                    <a:ext uri="{9D8B030D-6E8A-4147-A177-3AD203B41FA5}">
                      <a16:colId xmlns:a16="http://schemas.microsoft.com/office/drawing/2014/main" val="20011"/>
                    </a:ext>
                  </a:extLst>
                </a:gridCol>
                <a:gridCol w="406423">
                  <a:extLst>
                    <a:ext uri="{9D8B030D-6E8A-4147-A177-3AD203B41FA5}">
                      <a16:colId xmlns:a16="http://schemas.microsoft.com/office/drawing/2014/main" val="20012"/>
                    </a:ext>
                  </a:extLst>
                </a:gridCol>
              </a:tblGrid>
              <a:tr h="403225">
                <a:tc>
                  <a:txBody>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s-CO" sz="1600" b="1"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Actividades a realizar </a:t>
                      </a:r>
                      <a:endParaRPr kumimoji="0" lang="es-CO" sz="16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anchor="ctr"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s-CO" sz="1400" b="1"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1</a:t>
                      </a:r>
                      <a:endParaRPr kumimoji="0" lang="es-CO" sz="14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anchor="ctr"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s-CO" sz="1400" b="1"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2</a:t>
                      </a:r>
                      <a:endParaRPr kumimoji="0" lang="es-CO" sz="14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anchor="ctr"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s-CO" sz="1400" b="1"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a:t>
                      </a:r>
                      <a:endParaRPr kumimoji="0" lang="es-CO" sz="14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anchor="ctr"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s-CO" sz="1400" b="1"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4</a:t>
                      </a:r>
                      <a:endParaRPr kumimoji="0" lang="es-CO" sz="14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anchor="ctr"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s-CO" sz="1400" b="1"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5</a:t>
                      </a:r>
                      <a:endParaRPr kumimoji="0" lang="es-CO" sz="14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anchor="ctr"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s-CO" sz="1400" b="1"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6</a:t>
                      </a:r>
                      <a:endParaRPr kumimoji="0" lang="es-CO" sz="14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anchor="ctr"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s-CO" sz="1400" b="1"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7</a:t>
                      </a:r>
                      <a:endParaRPr kumimoji="0" lang="es-CO" sz="14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anchor="ctr"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s-CO" sz="1400" b="1"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8</a:t>
                      </a:r>
                      <a:endParaRPr kumimoji="0" lang="es-CO" sz="14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anchor="ctr"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s-CO" sz="1400" b="1"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9</a:t>
                      </a:r>
                      <a:endParaRPr kumimoji="0" lang="es-CO" sz="14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anchor="ctr"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s-CO" sz="1400" b="1"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10</a:t>
                      </a:r>
                      <a:endParaRPr kumimoji="0" lang="es-CO" sz="14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anchor="ctr"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s-CO" sz="1400" b="1"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11</a:t>
                      </a:r>
                      <a:endParaRPr kumimoji="0" lang="es-CO" sz="14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anchor="ctr"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s-CO" sz="1400" b="1"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12</a:t>
                      </a:r>
                      <a:endParaRPr kumimoji="0" lang="es-CO" sz="14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anchor="ctr" horzOverflow="overflow"/>
                </a:tc>
                <a:extLst>
                  <a:ext uri="{0D108BD9-81ED-4DB2-BD59-A6C34878D82A}">
                    <a16:rowId xmlns:a16="http://schemas.microsoft.com/office/drawing/2014/main" val="10000"/>
                  </a:ext>
                </a:extLst>
              </a:tr>
              <a:tr h="512763">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1300" b="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Presentación del proyecto a los responsables de la aprobación. </a:t>
                      </a:r>
                      <a:endParaRPr kumimoji="0" lang="es-CO" sz="13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anchor="ctr"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s-CO" sz="1100" b="0" u="none" strike="noStrike" cap="none" normalizeH="0" baseline="0">
                        <a:ln>
                          <a:noFill/>
                        </a:ln>
                        <a:solidFill>
                          <a:schemeClr val="tx1"/>
                        </a:solidFill>
                        <a:effectLst/>
                      </a:endParaRPr>
                    </a:p>
                    <a:p>
                      <a:pPr marL="0" marR="0" lvl="0" indent="0" algn="ctr" defTabSz="914400" rtl="0" eaLnBrk="1" fontAlgn="base" latinLnBrk="0" hangingPunct="1">
                        <a:lnSpc>
                          <a:spcPct val="115000"/>
                        </a:lnSpc>
                        <a:spcBef>
                          <a:spcPct val="0"/>
                        </a:spcBef>
                        <a:spcAft>
                          <a:spcPts val="1000"/>
                        </a:spcAft>
                        <a:buClrTx/>
                        <a:buSzTx/>
                        <a:buFontTx/>
                        <a:buNone/>
                        <a:tabLst/>
                      </a:pPr>
                      <a:r>
                        <a:rPr kumimoji="0" lang="es-CO" sz="1100" b="0" u="none" strike="noStrike" cap="none" normalizeH="0" baseline="0">
                          <a:ln>
                            <a:noFill/>
                          </a:ln>
                          <a:solidFill>
                            <a:schemeClr val="tx1"/>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dirty="0">
                          <a:ln>
                            <a:noFill/>
                          </a:ln>
                          <a:solidFill>
                            <a:srgbClr val="000000"/>
                          </a:solidFill>
                          <a:effectLst/>
                        </a:rPr>
                        <a:t> </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dirty="0">
                          <a:ln>
                            <a:noFill/>
                          </a:ln>
                          <a:solidFill>
                            <a:srgbClr val="000000"/>
                          </a:solidFill>
                          <a:effectLst/>
                        </a:rPr>
                        <a:t> </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dirty="0">
                          <a:ln>
                            <a:noFill/>
                          </a:ln>
                          <a:solidFill>
                            <a:srgbClr val="000000"/>
                          </a:solidFill>
                          <a:effectLst/>
                        </a:rPr>
                        <a:t> </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dirty="0">
                          <a:ln>
                            <a:noFill/>
                          </a:ln>
                          <a:solidFill>
                            <a:srgbClr val="000000"/>
                          </a:solidFill>
                          <a:effectLst/>
                        </a:rPr>
                        <a:t> </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dirty="0">
                          <a:ln>
                            <a:noFill/>
                          </a:ln>
                          <a:solidFill>
                            <a:srgbClr val="000000"/>
                          </a:solidFill>
                          <a:effectLst/>
                        </a:rPr>
                        <a:t> </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dirty="0">
                          <a:ln>
                            <a:noFill/>
                          </a:ln>
                          <a:solidFill>
                            <a:srgbClr val="000000"/>
                          </a:solidFill>
                          <a:effectLst/>
                        </a:rPr>
                        <a:t> </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extLst>
                  <a:ext uri="{0D108BD9-81ED-4DB2-BD59-A6C34878D82A}">
                    <a16:rowId xmlns:a16="http://schemas.microsoft.com/office/drawing/2014/main" val="10001"/>
                  </a:ext>
                </a:extLst>
              </a:tr>
              <a:tr h="512763">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1300" b="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Diseño y ajuste del instrumento de encuesta.</a:t>
                      </a:r>
                      <a:endParaRPr kumimoji="0" lang="es-CO" sz="13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anchor="ctr"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dirty="0">
                          <a:ln>
                            <a:noFill/>
                          </a:ln>
                          <a:solidFill>
                            <a:srgbClr val="000000"/>
                          </a:solidFill>
                          <a:effectLst/>
                        </a:rPr>
                        <a:t> </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s-CO" sz="1100" b="0" u="none" strike="noStrike" cap="none" normalizeH="0" baseline="0" dirty="0">
                        <a:ln>
                          <a:noFill/>
                        </a:ln>
                        <a:solidFill>
                          <a:schemeClr val="tx1"/>
                        </a:solidFill>
                        <a:effectLst/>
                      </a:endParaRPr>
                    </a:p>
                    <a:p>
                      <a:pPr marL="0" marR="0" lvl="0" indent="0" algn="ctr" defTabSz="914400" rtl="0" eaLnBrk="1" fontAlgn="base" latinLnBrk="0" hangingPunct="1">
                        <a:lnSpc>
                          <a:spcPct val="115000"/>
                        </a:lnSpc>
                        <a:spcBef>
                          <a:spcPct val="0"/>
                        </a:spcBef>
                        <a:spcAft>
                          <a:spcPts val="1000"/>
                        </a:spcAft>
                        <a:buClrTx/>
                        <a:buSzTx/>
                        <a:buFontTx/>
                        <a:buNone/>
                        <a:tabLst/>
                      </a:pPr>
                      <a:r>
                        <a:rPr kumimoji="0" lang="es-CO" sz="1100" b="0" u="none" strike="noStrike" cap="none" normalizeH="0" baseline="0" dirty="0">
                          <a:ln>
                            <a:noFill/>
                          </a:ln>
                          <a:solidFill>
                            <a:schemeClr val="tx1"/>
                          </a:solidFill>
                          <a:effectLst/>
                        </a:rPr>
                        <a:t> </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dirty="0">
                          <a:ln>
                            <a:noFill/>
                          </a:ln>
                          <a:solidFill>
                            <a:srgbClr val="000000"/>
                          </a:solidFill>
                          <a:effectLst/>
                        </a:rPr>
                        <a:t> </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dirty="0">
                          <a:ln>
                            <a:noFill/>
                          </a:ln>
                          <a:solidFill>
                            <a:srgbClr val="000000"/>
                          </a:solidFill>
                          <a:effectLst/>
                        </a:rPr>
                        <a:t> </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dirty="0">
                          <a:ln>
                            <a:noFill/>
                          </a:ln>
                          <a:solidFill>
                            <a:srgbClr val="000000"/>
                          </a:solidFill>
                          <a:effectLst/>
                        </a:rPr>
                        <a:t> </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dirty="0">
                          <a:ln>
                            <a:noFill/>
                          </a:ln>
                          <a:solidFill>
                            <a:srgbClr val="000000"/>
                          </a:solidFill>
                          <a:effectLst/>
                        </a:rPr>
                        <a:t> </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dirty="0">
                          <a:ln>
                            <a:noFill/>
                          </a:ln>
                          <a:solidFill>
                            <a:srgbClr val="000000"/>
                          </a:solidFill>
                          <a:effectLst/>
                        </a:rPr>
                        <a:t> </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dirty="0">
                          <a:ln>
                            <a:noFill/>
                          </a:ln>
                          <a:solidFill>
                            <a:srgbClr val="000000"/>
                          </a:solidFill>
                          <a:effectLst/>
                        </a:rPr>
                        <a:t> </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dirty="0">
                          <a:ln>
                            <a:noFill/>
                          </a:ln>
                          <a:solidFill>
                            <a:srgbClr val="000000"/>
                          </a:solidFill>
                          <a:effectLst/>
                        </a:rPr>
                        <a:t> </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dirty="0">
                          <a:ln>
                            <a:noFill/>
                          </a:ln>
                          <a:solidFill>
                            <a:srgbClr val="000000"/>
                          </a:solidFill>
                          <a:effectLst/>
                        </a:rPr>
                        <a:t> </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dirty="0">
                          <a:ln>
                            <a:noFill/>
                          </a:ln>
                          <a:solidFill>
                            <a:srgbClr val="000000"/>
                          </a:solidFill>
                          <a:effectLst/>
                        </a:rPr>
                        <a:t> </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dirty="0">
                          <a:ln>
                            <a:noFill/>
                          </a:ln>
                          <a:solidFill>
                            <a:srgbClr val="000000"/>
                          </a:solidFill>
                          <a:effectLst/>
                        </a:rPr>
                        <a:t> </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extLst>
                  <a:ext uri="{0D108BD9-81ED-4DB2-BD59-A6C34878D82A}">
                    <a16:rowId xmlns:a16="http://schemas.microsoft.com/office/drawing/2014/main" val="10002"/>
                  </a:ext>
                </a:extLst>
              </a:tr>
              <a:tr h="512763">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1300" b="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Desarrollo del marco teórico definitivo del estudio.</a:t>
                      </a:r>
                      <a:endParaRPr kumimoji="0" lang="es-CO" sz="13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anchor="ctr"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s-CO" sz="1100" b="0" u="none" strike="noStrike" cap="none" normalizeH="0" baseline="0">
                        <a:ln>
                          <a:noFill/>
                        </a:ln>
                        <a:solidFill>
                          <a:schemeClr val="tx1"/>
                        </a:solidFill>
                        <a:effectLst/>
                      </a:endParaRPr>
                    </a:p>
                    <a:p>
                      <a:pPr marL="0" marR="0" lvl="0" indent="0" algn="ctr" defTabSz="914400" rtl="0" eaLnBrk="1" fontAlgn="base" latinLnBrk="0" hangingPunct="1">
                        <a:lnSpc>
                          <a:spcPct val="115000"/>
                        </a:lnSpc>
                        <a:spcBef>
                          <a:spcPct val="0"/>
                        </a:spcBef>
                        <a:spcAft>
                          <a:spcPts val="1000"/>
                        </a:spcAft>
                        <a:buClrTx/>
                        <a:buSzTx/>
                        <a:buFontTx/>
                        <a:buNone/>
                        <a:tabLst/>
                      </a:pPr>
                      <a:r>
                        <a:rPr kumimoji="0" lang="es-CO" sz="1100" b="0" u="none" strike="noStrike" cap="none" normalizeH="0" baseline="0">
                          <a:ln>
                            <a:noFill/>
                          </a:ln>
                          <a:solidFill>
                            <a:schemeClr val="tx1"/>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dirty="0">
                          <a:ln>
                            <a:noFill/>
                          </a:ln>
                          <a:solidFill>
                            <a:srgbClr val="000000"/>
                          </a:solidFill>
                          <a:effectLst/>
                        </a:rPr>
                        <a:t> </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extLst>
                  <a:ext uri="{0D108BD9-81ED-4DB2-BD59-A6C34878D82A}">
                    <a16:rowId xmlns:a16="http://schemas.microsoft.com/office/drawing/2014/main" val="10003"/>
                  </a:ext>
                </a:extLst>
              </a:tr>
              <a:tr h="512763">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1300" b="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Recolección de la información (trabajo de campo).</a:t>
                      </a:r>
                      <a:endParaRPr kumimoji="0" lang="es-CO" sz="13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anchor="ctr"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s-CO" sz="1100" b="0" u="none" strike="noStrike" cap="none" normalizeH="0" baseline="0">
                        <a:ln>
                          <a:noFill/>
                        </a:ln>
                        <a:solidFill>
                          <a:schemeClr val="tx1"/>
                        </a:solidFill>
                        <a:effectLst/>
                      </a:endParaRPr>
                    </a:p>
                    <a:p>
                      <a:pPr marL="0" marR="0" lvl="0" indent="0" algn="ctr" defTabSz="914400" rtl="0" eaLnBrk="1" fontAlgn="base" latinLnBrk="0" hangingPunct="1">
                        <a:lnSpc>
                          <a:spcPct val="115000"/>
                        </a:lnSpc>
                        <a:spcBef>
                          <a:spcPct val="0"/>
                        </a:spcBef>
                        <a:spcAft>
                          <a:spcPts val="1000"/>
                        </a:spcAft>
                        <a:buClrTx/>
                        <a:buSzTx/>
                        <a:buFontTx/>
                        <a:buNone/>
                        <a:tabLst/>
                      </a:pPr>
                      <a:r>
                        <a:rPr kumimoji="0" lang="es-CO" sz="1100" b="0" u="none" strike="noStrike" cap="none" normalizeH="0" baseline="0">
                          <a:ln>
                            <a:noFill/>
                          </a:ln>
                          <a:solidFill>
                            <a:schemeClr val="tx1"/>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dirty="0">
                          <a:ln>
                            <a:noFill/>
                          </a:ln>
                          <a:solidFill>
                            <a:srgbClr val="000000"/>
                          </a:solidFill>
                          <a:effectLst/>
                        </a:rPr>
                        <a:t> </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extLst>
                  <a:ext uri="{0D108BD9-81ED-4DB2-BD59-A6C34878D82A}">
                    <a16:rowId xmlns:a16="http://schemas.microsoft.com/office/drawing/2014/main" val="10004"/>
                  </a:ext>
                </a:extLst>
              </a:tr>
              <a:tr h="512763">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1300" b="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Procesamiento de datos.</a:t>
                      </a:r>
                      <a:endParaRPr kumimoji="0" lang="es-CO" sz="13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anchor="ctr"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s-CO" sz="1100" b="0" u="none" strike="noStrike" cap="none" normalizeH="0" baseline="0">
                        <a:ln>
                          <a:noFill/>
                        </a:ln>
                        <a:solidFill>
                          <a:schemeClr val="tx1"/>
                        </a:solidFill>
                        <a:effectLst/>
                      </a:endParaRPr>
                    </a:p>
                    <a:p>
                      <a:pPr marL="0" marR="0" lvl="0" indent="0" algn="ctr" defTabSz="914400" rtl="0" eaLnBrk="1" fontAlgn="base" latinLnBrk="0" hangingPunct="1">
                        <a:lnSpc>
                          <a:spcPct val="115000"/>
                        </a:lnSpc>
                        <a:spcBef>
                          <a:spcPct val="0"/>
                        </a:spcBef>
                        <a:spcAft>
                          <a:spcPts val="1000"/>
                        </a:spcAft>
                        <a:buClrTx/>
                        <a:buSzTx/>
                        <a:buFontTx/>
                        <a:buNone/>
                        <a:tabLst/>
                      </a:pPr>
                      <a:r>
                        <a:rPr kumimoji="0" lang="es-CO" sz="1100" b="0" u="none" strike="noStrike" cap="none" normalizeH="0" baseline="0">
                          <a:ln>
                            <a:noFill/>
                          </a:ln>
                          <a:solidFill>
                            <a:schemeClr val="tx1"/>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dirty="0">
                          <a:ln>
                            <a:noFill/>
                          </a:ln>
                          <a:solidFill>
                            <a:srgbClr val="000000"/>
                          </a:solidFill>
                          <a:effectLst/>
                        </a:rPr>
                        <a:t> </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extLst>
                  <a:ext uri="{0D108BD9-81ED-4DB2-BD59-A6C34878D82A}">
                    <a16:rowId xmlns:a16="http://schemas.microsoft.com/office/drawing/2014/main" val="10005"/>
                  </a:ext>
                </a:extLst>
              </a:tr>
              <a:tr h="512763">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1300" b="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Análisis de resultados y elaboración del informe final.</a:t>
                      </a:r>
                      <a:endParaRPr kumimoji="0" lang="es-CO" sz="13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anchor="ctr"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s-CO" sz="1100" b="0" u="none" strike="noStrike" cap="none" normalizeH="0" baseline="0">
                        <a:ln>
                          <a:noFill/>
                        </a:ln>
                        <a:solidFill>
                          <a:schemeClr val="tx1"/>
                        </a:solidFill>
                        <a:effectLst/>
                      </a:endParaRPr>
                    </a:p>
                    <a:p>
                      <a:pPr marL="0" marR="0" lvl="0" indent="0" algn="ctr" defTabSz="914400" rtl="0" eaLnBrk="1" fontAlgn="base" latinLnBrk="0" hangingPunct="1">
                        <a:lnSpc>
                          <a:spcPct val="115000"/>
                        </a:lnSpc>
                        <a:spcBef>
                          <a:spcPct val="0"/>
                        </a:spcBef>
                        <a:spcAft>
                          <a:spcPts val="1000"/>
                        </a:spcAft>
                        <a:buClrTx/>
                        <a:buSzTx/>
                        <a:buFontTx/>
                        <a:buNone/>
                        <a:tabLst/>
                      </a:pPr>
                      <a:r>
                        <a:rPr kumimoji="0" lang="es-CO" sz="1100" b="0" u="none" strike="noStrike" cap="none" normalizeH="0" baseline="0">
                          <a:ln>
                            <a:noFill/>
                          </a:ln>
                          <a:solidFill>
                            <a:schemeClr val="tx1"/>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dirty="0">
                          <a:ln>
                            <a:noFill/>
                          </a:ln>
                          <a:solidFill>
                            <a:srgbClr val="000000"/>
                          </a:solidFill>
                          <a:effectLst/>
                        </a:rPr>
                        <a:t> </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extLst>
                  <a:ext uri="{0D108BD9-81ED-4DB2-BD59-A6C34878D82A}">
                    <a16:rowId xmlns:a16="http://schemas.microsoft.com/office/drawing/2014/main" val="10006"/>
                  </a:ext>
                </a:extLst>
              </a:tr>
              <a:tr h="512763">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1300" b="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Redacción y entrega Informe final. </a:t>
                      </a:r>
                      <a:endParaRPr kumimoji="0" lang="es-CO" sz="13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anchor="ctr"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a:ln>
                            <a:noFill/>
                          </a:ln>
                          <a:solidFill>
                            <a:srgbClr val="000000"/>
                          </a:solidFill>
                          <a:effectLst/>
                        </a:rPr>
                        <a:t> </a:t>
                      </a:r>
                      <a:endParaRPr kumimoji="0" lang="es-CO" sz="11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CO" sz="700" b="0" u="none" strike="noStrike" cap="none" normalizeH="0" baseline="0" dirty="0">
                          <a:ln>
                            <a:noFill/>
                          </a:ln>
                          <a:solidFill>
                            <a:srgbClr val="000000"/>
                          </a:solidFill>
                          <a:effectLst/>
                        </a:rPr>
                        <a:t> </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s-CO" sz="1100" b="0" u="none" strike="noStrike" cap="none" normalizeH="0" baseline="0" dirty="0">
                        <a:ln>
                          <a:noFill/>
                        </a:ln>
                        <a:solidFill>
                          <a:schemeClr val="tx1"/>
                        </a:solidFill>
                        <a:effectLst/>
                      </a:endParaRPr>
                    </a:p>
                    <a:p>
                      <a:pPr marL="0" marR="0" lvl="0" indent="0" algn="ctr" defTabSz="914400" rtl="0" eaLnBrk="1" fontAlgn="base" latinLnBrk="0" hangingPunct="1">
                        <a:lnSpc>
                          <a:spcPct val="115000"/>
                        </a:lnSpc>
                        <a:spcBef>
                          <a:spcPct val="0"/>
                        </a:spcBef>
                        <a:spcAft>
                          <a:spcPts val="1000"/>
                        </a:spcAft>
                        <a:buClrTx/>
                        <a:buSzTx/>
                        <a:buFontTx/>
                        <a:buNone/>
                        <a:tabLst/>
                      </a:pPr>
                      <a:r>
                        <a:rPr kumimoji="0" lang="es-CO" sz="1100" b="0" u="none" strike="noStrike" cap="none" normalizeH="0" baseline="0" dirty="0">
                          <a:ln>
                            <a:noFill/>
                          </a:ln>
                          <a:solidFill>
                            <a:schemeClr val="tx1"/>
                          </a:solidFill>
                          <a:effectLst/>
                        </a:rPr>
                        <a:t> </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73" marR="68573" marT="0" marB="0" horzOverflow="overflow"/>
                </a:tc>
                <a:extLst>
                  <a:ext uri="{0D108BD9-81ED-4DB2-BD59-A6C34878D82A}">
                    <a16:rowId xmlns:a16="http://schemas.microsoft.com/office/drawing/2014/main" val="10007"/>
                  </a:ext>
                </a:extLst>
              </a:tr>
            </a:tbl>
          </a:graphicData>
        </a:graphic>
      </p:graphicFrame>
      <p:sp>
        <p:nvSpPr>
          <p:cNvPr id="114819" name="Rectangle 46"/>
          <p:cNvSpPr>
            <a:spLocks noChangeArrowheads="1"/>
          </p:cNvSpPr>
          <p:nvPr/>
        </p:nvSpPr>
        <p:spPr bwMode="auto">
          <a:xfrm>
            <a:off x="8486775" y="5096476"/>
            <a:ext cx="685800" cy="87855"/>
          </a:xfrm>
          <a:prstGeom prst="rect">
            <a:avLst/>
          </a:prstGeom>
          <a:solidFill>
            <a:srgbClr val="000000"/>
          </a:solidFill>
          <a:ln w="9525">
            <a:solidFill>
              <a:srgbClr val="000000"/>
            </a:solidFill>
            <a:miter lim="800000"/>
            <a:headEnd/>
            <a:tailEnd/>
          </a:ln>
        </p:spPr>
        <p:txBody>
          <a:bodyPr/>
          <a:lstStyle/>
          <a:p>
            <a:pPr algn="ctr"/>
            <a:endParaRPr lang="es-CO">
              <a:solidFill>
                <a:srgbClr val="000000"/>
              </a:solidFill>
            </a:endParaRPr>
          </a:p>
        </p:txBody>
      </p:sp>
      <p:sp>
        <p:nvSpPr>
          <p:cNvPr id="114820" name="Rectangle 47"/>
          <p:cNvSpPr>
            <a:spLocks noChangeArrowheads="1"/>
          </p:cNvSpPr>
          <p:nvPr/>
        </p:nvSpPr>
        <p:spPr bwMode="auto">
          <a:xfrm>
            <a:off x="4943476" y="2466942"/>
            <a:ext cx="503238" cy="78203"/>
          </a:xfrm>
          <a:prstGeom prst="rect">
            <a:avLst/>
          </a:prstGeom>
          <a:solidFill>
            <a:srgbClr val="000000"/>
          </a:solidFill>
          <a:ln w="9525">
            <a:solidFill>
              <a:srgbClr val="000000"/>
            </a:solidFill>
            <a:miter lim="800000"/>
            <a:headEnd/>
            <a:tailEnd/>
          </a:ln>
        </p:spPr>
        <p:txBody>
          <a:bodyPr/>
          <a:lstStyle/>
          <a:p>
            <a:pPr algn="ctr"/>
            <a:endParaRPr lang="es-CO">
              <a:solidFill>
                <a:srgbClr val="000000"/>
              </a:solidFill>
            </a:endParaRPr>
          </a:p>
        </p:txBody>
      </p:sp>
      <p:sp>
        <p:nvSpPr>
          <p:cNvPr id="114821" name="Rectangle 49"/>
          <p:cNvSpPr>
            <a:spLocks noChangeArrowheads="1"/>
          </p:cNvSpPr>
          <p:nvPr/>
        </p:nvSpPr>
        <p:spPr bwMode="auto">
          <a:xfrm>
            <a:off x="6021434" y="4085236"/>
            <a:ext cx="1390650" cy="89760"/>
          </a:xfrm>
          <a:prstGeom prst="rect">
            <a:avLst/>
          </a:prstGeom>
          <a:solidFill>
            <a:srgbClr val="000000"/>
          </a:solidFill>
          <a:ln w="9525">
            <a:solidFill>
              <a:srgbClr val="000000"/>
            </a:solidFill>
            <a:miter lim="800000"/>
            <a:headEnd/>
            <a:tailEnd/>
          </a:ln>
        </p:spPr>
        <p:txBody>
          <a:bodyPr/>
          <a:lstStyle/>
          <a:p>
            <a:pPr algn="ctr"/>
            <a:endParaRPr lang="es-CO">
              <a:solidFill>
                <a:srgbClr val="000000"/>
              </a:solidFill>
            </a:endParaRPr>
          </a:p>
        </p:txBody>
      </p:sp>
      <p:sp>
        <p:nvSpPr>
          <p:cNvPr id="114822" name="Rectangle 51"/>
          <p:cNvSpPr>
            <a:spLocks noChangeArrowheads="1"/>
          </p:cNvSpPr>
          <p:nvPr/>
        </p:nvSpPr>
        <p:spPr bwMode="auto">
          <a:xfrm>
            <a:off x="5380084" y="3061758"/>
            <a:ext cx="641350" cy="89760"/>
          </a:xfrm>
          <a:prstGeom prst="rect">
            <a:avLst/>
          </a:prstGeom>
          <a:solidFill>
            <a:srgbClr val="000000"/>
          </a:solidFill>
          <a:ln w="9525">
            <a:solidFill>
              <a:srgbClr val="000000"/>
            </a:solidFill>
            <a:miter lim="800000"/>
            <a:headEnd/>
            <a:tailEnd/>
          </a:ln>
        </p:spPr>
        <p:txBody>
          <a:bodyPr/>
          <a:lstStyle/>
          <a:p>
            <a:pPr algn="ctr"/>
            <a:endParaRPr lang="es-CO">
              <a:solidFill>
                <a:srgbClr val="000000"/>
              </a:solidFill>
            </a:endParaRPr>
          </a:p>
        </p:txBody>
      </p:sp>
      <p:sp>
        <p:nvSpPr>
          <p:cNvPr id="114823" name="Rectangle 48"/>
          <p:cNvSpPr>
            <a:spLocks noChangeArrowheads="1"/>
          </p:cNvSpPr>
          <p:nvPr/>
        </p:nvSpPr>
        <p:spPr bwMode="auto">
          <a:xfrm>
            <a:off x="5446714" y="3573497"/>
            <a:ext cx="2084387" cy="89760"/>
          </a:xfrm>
          <a:prstGeom prst="rect">
            <a:avLst/>
          </a:prstGeom>
          <a:solidFill>
            <a:srgbClr val="000000"/>
          </a:solidFill>
          <a:ln w="9525">
            <a:solidFill>
              <a:srgbClr val="000000"/>
            </a:solidFill>
            <a:miter lim="800000"/>
            <a:headEnd/>
            <a:tailEnd/>
          </a:ln>
        </p:spPr>
        <p:txBody>
          <a:bodyPr/>
          <a:lstStyle/>
          <a:p>
            <a:pPr algn="ctr"/>
            <a:endParaRPr lang="es-CO">
              <a:solidFill>
                <a:srgbClr val="000000"/>
              </a:solidFill>
            </a:endParaRPr>
          </a:p>
        </p:txBody>
      </p:sp>
      <p:sp>
        <p:nvSpPr>
          <p:cNvPr id="114824" name="Rectangle 50"/>
          <p:cNvSpPr>
            <a:spLocks noChangeArrowheads="1"/>
          </p:cNvSpPr>
          <p:nvPr/>
        </p:nvSpPr>
        <p:spPr bwMode="auto">
          <a:xfrm>
            <a:off x="7478714" y="4637151"/>
            <a:ext cx="955675" cy="89760"/>
          </a:xfrm>
          <a:prstGeom prst="rect">
            <a:avLst/>
          </a:prstGeom>
          <a:solidFill>
            <a:srgbClr val="000000"/>
          </a:solidFill>
          <a:ln w="9525">
            <a:solidFill>
              <a:srgbClr val="000000"/>
            </a:solidFill>
            <a:miter lim="800000"/>
            <a:headEnd/>
            <a:tailEnd/>
          </a:ln>
        </p:spPr>
        <p:txBody>
          <a:bodyPr/>
          <a:lstStyle/>
          <a:p>
            <a:pPr algn="ctr"/>
            <a:endParaRPr lang="es-CO">
              <a:solidFill>
                <a:srgbClr val="000000"/>
              </a:solidFill>
            </a:endParaRPr>
          </a:p>
        </p:txBody>
      </p:sp>
      <p:sp>
        <p:nvSpPr>
          <p:cNvPr id="114825" name="Rectangle 15"/>
          <p:cNvSpPr>
            <a:spLocks noChangeArrowheads="1"/>
          </p:cNvSpPr>
          <p:nvPr/>
        </p:nvSpPr>
        <p:spPr bwMode="auto">
          <a:xfrm>
            <a:off x="9134138" y="5623972"/>
            <a:ext cx="644525" cy="87855"/>
          </a:xfrm>
          <a:prstGeom prst="rect">
            <a:avLst/>
          </a:prstGeom>
          <a:solidFill>
            <a:srgbClr val="000000"/>
          </a:solidFill>
          <a:ln w="9525">
            <a:solidFill>
              <a:srgbClr val="000000"/>
            </a:solidFill>
            <a:miter lim="800000"/>
            <a:headEnd/>
            <a:tailEnd/>
          </a:ln>
        </p:spPr>
        <p:txBody>
          <a:bodyPr/>
          <a:lstStyle/>
          <a:p>
            <a:pPr algn="ctr"/>
            <a:endParaRPr lang="es-CO">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1677988" y="2332038"/>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endParaRPr lang="es-CO" dirty="0">
              <a:solidFill>
                <a:srgbClr val="000000"/>
              </a:solidFill>
            </a:endParaRPr>
          </a:p>
        </p:txBody>
      </p:sp>
      <p:sp>
        <p:nvSpPr>
          <p:cNvPr id="78851" name="Rectangle 4"/>
          <p:cNvSpPr>
            <a:spLocks noGrp="1" noChangeArrowheads="1"/>
          </p:cNvSpPr>
          <p:nvPr>
            <p:ph type="title"/>
          </p:nvPr>
        </p:nvSpPr>
        <p:spPr/>
        <p:txBody>
          <a:bodyPr/>
          <a:lstStyle/>
          <a:p>
            <a:pPr eaLnBrk="1" hangingPunct="1"/>
            <a:r>
              <a:rPr lang="es-ES_tradnl" sz="4000" dirty="0"/>
              <a:t> Proceso de investigación científica</a:t>
            </a:r>
            <a:endParaRPr lang="es-ES" sz="4000" dirty="0"/>
          </a:p>
        </p:txBody>
      </p:sp>
      <p:sp>
        <p:nvSpPr>
          <p:cNvPr id="78852" name="Text Box 52"/>
          <p:cNvSpPr txBox="1">
            <a:spLocks noChangeArrowheads="1"/>
          </p:cNvSpPr>
          <p:nvPr/>
        </p:nvSpPr>
        <p:spPr bwMode="auto">
          <a:xfrm>
            <a:off x="403559" y="5610752"/>
            <a:ext cx="288131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spcBef>
                <a:spcPct val="50000"/>
              </a:spcBef>
            </a:pPr>
            <a:r>
              <a:rPr lang="es-ES_tradnl" sz="10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FUENTE:</a:t>
            </a:r>
            <a:br>
              <a:rPr lang="es-ES_tradnl" sz="10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br>
            <a:r>
              <a:rPr lang="es-ES_tradnl" sz="10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Wallace, W. (1976). </a:t>
            </a:r>
            <a:r>
              <a:rPr lang="es-ES_tradnl" sz="1000" i="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La lógica de la ciencia en la sociología. </a:t>
            </a:r>
            <a:r>
              <a:rPr lang="es-ES_tradnl" sz="10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Madrid: Alianza.</a:t>
            </a:r>
            <a:endParaRPr lang="es-ES" sz="10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78853" name="Group 74"/>
          <p:cNvGrpSpPr>
            <a:grpSpLocks/>
          </p:cNvGrpSpPr>
          <p:nvPr/>
        </p:nvGrpSpPr>
        <p:grpSpPr bwMode="auto">
          <a:xfrm>
            <a:off x="2472313" y="1690688"/>
            <a:ext cx="7109524" cy="4744066"/>
            <a:chOff x="389" y="935"/>
            <a:chExt cx="4856" cy="3052"/>
          </a:xfrm>
          <a:solidFill>
            <a:schemeClr val="bg1"/>
          </a:solidFill>
        </p:grpSpPr>
        <p:sp>
          <p:nvSpPr>
            <p:cNvPr id="78856" name="Oval 45"/>
            <p:cNvSpPr>
              <a:spLocks noChangeArrowheads="1"/>
            </p:cNvSpPr>
            <p:nvPr/>
          </p:nvSpPr>
          <p:spPr bwMode="auto">
            <a:xfrm>
              <a:off x="944" y="1120"/>
              <a:ext cx="3977" cy="2728"/>
            </a:xfrm>
            <a:prstGeom prst="ellipse">
              <a:avLst/>
            </a:prstGeom>
            <a:grpFill/>
            <a:ln w="9525">
              <a:solidFill>
                <a:schemeClr val="accent6">
                  <a:lumMod val="75000"/>
                </a:scheme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s-CO"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8857" name="Rectangle 28"/>
            <p:cNvSpPr>
              <a:spLocks noChangeArrowheads="1"/>
            </p:cNvSpPr>
            <p:nvPr/>
          </p:nvSpPr>
          <p:spPr bwMode="auto">
            <a:xfrm>
              <a:off x="2378" y="935"/>
              <a:ext cx="971" cy="324"/>
            </a:xfrm>
            <a:prstGeom prst="rect">
              <a:avLst/>
            </a:prstGeom>
            <a:grpFill/>
            <a:ln w="9525">
              <a:solidFill>
                <a:schemeClr val="accent6">
                  <a:lumMod val="75000"/>
                </a:schemeClr>
              </a:solidFill>
              <a:miter lim="800000"/>
              <a:headEnd/>
              <a:tailEnd/>
            </a:ln>
          </p:spPr>
          <p:txBody>
            <a:bodyPr wrap="none" anchor="ctr"/>
            <a:lstStyle/>
            <a:p>
              <a:pPr algn="ctr" eaLnBrk="1" hangingPunct="1"/>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Teoría</a:t>
              </a:r>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2777" name="Rectangle 29"/>
            <p:cNvSpPr>
              <a:spLocks noChangeArrowheads="1"/>
            </p:cNvSpPr>
            <p:nvPr/>
          </p:nvSpPr>
          <p:spPr bwMode="auto">
            <a:xfrm>
              <a:off x="453" y="2322"/>
              <a:ext cx="1185" cy="325"/>
            </a:xfrm>
            <a:prstGeom prst="rect">
              <a:avLst/>
            </a:prstGeom>
            <a:grpFill/>
            <a:ln w="9525">
              <a:solidFill>
                <a:schemeClr val="accent6">
                  <a:lumMod val="75000"/>
                </a:schemeClr>
              </a:solidFill>
              <a:miter lim="800000"/>
              <a:headEnd/>
              <a:tailEnd/>
            </a:ln>
          </p:spPr>
          <p:txBody>
            <a:bodyPr wrap="none" anchor="ctr"/>
            <a:lstStyle/>
            <a:p>
              <a:pPr algn="ctr" eaLnBrk="1" hangingPunct="1"/>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Generalizaciones</a:t>
              </a:r>
            </a:p>
            <a:p>
              <a:pPr algn="ctr" eaLnBrk="1" hangingPunct="1"/>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empíricas</a:t>
              </a:r>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348" name="Rectangle 30"/>
            <p:cNvSpPr>
              <a:spLocks noChangeArrowheads="1"/>
            </p:cNvSpPr>
            <p:nvPr/>
          </p:nvSpPr>
          <p:spPr bwMode="auto">
            <a:xfrm>
              <a:off x="2008" y="2322"/>
              <a:ext cx="1526" cy="325"/>
            </a:xfrm>
            <a:prstGeom prst="rect">
              <a:avLst/>
            </a:prstGeom>
            <a:grpFill/>
            <a:ln w="9525">
              <a:solidFill>
                <a:schemeClr val="accent6">
                  <a:lumMod val="75000"/>
                </a:schemeClr>
              </a:solidFill>
              <a:miter lim="800000"/>
              <a:headEnd/>
              <a:tailEnd/>
            </a:ln>
          </p:spPr>
          <p:txBody>
            <a:bodyPr wrap="none" anchor="ctr"/>
            <a:lstStyle/>
            <a:p>
              <a:pPr algn="ctr" eaLnBrk="1" hangingPunct="1"/>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Decisión para aceptar o </a:t>
              </a:r>
            </a:p>
            <a:p>
              <a:pPr algn="ctr" eaLnBrk="1" hangingPunct="1"/>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rechazar hipótesis</a:t>
              </a:r>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8860" name="Rectangle 31"/>
            <p:cNvSpPr>
              <a:spLocks noChangeArrowheads="1"/>
            </p:cNvSpPr>
            <p:nvPr/>
          </p:nvSpPr>
          <p:spPr bwMode="auto">
            <a:xfrm>
              <a:off x="2332" y="3663"/>
              <a:ext cx="1063" cy="324"/>
            </a:xfrm>
            <a:prstGeom prst="rect">
              <a:avLst/>
            </a:prstGeom>
            <a:grpFill/>
            <a:ln w="9525">
              <a:solidFill>
                <a:schemeClr val="accent6">
                  <a:lumMod val="75000"/>
                </a:schemeClr>
              </a:solidFill>
              <a:miter lim="800000"/>
              <a:headEnd/>
              <a:tailEnd/>
            </a:ln>
          </p:spPr>
          <p:txBody>
            <a:bodyPr wrap="none" anchor="ctr"/>
            <a:lstStyle/>
            <a:p>
              <a:pPr algn="ctr" eaLnBrk="1" hangingPunct="1"/>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Observación</a:t>
              </a:r>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8861" name="Rectangle 32"/>
            <p:cNvSpPr>
              <a:spLocks noChangeArrowheads="1"/>
            </p:cNvSpPr>
            <p:nvPr/>
          </p:nvSpPr>
          <p:spPr bwMode="auto">
            <a:xfrm>
              <a:off x="4089" y="2322"/>
              <a:ext cx="971" cy="324"/>
            </a:xfrm>
            <a:prstGeom prst="rect">
              <a:avLst/>
            </a:prstGeom>
            <a:grpFill/>
            <a:ln w="9525">
              <a:solidFill>
                <a:schemeClr val="accent6">
                  <a:lumMod val="75000"/>
                </a:schemeClr>
              </a:solidFill>
              <a:miter lim="800000"/>
              <a:headEnd/>
              <a:tailEnd/>
            </a:ln>
          </p:spPr>
          <p:txBody>
            <a:bodyPr wrap="none" anchor="ctr"/>
            <a:lstStyle/>
            <a:p>
              <a:pPr algn="ctr" eaLnBrk="1" hangingPunct="1"/>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Hipótesis</a:t>
              </a:r>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351" name="Oval 33"/>
            <p:cNvSpPr>
              <a:spLocks noChangeArrowheads="1"/>
            </p:cNvSpPr>
            <p:nvPr/>
          </p:nvSpPr>
          <p:spPr bwMode="auto">
            <a:xfrm>
              <a:off x="453" y="1620"/>
              <a:ext cx="1342" cy="415"/>
            </a:xfrm>
            <a:prstGeom prst="ellipse">
              <a:avLst/>
            </a:prstGeom>
            <a:grpFill/>
            <a:ln w="9525">
              <a:solidFill>
                <a:schemeClr val="accent6">
                  <a:lumMod val="75000"/>
                </a:schemeClr>
              </a:solidFill>
              <a:round/>
              <a:headEnd/>
              <a:tailEnd/>
            </a:ln>
          </p:spPr>
          <p:txBody>
            <a:bodyPr wrap="none" anchor="ctr"/>
            <a:lstStyle/>
            <a:p>
              <a:pPr algn="ctr" eaLnBrk="1" hangingPunct="1"/>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Formación de </a:t>
              </a:r>
            </a:p>
            <a:p>
              <a:pPr algn="ctr" eaLnBrk="1" hangingPunct="1"/>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conceptos</a:t>
              </a:r>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8863" name="Oval 34"/>
            <p:cNvSpPr>
              <a:spLocks noChangeArrowheads="1"/>
            </p:cNvSpPr>
            <p:nvPr/>
          </p:nvSpPr>
          <p:spPr bwMode="auto">
            <a:xfrm>
              <a:off x="3858" y="1582"/>
              <a:ext cx="1341" cy="417"/>
            </a:xfrm>
            <a:prstGeom prst="ellipse">
              <a:avLst/>
            </a:prstGeom>
            <a:grpFill/>
            <a:ln w="9525">
              <a:solidFill>
                <a:schemeClr val="accent6">
                  <a:lumMod val="75000"/>
                </a:schemeClr>
              </a:solidFill>
              <a:round/>
              <a:headEnd/>
              <a:tailEnd/>
            </a:ln>
          </p:spPr>
          <p:txBody>
            <a:bodyPr wrap="none" anchor="ctr"/>
            <a:lstStyle/>
            <a:p>
              <a:pPr algn="ctr" eaLnBrk="1" hangingPunct="1"/>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Deducción – Lógica</a:t>
              </a:r>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8864" name="Oval 35"/>
            <p:cNvSpPr>
              <a:spLocks noChangeArrowheads="1"/>
            </p:cNvSpPr>
            <p:nvPr/>
          </p:nvSpPr>
          <p:spPr bwMode="auto">
            <a:xfrm>
              <a:off x="2147" y="1582"/>
              <a:ext cx="1341" cy="417"/>
            </a:xfrm>
            <a:prstGeom prst="ellipse">
              <a:avLst/>
            </a:prstGeom>
            <a:grpFill/>
            <a:ln w="9525">
              <a:solidFill>
                <a:schemeClr val="accent6">
                  <a:lumMod val="75000"/>
                </a:schemeClr>
              </a:solidFill>
              <a:round/>
              <a:headEnd/>
              <a:tailEnd/>
            </a:ln>
          </p:spPr>
          <p:txBody>
            <a:bodyPr wrap="none" anchor="ctr"/>
            <a:lstStyle/>
            <a:p>
              <a:pPr algn="ctr" eaLnBrk="1" hangingPunct="1"/>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Inferencia lógica</a:t>
              </a:r>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8865" name="Oval 36"/>
            <p:cNvSpPr>
              <a:spLocks noChangeArrowheads="1"/>
            </p:cNvSpPr>
            <p:nvPr/>
          </p:nvSpPr>
          <p:spPr bwMode="auto">
            <a:xfrm>
              <a:off x="2147" y="2923"/>
              <a:ext cx="1341" cy="415"/>
            </a:xfrm>
            <a:prstGeom prst="ellipse">
              <a:avLst/>
            </a:prstGeom>
            <a:grpFill/>
            <a:ln w="9525">
              <a:solidFill>
                <a:schemeClr val="accent6">
                  <a:lumMod val="75000"/>
                </a:schemeClr>
              </a:solidFill>
              <a:round/>
              <a:headEnd/>
              <a:tailEnd/>
            </a:ln>
          </p:spPr>
          <p:txBody>
            <a:bodyPr wrap="none" anchor="ctr"/>
            <a:lstStyle/>
            <a:p>
              <a:pPr algn="ctr" eaLnBrk="1" hangingPunct="1"/>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Contrastación </a:t>
              </a:r>
            </a:p>
            <a:p>
              <a:pPr algn="ctr" eaLnBrk="1" hangingPunct="1"/>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de hipótesis</a:t>
              </a:r>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355" name="Oval 37"/>
            <p:cNvSpPr>
              <a:spLocks noChangeArrowheads="1"/>
            </p:cNvSpPr>
            <p:nvPr/>
          </p:nvSpPr>
          <p:spPr bwMode="auto">
            <a:xfrm>
              <a:off x="389" y="2970"/>
              <a:ext cx="1341" cy="416"/>
            </a:xfrm>
            <a:prstGeom prst="ellipse">
              <a:avLst/>
            </a:prstGeom>
            <a:grpFill/>
            <a:ln w="9525">
              <a:solidFill>
                <a:schemeClr val="accent6">
                  <a:lumMod val="75000"/>
                </a:schemeClr>
              </a:solidFill>
              <a:round/>
              <a:headEnd/>
              <a:tailEnd/>
            </a:ln>
          </p:spPr>
          <p:txBody>
            <a:bodyPr wrap="none" anchor="ctr"/>
            <a:lstStyle/>
            <a:p>
              <a:pPr algn="ctr" eaLnBrk="1" hangingPunct="1"/>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Medición – Inducción</a:t>
              </a:r>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8867" name="Oval 38"/>
            <p:cNvSpPr>
              <a:spLocks noChangeArrowheads="1"/>
            </p:cNvSpPr>
            <p:nvPr/>
          </p:nvSpPr>
          <p:spPr bwMode="auto">
            <a:xfrm>
              <a:off x="3811" y="2970"/>
              <a:ext cx="1434" cy="462"/>
            </a:xfrm>
            <a:prstGeom prst="ellipse">
              <a:avLst/>
            </a:prstGeom>
            <a:grpFill/>
            <a:ln w="9525">
              <a:solidFill>
                <a:schemeClr val="accent6">
                  <a:lumMod val="75000"/>
                </a:schemeClr>
              </a:solidFill>
              <a:round/>
              <a:headEnd/>
              <a:tailEnd/>
            </a:ln>
          </p:spPr>
          <p:txBody>
            <a:bodyPr wrap="none" anchor="ctr"/>
            <a:lstStyle/>
            <a:p>
              <a:pPr algn="ctr" eaLnBrk="1" hangingPunct="1"/>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Interpretación e </a:t>
              </a:r>
            </a:p>
            <a:p>
              <a:pPr algn="ctr" eaLnBrk="1" hangingPunct="1"/>
              <a:r>
                <a:rPr lang="es-ES_tradnl" sz="1400" dirty="0">
                  <a:latin typeface="Open Sans Light" panose="020B0306030504020204" pitchFamily="34" charset="0"/>
                  <a:ea typeface="Open Sans Light" panose="020B0306030504020204" pitchFamily="34" charset="0"/>
                  <a:cs typeface="Open Sans Light" panose="020B0306030504020204" pitchFamily="34" charset="0"/>
                </a:rPr>
                <a:t>instrumentalización</a:t>
              </a:r>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8868" name="Line 46"/>
            <p:cNvSpPr>
              <a:spLocks noChangeShapeType="1"/>
            </p:cNvSpPr>
            <p:nvPr/>
          </p:nvSpPr>
          <p:spPr bwMode="auto">
            <a:xfrm flipH="1" flipV="1">
              <a:off x="1407" y="2647"/>
              <a:ext cx="740" cy="438"/>
            </a:xfrm>
            <a:prstGeom prst="line">
              <a:avLst/>
            </a:prstGeom>
            <a:grpFill/>
            <a:ln w="9525">
              <a:solidFill>
                <a:schemeClr val="accent6">
                  <a:lumMod val="75000"/>
                </a:schemeClr>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8869" name="Line 47"/>
            <p:cNvSpPr>
              <a:spLocks noChangeShapeType="1"/>
            </p:cNvSpPr>
            <p:nvPr/>
          </p:nvSpPr>
          <p:spPr bwMode="auto">
            <a:xfrm flipV="1">
              <a:off x="3488" y="2647"/>
              <a:ext cx="848" cy="461"/>
            </a:xfrm>
            <a:prstGeom prst="line">
              <a:avLst/>
            </a:prstGeom>
            <a:grpFill/>
            <a:ln w="9525">
              <a:solidFill>
                <a:schemeClr val="accent6">
                  <a:lumMod val="75000"/>
                </a:schemeClr>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8870" name="Line 48"/>
            <p:cNvSpPr>
              <a:spLocks noChangeShapeType="1"/>
            </p:cNvSpPr>
            <p:nvPr/>
          </p:nvSpPr>
          <p:spPr bwMode="auto">
            <a:xfrm flipV="1">
              <a:off x="2840" y="2692"/>
              <a:ext cx="0" cy="231"/>
            </a:xfrm>
            <a:prstGeom prst="line">
              <a:avLst/>
            </a:prstGeom>
            <a:grpFill/>
            <a:ln w="9525">
              <a:solidFill>
                <a:schemeClr val="accent6">
                  <a:lumMod val="75000"/>
                </a:schemeClr>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8871" name="Line 49"/>
            <p:cNvSpPr>
              <a:spLocks noChangeShapeType="1"/>
            </p:cNvSpPr>
            <p:nvPr/>
          </p:nvSpPr>
          <p:spPr bwMode="auto">
            <a:xfrm flipV="1">
              <a:off x="2840" y="2045"/>
              <a:ext cx="0" cy="277"/>
            </a:xfrm>
            <a:prstGeom prst="line">
              <a:avLst/>
            </a:prstGeom>
            <a:grpFill/>
            <a:ln w="9525">
              <a:solidFill>
                <a:schemeClr val="accent6">
                  <a:lumMod val="75000"/>
                </a:schemeClr>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8872" name="Line 50"/>
            <p:cNvSpPr>
              <a:spLocks noChangeShapeType="1"/>
            </p:cNvSpPr>
            <p:nvPr/>
          </p:nvSpPr>
          <p:spPr bwMode="auto">
            <a:xfrm flipV="1">
              <a:off x="2840" y="1305"/>
              <a:ext cx="0" cy="277"/>
            </a:xfrm>
            <a:prstGeom prst="line">
              <a:avLst/>
            </a:prstGeom>
            <a:grpFill/>
            <a:ln w="9525">
              <a:solidFill>
                <a:schemeClr val="accent6">
                  <a:lumMod val="75000"/>
                </a:schemeClr>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8873" name="Line 53"/>
            <p:cNvSpPr>
              <a:spLocks noChangeShapeType="1"/>
            </p:cNvSpPr>
            <p:nvPr/>
          </p:nvSpPr>
          <p:spPr bwMode="auto">
            <a:xfrm>
              <a:off x="1083" y="1999"/>
              <a:ext cx="46" cy="184"/>
            </a:xfrm>
            <a:prstGeom prst="line">
              <a:avLst/>
            </a:prstGeom>
            <a:grpFill/>
            <a:ln w="9525">
              <a:solidFill>
                <a:schemeClr val="accent6">
                  <a:lumMod val="75000"/>
                </a:schemeClr>
              </a:solidFill>
              <a:round/>
              <a:headEnd/>
              <a:tailEnd/>
            </a:ln>
            <a:extLst>
              <a:ext uri="{909E8E84-426E-40dd-AFC4-6F175D3DCCD1}">
                <a14:hiddenFill xmlns:a14="http://schemas.microsoft.com/office/drawing/2010/main" xmlns="">
                  <a:noFill/>
                </a14:hiddenFill>
              </a:ext>
            </a:extLst>
          </p:spPr>
          <p:txBody>
            <a:bodyPr wrap="none" anchor="ctr"/>
            <a:lstStyle/>
            <a:p>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8874" name="Line 54"/>
            <p:cNvSpPr>
              <a:spLocks noChangeShapeType="1"/>
            </p:cNvSpPr>
            <p:nvPr/>
          </p:nvSpPr>
          <p:spPr bwMode="auto">
            <a:xfrm flipH="1">
              <a:off x="898" y="1999"/>
              <a:ext cx="185" cy="138"/>
            </a:xfrm>
            <a:prstGeom prst="line">
              <a:avLst/>
            </a:prstGeom>
            <a:grpFill/>
            <a:ln w="9525">
              <a:solidFill>
                <a:schemeClr val="accent6">
                  <a:lumMod val="75000"/>
                </a:schemeClr>
              </a:solidFill>
              <a:round/>
              <a:headEnd/>
              <a:tailEnd/>
            </a:ln>
            <a:extLst>
              <a:ext uri="{909E8E84-426E-40dd-AFC4-6F175D3DCCD1}">
                <a14:hiddenFill xmlns:a14="http://schemas.microsoft.com/office/drawing/2010/main" xmlns="">
                  <a:noFill/>
                </a14:hiddenFill>
              </a:ext>
            </a:extLst>
          </p:spPr>
          <p:txBody>
            <a:bodyPr wrap="none" anchor="ctr"/>
            <a:lstStyle/>
            <a:p>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8875" name="Line 55"/>
            <p:cNvSpPr>
              <a:spLocks noChangeShapeType="1"/>
            </p:cNvSpPr>
            <p:nvPr/>
          </p:nvSpPr>
          <p:spPr bwMode="auto">
            <a:xfrm>
              <a:off x="2193" y="1074"/>
              <a:ext cx="185" cy="92"/>
            </a:xfrm>
            <a:prstGeom prst="line">
              <a:avLst/>
            </a:prstGeom>
            <a:grpFill/>
            <a:ln w="9525">
              <a:solidFill>
                <a:schemeClr val="accent6">
                  <a:lumMod val="75000"/>
                </a:schemeClr>
              </a:solidFill>
              <a:round/>
              <a:headEnd/>
              <a:tailEnd/>
            </a:ln>
            <a:extLst>
              <a:ext uri="{909E8E84-426E-40dd-AFC4-6F175D3DCCD1}">
                <a14:hiddenFill xmlns:a14="http://schemas.microsoft.com/office/drawing/2010/main" xmlns="">
                  <a:noFill/>
                </a14:hiddenFill>
              </a:ext>
            </a:extLst>
          </p:spPr>
          <p:txBody>
            <a:bodyPr wrap="none" anchor="ctr"/>
            <a:lstStyle/>
            <a:p>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8876" name="Line 56"/>
            <p:cNvSpPr>
              <a:spLocks noChangeShapeType="1"/>
            </p:cNvSpPr>
            <p:nvPr/>
          </p:nvSpPr>
          <p:spPr bwMode="auto">
            <a:xfrm flipV="1">
              <a:off x="2193" y="1166"/>
              <a:ext cx="185" cy="185"/>
            </a:xfrm>
            <a:prstGeom prst="line">
              <a:avLst/>
            </a:prstGeom>
            <a:grpFill/>
            <a:ln w="9525">
              <a:solidFill>
                <a:schemeClr val="accent6">
                  <a:lumMod val="75000"/>
                </a:schemeClr>
              </a:solidFill>
              <a:round/>
              <a:headEnd/>
              <a:tailEnd/>
            </a:ln>
            <a:extLst>
              <a:ext uri="{909E8E84-426E-40dd-AFC4-6F175D3DCCD1}">
                <a14:hiddenFill xmlns:a14="http://schemas.microsoft.com/office/drawing/2010/main" xmlns="">
                  <a:noFill/>
                </a14:hiddenFill>
              </a:ext>
            </a:extLst>
          </p:spPr>
          <p:txBody>
            <a:bodyPr wrap="none" anchor="ctr"/>
            <a:lstStyle/>
            <a:p>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8877" name="Line 57"/>
            <p:cNvSpPr>
              <a:spLocks noChangeShapeType="1"/>
            </p:cNvSpPr>
            <p:nvPr/>
          </p:nvSpPr>
          <p:spPr bwMode="auto">
            <a:xfrm flipV="1">
              <a:off x="4921" y="2137"/>
              <a:ext cx="47" cy="185"/>
            </a:xfrm>
            <a:prstGeom prst="line">
              <a:avLst/>
            </a:prstGeom>
            <a:grpFill/>
            <a:ln w="9525">
              <a:solidFill>
                <a:schemeClr val="accent6">
                  <a:lumMod val="75000"/>
                </a:schemeClr>
              </a:solidFill>
              <a:round/>
              <a:headEnd/>
              <a:tailEnd/>
            </a:ln>
            <a:extLst>
              <a:ext uri="{909E8E84-426E-40dd-AFC4-6F175D3DCCD1}">
                <a14:hiddenFill xmlns:a14="http://schemas.microsoft.com/office/drawing/2010/main" xmlns="">
                  <a:noFill/>
                </a14:hiddenFill>
              </a:ext>
            </a:extLst>
          </p:spPr>
          <p:txBody>
            <a:bodyPr wrap="none" anchor="ctr"/>
            <a:lstStyle/>
            <a:p>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8878" name="Line 58"/>
            <p:cNvSpPr>
              <a:spLocks noChangeShapeType="1"/>
            </p:cNvSpPr>
            <p:nvPr/>
          </p:nvSpPr>
          <p:spPr bwMode="auto">
            <a:xfrm flipH="1" flipV="1">
              <a:off x="4783" y="2183"/>
              <a:ext cx="138" cy="139"/>
            </a:xfrm>
            <a:prstGeom prst="line">
              <a:avLst/>
            </a:prstGeom>
            <a:grpFill/>
            <a:ln w="9525">
              <a:solidFill>
                <a:schemeClr val="accent6">
                  <a:lumMod val="75000"/>
                </a:schemeClr>
              </a:solidFill>
              <a:round/>
              <a:headEnd/>
              <a:tailEnd/>
            </a:ln>
            <a:extLst>
              <a:ext uri="{909E8E84-426E-40dd-AFC4-6F175D3DCCD1}">
                <a14:hiddenFill xmlns:a14="http://schemas.microsoft.com/office/drawing/2010/main" xmlns="">
                  <a:noFill/>
                </a14:hiddenFill>
              </a:ext>
            </a:extLst>
          </p:spPr>
          <p:txBody>
            <a:bodyPr wrap="none" anchor="ctr"/>
            <a:lstStyle/>
            <a:p>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8879" name="Line 59"/>
            <p:cNvSpPr>
              <a:spLocks noChangeShapeType="1"/>
            </p:cNvSpPr>
            <p:nvPr/>
          </p:nvSpPr>
          <p:spPr bwMode="auto">
            <a:xfrm flipV="1">
              <a:off x="3395" y="3663"/>
              <a:ext cx="139" cy="139"/>
            </a:xfrm>
            <a:prstGeom prst="line">
              <a:avLst/>
            </a:prstGeom>
            <a:grpFill/>
            <a:ln w="9525">
              <a:solidFill>
                <a:schemeClr val="accent6">
                  <a:lumMod val="75000"/>
                </a:schemeClr>
              </a:solidFill>
              <a:round/>
              <a:headEnd/>
              <a:tailEnd/>
            </a:ln>
            <a:extLst>
              <a:ext uri="{909E8E84-426E-40dd-AFC4-6F175D3DCCD1}">
                <a14:hiddenFill xmlns:a14="http://schemas.microsoft.com/office/drawing/2010/main" xmlns="">
                  <a:noFill/>
                </a14:hiddenFill>
              </a:ext>
            </a:extLst>
          </p:spPr>
          <p:txBody>
            <a:bodyPr wrap="none" anchor="ctr"/>
            <a:lstStyle/>
            <a:p>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8880" name="Line 60"/>
            <p:cNvSpPr>
              <a:spLocks noChangeShapeType="1"/>
            </p:cNvSpPr>
            <p:nvPr/>
          </p:nvSpPr>
          <p:spPr bwMode="auto">
            <a:xfrm>
              <a:off x="3395" y="3802"/>
              <a:ext cx="185" cy="92"/>
            </a:xfrm>
            <a:prstGeom prst="line">
              <a:avLst/>
            </a:prstGeom>
            <a:grpFill/>
            <a:ln w="9525">
              <a:solidFill>
                <a:schemeClr val="accent6">
                  <a:lumMod val="75000"/>
                </a:schemeClr>
              </a:solidFill>
              <a:round/>
              <a:headEnd/>
              <a:tailEnd/>
            </a:ln>
            <a:extLst>
              <a:ext uri="{909E8E84-426E-40dd-AFC4-6F175D3DCCD1}">
                <a14:hiddenFill xmlns:a14="http://schemas.microsoft.com/office/drawing/2010/main" xmlns="">
                  <a:noFill/>
                </a14:hiddenFill>
              </a:ext>
            </a:extLst>
          </p:spPr>
          <p:txBody>
            <a:bodyPr wrap="none" anchor="ctr"/>
            <a:lstStyle/>
            <a:p>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8881" name="Line 68"/>
            <p:cNvSpPr>
              <a:spLocks noChangeShapeType="1"/>
            </p:cNvSpPr>
            <p:nvPr/>
          </p:nvSpPr>
          <p:spPr bwMode="auto">
            <a:xfrm>
              <a:off x="1407" y="3339"/>
              <a:ext cx="46" cy="185"/>
            </a:xfrm>
            <a:prstGeom prst="line">
              <a:avLst/>
            </a:prstGeom>
            <a:grpFill/>
            <a:ln w="9525">
              <a:solidFill>
                <a:schemeClr val="accent6">
                  <a:lumMod val="75000"/>
                </a:schemeClr>
              </a:solidFill>
              <a:round/>
              <a:headEnd/>
              <a:tailEnd/>
            </a:ln>
            <a:extLst>
              <a:ext uri="{909E8E84-426E-40dd-AFC4-6F175D3DCCD1}">
                <a14:hiddenFill xmlns:a14="http://schemas.microsoft.com/office/drawing/2010/main" xmlns="">
                  <a:noFill/>
                </a14:hiddenFill>
              </a:ext>
            </a:extLst>
          </p:spPr>
          <p:txBody>
            <a:bodyPr wrap="none" anchor="ctr"/>
            <a:lstStyle/>
            <a:p>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8882" name="Line 69"/>
            <p:cNvSpPr>
              <a:spLocks noChangeShapeType="1"/>
            </p:cNvSpPr>
            <p:nvPr/>
          </p:nvSpPr>
          <p:spPr bwMode="auto">
            <a:xfrm>
              <a:off x="1407" y="3339"/>
              <a:ext cx="231" cy="47"/>
            </a:xfrm>
            <a:prstGeom prst="line">
              <a:avLst/>
            </a:prstGeom>
            <a:grpFill/>
            <a:ln w="9525">
              <a:solidFill>
                <a:schemeClr val="accent6">
                  <a:lumMod val="75000"/>
                </a:schemeClr>
              </a:solidFill>
              <a:round/>
              <a:headEnd/>
              <a:tailEnd/>
            </a:ln>
            <a:extLst>
              <a:ext uri="{909E8E84-426E-40dd-AFC4-6F175D3DCCD1}">
                <a14:hiddenFill xmlns:a14="http://schemas.microsoft.com/office/drawing/2010/main" xmlns="">
                  <a:noFill/>
                </a14:hiddenFill>
              </a:ext>
            </a:extLst>
          </p:spPr>
          <p:txBody>
            <a:bodyPr wrap="none" anchor="ctr"/>
            <a:lstStyle/>
            <a:p>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8883" name="Line 70"/>
            <p:cNvSpPr>
              <a:spLocks noChangeShapeType="1"/>
            </p:cNvSpPr>
            <p:nvPr/>
          </p:nvSpPr>
          <p:spPr bwMode="auto">
            <a:xfrm flipH="1">
              <a:off x="898" y="2646"/>
              <a:ext cx="46" cy="185"/>
            </a:xfrm>
            <a:prstGeom prst="line">
              <a:avLst/>
            </a:prstGeom>
            <a:grpFill/>
            <a:ln w="9525">
              <a:solidFill>
                <a:schemeClr val="accent6">
                  <a:lumMod val="75000"/>
                </a:schemeClr>
              </a:solidFill>
              <a:round/>
              <a:headEnd/>
              <a:tailEnd/>
            </a:ln>
            <a:extLst>
              <a:ext uri="{909E8E84-426E-40dd-AFC4-6F175D3DCCD1}">
                <a14:hiddenFill xmlns:a14="http://schemas.microsoft.com/office/drawing/2010/main" xmlns="">
                  <a:noFill/>
                </a14:hiddenFill>
              </a:ext>
            </a:extLst>
          </p:spPr>
          <p:txBody>
            <a:bodyPr wrap="none" anchor="ctr"/>
            <a:lstStyle/>
            <a:p>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8884" name="Line 71"/>
            <p:cNvSpPr>
              <a:spLocks noChangeShapeType="1"/>
            </p:cNvSpPr>
            <p:nvPr/>
          </p:nvSpPr>
          <p:spPr bwMode="auto">
            <a:xfrm>
              <a:off x="944" y="2646"/>
              <a:ext cx="139" cy="139"/>
            </a:xfrm>
            <a:prstGeom prst="line">
              <a:avLst/>
            </a:prstGeom>
            <a:grpFill/>
            <a:ln w="9525">
              <a:solidFill>
                <a:schemeClr val="accent6">
                  <a:lumMod val="75000"/>
                </a:schemeClr>
              </a:solidFill>
              <a:round/>
              <a:headEnd/>
              <a:tailEnd/>
            </a:ln>
            <a:extLst>
              <a:ext uri="{909E8E84-426E-40dd-AFC4-6F175D3DCCD1}">
                <a14:hiddenFill xmlns:a14="http://schemas.microsoft.com/office/drawing/2010/main" xmlns="">
                  <a:noFill/>
                </a14:hiddenFill>
              </a:ext>
            </a:extLst>
          </p:spPr>
          <p:txBody>
            <a:bodyPr wrap="none" anchor="ctr"/>
            <a:lstStyle/>
            <a:p>
              <a:endParaRPr lang="es-E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78854" name="Text Box 77"/>
          <p:cNvSpPr txBox="1">
            <a:spLocks noChangeArrowheads="1"/>
          </p:cNvSpPr>
          <p:nvPr/>
        </p:nvSpPr>
        <p:spPr bwMode="auto">
          <a:xfrm>
            <a:off x="771045" y="6192648"/>
            <a:ext cx="2232248" cy="246221"/>
          </a:xfrm>
          <a:prstGeom prst="rect">
            <a:avLst/>
          </a:prstGeom>
          <a:solidFill>
            <a:schemeClr val="bg1"/>
          </a:solidFill>
          <a:ln>
            <a:solidFill>
              <a:schemeClr val="accent6">
                <a:lumMod val="50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spcBef>
                <a:spcPct val="50000"/>
              </a:spcBef>
            </a:pPr>
            <a:r>
              <a:rPr lang="es-ES" sz="10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César Augusto Bernal 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sz="half" idx="14"/>
          </p:nvPr>
        </p:nvSpPr>
        <p:spPr>
          <a:xfrm>
            <a:off x="366851" y="2436368"/>
            <a:ext cx="7618895" cy="3098800"/>
          </a:xfrm>
        </p:spPr>
        <p:txBody>
          <a:bodyPr>
            <a:normAutofit/>
          </a:bodyPr>
          <a:lstStyle/>
          <a:p>
            <a:pPr marL="0" indent="0" algn="just">
              <a:lnSpc>
                <a:spcPct val="100000"/>
              </a:lnSpc>
              <a:buNone/>
            </a:pPr>
            <a:r>
              <a:rPr lang="es-CO" dirty="0">
                <a:cs typeface="Times New Roman" charset="0"/>
              </a:rPr>
              <a:t>Muestra la inversión total requerida para realizar la investigación detallando los diferentes rubros que lo constituyen: </a:t>
            </a:r>
          </a:p>
          <a:p>
            <a:pPr marL="285750" indent="-285750" algn="just">
              <a:lnSpc>
                <a:spcPct val="100000"/>
              </a:lnSpc>
              <a:buFont typeface="Arial" panose="020B0604020202020204" pitchFamily="34" charset="0"/>
              <a:buChar char="•"/>
            </a:pPr>
            <a:r>
              <a:rPr lang="es-CO" dirty="0">
                <a:cs typeface="Times New Roman" charset="0"/>
              </a:rPr>
              <a:t>Honorarios del equipo de personas responsable de la investigación.</a:t>
            </a:r>
          </a:p>
          <a:p>
            <a:pPr marL="285750" indent="-285750" algn="just">
              <a:lnSpc>
                <a:spcPct val="100000"/>
              </a:lnSpc>
              <a:buFont typeface="Arial" panose="020B0604020202020204" pitchFamily="34" charset="0"/>
              <a:buChar char="•"/>
            </a:pPr>
            <a:r>
              <a:rPr lang="es-CO" dirty="0">
                <a:cs typeface="Times New Roman" charset="0"/>
              </a:rPr>
              <a:t>Materiales y equipos para el desarrollo de las actividades que se van a ejecutar.</a:t>
            </a:r>
          </a:p>
          <a:p>
            <a:pPr marL="285750" indent="-285750" algn="just">
              <a:lnSpc>
                <a:spcPct val="100000"/>
              </a:lnSpc>
              <a:buFont typeface="Arial" panose="020B0604020202020204" pitchFamily="34" charset="0"/>
              <a:buChar char="•"/>
            </a:pPr>
            <a:r>
              <a:rPr lang="es-CO" dirty="0">
                <a:cs typeface="Times New Roman" charset="0"/>
              </a:rPr>
              <a:t>Movilidad o viajes para la obtención de la información, del material bibliográfico.</a:t>
            </a:r>
          </a:p>
          <a:p>
            <a:pPr marL="285750" indent="-285750" algn="just">
              <a:lnSpc>
                <a:spcPct val="100000"/>
              </a:lnSpc>
              <a:buFont typeface="Arial" panose="020B0604020202020204" pitchFamily="34" charset="0"/>
              <a:buChar char="•"/>
            </a:pPr>
            <a:r>
              <a:rPr lang="es-CO" dirty="0">
                <a:cs typeface="Times New Roman" charset="0"/>
              </a:rPr>
              <a:t>Demás costos en que se incurre para el desarrollo de la investigación.</a:t>
            </a:r>
            <a:endParaRPr lang="es-EC" dirty="0">
              <a:cs typeface="Times New Roman" charset="0"/>
            </a:endParaRPr>
          </a:p>
        </p:txBody>
      </p:sp>
      <p:sp>
        <p:nvSpPr>
          <p:cNvPr id="115714" name="Rectangle 2"/>
          <p:cNvSpPr>
            <a:spLocks noGrp="1" noChangeArrowheads="1"/>
          </p:cNvSpPr>
          <p:nvPr>
            <p:ph type="title"/>
          </p:nvPr>
        </p:nvSpPr>
        <p:spPr/>
        <p:txBody>
          <a:bodyPr>
            <a:normAutofit fontScale="90000"/>
          </a:bodyPr>
          <a:lstStyle/>
          <a:p>
            <a:pPr eaLnBrk="1" hangingPunct="1"/>
            <a:br>
              <a:rPr lang="es-CO" sz="4000" dirty="0"/>
            </a:br>
            <a:r>
              <a:rPr lang="es-CO" sz="4000" dirty="0"/>
              <a:t>Presupuesto de inversión </a:t>
            </a:r>
          </a:p>
        </p:txBody>
      </p:sp>
      <p:pic>
        <p:nvPicPr>
          <p:cNvPr id="2" name="Imagen 1" descr="AL110391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5632" y="3785073"/>
            <a:ext cx="2974803" cy="1983470"/>
          </a:xfrm>
          <a:prstGeom prst="rect">
            <a:avLst/>
          </a:prstGeom>
        </p:spPr>
      </p:pic>
    </p:spTree>
  </p:cSld>
  <p:clrMapOvr>
    <a:masterClrMapping/>
  </p:clrMapOvr>
  <p:transition>
    <p:pull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466344" y="642938"/>
            <a:ext cx="10579608" cy="71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eaLnBrk="1" hangingPunct="1"/>
            <a:r>
              <a:rPr lang="es-MX" sz="3600" dirty="0">
                <a:latin typeface="Open Sans Light" panose="020B0306030504020204" pitchFamily="34" charset="0"/>
                <a:ea typeface="+mj-ea"/>
                <a:cs typeface="+mj-cs"/>
              </a:rPr>
              <a:t> Presupuesto</a:t>
            </a:r>
            <a:endParaRPr lang="es-ES" sz="3600" dirty="0">
              <a:latin typeface="Open Sans Light" panose="020B0306030504020204" pitchFamily="34" charset="0"/>
              <a:ea typeface="+mj-ea"/>
              <a:cs typeface="+mj-cs"/>
            </a:endParaRPr>
          </a:p>
        </p:txBody>
      </p:sp>
      <p:graphicFrame>
        <p:nvGraphicFramePr>
          <p:cNvPr id="2" name="1 Tabla"/>
          <p:cNvGraphicFramePr>
            <a:graphicFrameLocks noGrp="1"/>
          </p:cNvGraphicFramePr>
          <p:nvPr>
            <p:extLst>
              <p:ext uri="{D42A27DB-BD31-4B8C-83A1-F6EECF244321}">
                <p14:modId xmlns:p14="http://schemas.microsoft.com/office/powerpoint/2010/main" val="4029365601"/>
              </p:ext>
            </p:extLst>
          </p:nvPr>
        </p:nvGraphicFramePr>
        <p:xfrm>
          <a:off x="2089869" y="1628800"/>
          <a:ext cx="8062912" cy="4298447"/>
        </p:xfrm>
        <a:graphic>
          <a:graphicData uri="http://schemas.openxmlformats.org/drawingml/2006/table">
            <a:tbl>
              <a:tblPr>
                <a:tableStyleId>{E8B1032C-EA38-4F05-BA0D-38AFFFC7BED3}</a:tableStyleId>
              </a:tblPr>
              <a:tblGrid>
                <a:gridCol w="1130300">
                  <a:extLst>
                    <a:ext uri="{9D8B030D-6E8A-4147-A177-3AD203B41FA5}">
                      <a16:colId xmlns:a16="http://schemas.microsoft.com/office/drawing/2014/main" val="20000"/>
                    </a:ext>
                  </a:extLst>
                </a:gridCol>
                <a:gridCol w="1687512">
                  <a:extLst>
                    <a:ext uri="{9D8B030D-6E8A-4147-A177-3AD203B41FA5}">
                      <a16:colId xmlns:a16="http://schemas.microsoft.com/office/drawing/2014/main" val="20001"/>
                    </a:ext>
                  </a:extLst>
                </a:gridCol>
                <a:gridCol w="1819275">
                  <a:extLst>
                    <a:ext uri="{9D8B030D-6E8A-4147-A177-3AD203B41FA5}">
                      <a16:colId xmlns:a16="http://schemas.microsoft.com/office/drawing/2014/main" val="20002"/>
                    </a:ext>
                  </a:extLst>
                </a:gridCol>
                <a:gridCol w="1819275">
                  <a:extLst>
                    <a:ext uri="{9D8B030D-6E8A-4147-A177-3AD203B41FA5}">
                      <a16:colId xmlns:a16="http://schemas.microsoft.com/office/drawing/2014/main" val="20003"/>
                    </a:ext>
                  </a:extLst>
                </a:gridCol>
                <a:gridCol w="1606550">
                  <a:extLst>
                    <a:ext uri="{9D8B030D-6E8A-4147-A177-3AD203B41FA5}">
                      <a16:colId xmlns:a16="http://schemas.microsoft.com/office/drawing/2014/main" val="20004"/>
                    </a:ext>
                  </a:extLst>
                </a:gridCol>
              </a:tblGrid>
              <a:tr h="293688">
                <a:tc rowSpan="2"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4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Rubros</a:t>
                      </a:r>
                      <a:endParaRPr kumimoji="0" lang="es-CO" sz="14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rowSpan="2" hMerge="1">
                  <a:txBody>
                    <a:bodyPr/>
                    <a:lstStyle/>
                    <a:p>
                      <a:endParaRPr lang="es-ES"/>
                    </a:p>
                  </a:txBody>
                  <a:tcPr/>
                </a:tc>
                <a:tc gridSpan="3">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4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Fuentes de financiamiento</a:t>
                      </a:r>
                      <a:endParaRPr kumimoji="0" lang="es-CO" sz="14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506413">
                <a:tc gridSpan="2" vMerge="1">
                  <a:txBody>
                    <a:bodyPr/>
                    <a:lstStyle/>
                    <a:p>
                      <a:endParaRPr lang="es-ES"/>
                    </a:p>
                  </a:txBody>
                  <a:tcPr/>
                </a:tc>
                <a:tc hMerge="1" vMerge="1">
                  <a:txBody>
                    <a:bodyPr/>
                    <a:lstStyle/>
                    <a:p>
                      <a:endParaRPr lang="es-ES"/>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4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Recursos propios</a:t>
                      </a:r>
                      <a:endParaRPr kumimoji="0" lang="es-CO" sz="14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4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Entidad externa que apoya el proyecto</a:t>
                      </a:r>
                      <a:endParaRPr kumimoji="0" lang="es-CO" sz="14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4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Total</a:t>
                      </a:r>
                      <a:endParaRPr kumimoji="0" lang="es-CO" sz="14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ctr" horzOverflow="overflow"/>
                </a:tc>
                <a:extLst>
                  <a:ext uri="{0D108BD9-81ED-4DB2-BD59-A6C34878D82A}">
                    <a16:rowId xmlns:a16="http://schemas.microsoft.com/office/drawing/2014/main" val="10001"/>
                  </a:ext>
                </a:extLst>
              </a:tr>
              <a:tr h="19208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Personal</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8</a:t>
                      </a:r>
                      <a:r>
                        <a:rPr kumimoji="0" lang="es-CO" sz="4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a:t>
                      </a:r>
                      <a:r>
                        <a:rPr kumimoji="0" lang="es-CO" sz="4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10</a:t>
                      </a:r>
                      <a:r>
                        <a:rPr kumimoji="0" lang="es-CO" sz="4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a:t>
                      </a:r>
                      <a:r>
                        <a:rPr kumimoji="0" lang="es-CO" sz="4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18</a:t>
                      </a:r>
                      <a:r>
                        <a:rPr kumimoji="0" lang="es-CO" sz="4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a:t>
                      </a:r>
                      <a:r>
                        <a:rPr kumimoji="0" lang="es-CO" sz="4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000 </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extLst>
                  <a:ext uri="{0D108BD9-81ED-4DB2-BD59-A6C34878D82A}">
                    <a16:rowId xmlns:a16="http://schemas.microsoft.com/office/drawing/2014/main" val="10002"/>
                  </a:ext>
                </a:extLst>
              </a:tr>
              <a:tr h="19208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2</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Equipos</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1"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endParaRPr kumimoji="0" lang="es-CO" sz="12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extLst>
                  <a:ext uri="{0D108BD9-81ED-4DB2-BD59-A6C34878D82A}">
                    <a16:rowId xmlns:a16="http://schemas.microsoft.com/office/drawing/2014/main" val="10003"/>
                  </a:ext>
                </a:extLst>
              </a:tr>
              <a:tr h="19208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3</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Materiales</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a:t>
                      </a:r>
                      <a:r>
                        <a:rPr kumimoji="0" lang="es-CO" sz="4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a:t>
                      </a:r>
                      <a:r>
                        <a:rPr kumimoji="0" lang="es-CO" sz="4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000 </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a:t>
                      </a:r>
                      <a:r>
                        <a:rPr kumimoji="0" lang="es-CO" sz="4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a:t>
                      </a:r>
                      <a:r>
                        <a:rPr kumimoji="0" lang="es-CO" sz="4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r>
                        <a:rPr kumimoji="0" lang="es-CO" sz="12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000 </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extLst>
                  <a:ext uri="{0D108BD9-81ED-4DB2-BD59-A6C34878D82A}">
                    <a16:rowId xmlns:a16="http://schemas.microsoft.com/office/drawing/2014/main" val="10004"/>
                  </a:ext>
                </a:extLst>
              </a:tr>
              <a:tr h="19208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4</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Salidas de campo</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2</a:t>
                      </a:r>
                      <a:r>
                        <a:rPr kumimoji="0" lang="es-CO" sz="4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a:t>
                      </a:r>
                      <a:r>
                        <a:rPr kumimoji="0" lang="es-CO" sz="4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000 </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2</a:t>
                      </a:r>
                      <a:r>
                        <a:rPr kumimoji="0" lang="es-CO" sz="4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a:t>
                      </a:r>
                      <a:r>
                        <a:rPr kumimoji="0" lang="es-CO" sz="4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r>
                        <a:rPr kumimoji="0" lang="es-CO" sz="12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extLst>
                  <a:ext uri="{0D108BD9-81ED-4DB2-BD59-A6C34878D82A}">
                    <a16:rowId xmlns:a16="http://schemas.microsoft.com/office/drawing/2014/main" val="10005"/>
                  </a:ext>
                </a:extLst>
              </a:tr>
              <a:tr h="202124">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5</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Viajes</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a:t>
                      </a:r>
                      <a:r>
                        <a:rPr kumimoji="0" lang="es-CO" sz="4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a:t>
                      </a:r>
                      <a:r>
                        <a:rPr kumimoji="0" lang="es-CO" sz="4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a:t>
                      </a:r>
                      <a:r>
                        <a:rPr kumimoji="0" lang="es-CO" sz="4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a:t>
                      </a:r>
                      <a:r>
                        <a:rPr kumimoji="0" lang="es-CO" sz="4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extLst>
                  <a:ext uri="{0D108BD9-81ED-4DB2-BD59-A6C34878D82A}">
                    <a16:rowId xmlns:a16="http://schemas.microsoft.com/office/drawing/2014/main" val="10006"/>
                  </a:ext>
                </a:extLst>
              </a:tr>
              <a:tr h="19208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6</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Bibliografía</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a:t>
                      </a:r>
                      <a:r>
                        <a:rPr kumimoji="0" lang="es-CO" sz="4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500</a:t>
                      </a:r>
                      <a:r>
                        <a:rPr kumimoji="0" lang="es-CO" sz="4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a:t>
                      </a:r>
                      <a:r>
                        <a:rPr kumimoji="0" lang="es-CO" sz="4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500</a:t>
                      </a:r>
                      <a:r>
                        <a:rPr kumimoji="0" lang="es-CO" sz="4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extLst>
                  <a:ext uri="{0D108BD9-81ED-4DB2-BD59-A6C34878D82A}">
                    <a16:rowId xmlns:a16="http://schemas.microsoft.com/office/drawing/2014/main" val="10007"/>
                  </a:ext>
                </a:extLst>
              </a:tr>
              <a:tr h="19208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7</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Software</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200</a:t>
                      </a:r>
                      <a:r>
                        <a:rPr kumimoji="0" lang="es-CO" sz="4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200</a:t>
                      </a:r>
                      <a:r>
                        <a:rPr kumimoji="0" lang="es-CO" sz="4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extLst>
                  <a:ext uri="{0D108BD9-81ED-4DB2-BD59-A6C34878D82A}">
                    <a16:rowId xmlns:a16="http://schemas.microsoft.com/office/drawing/2014/main" val="10008"/>
                  </a:ext>
                </a:extLst>
              </a:tr>
              <a:tr h="19208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8</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Publicaciones</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a:t>
                      </a:r>
                      <a:r>
                        <a:rPr kumimoji="0" lang="es-CO" sz="4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500</a:t>
                      </a:r>
                      <a:r>
                        <a:rPr kumimoji="0" lang="es-CO" sz="4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000 </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a:t>
                      </a:r>
                      <a:r>
                        <a:rPr kumimoji="0" lang="es-CO" sz="4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500</a:t>
                      </a:r>
                      <a:r>
                        <a:rPr kumimoji="0" lang="es-CO" sz="4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extLst>
                  <a:ext uri="{0D108BD9-81ED-4DB2-BD59-A6C34878D82A}">
                    <a16:rowId xmlns:a16="http://schemas.microsoft.com/office/drawing/2014/main" val="10009"/>
                  </a:ext>
                </a:extLst>
              </a:tr>
              <a:tr h="37306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9</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Honorarios y servicios Técnicos</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3</a:t>
                      </a:r>
                      <a:r>
                        <a:rPr kumimoji="0" lang="es-CO" sz="4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a:t>
                      </a:r>
                      <a:r>
                        <a:rPr kumimoji="0" lang="es-CO" sz="4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000 </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3</a:t>
                      </a:r>
                      <a:r>
                        <a:rPr kumimoji="0" lang="es-CO" sz="4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a:t>
                      </a:r>
                      <a:r>
                        <a:rPr kumimoji="0" lang="es-CO" sz="4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000 </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extLst>
                  <a:ext uri="{0D108BD9-81ED-4DB2-BD59-A6C34878D82A}">
                    <a16:rowId xmlns:a16="http://schemas.microsoft.com/office/drawing/2014/main" val="10010"/>
                  </a:ext>
                </a:extLst>
              </a:tr>
              <a:tr h="19208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10</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Construcciones</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extLst>
                  <a:ext uri="{0D108BD9-81ED-4DB2-BD59-A6C34878D82A}">
                    <a16:rowId xmlns:a16="http://schemas.microsoft.com/office/drawing/2014/main" val="10011"/>
                  </a:ext>
                </a:extLst>
              </a:tr>
              <a:tr h="19208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11</a:t>
                      </a:r>
                      <a:endParaRPr kumimoji="0" lang="es-CO" sz="12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Mantenimiento</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extLst>
                  <a:ext uri="{0D108BD9-81ED-4DB2-BD59-A6C34878D82A}">
                    <a16:rowId xmlns:a16="http://schemas.microsoft.com/office/drawing/2014/main" val="10012"/>
                  </a:ext>
                </a:extLst>
              </a:tr>
              <a:tr h="19208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12</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Administración</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a:t>
                      </a:r>
                      <a:r>
                        <a:rPr kumimoji="0" lang="es-CO" sz="4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a:t>
                      </a:r>
                      <a:r>
                        <a:rPr kumimoji="0" lang="es-CO" sz="4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a:t>
                      </a:r>
                      <a:r>
                        <a:rPr kumimoji="0" lang="es-CO" sz="4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a:t>
                      </a:r>
                      <a:r>
                        <a:rPr kumimoji="0" lang="es-CO" sz="4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extLst>
                  <a:ext uri="{0D108BD9-81ED-4DB2-BD59-A6C34878D82A}">
                    <a16:rowId xmlns:a16="http://schemas.microsoft.com/office/drawing/2014/main" val="10013"/>
                  </a:ext>
                </a:extLst>
              </a:tr>
              <a:tr h="5845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13</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Otros</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a:t>
                      </a:r>
                      <a:r>
                        <a:rPr kumimoji="0" lang="es-CO" sz="4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a:t>
                      </a:r>
                      <a:r>
                        <a:rPr kumimoji="0" lang="es-CO" sz="4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000 </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100" b="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kumimoji="0" lang="es-CO" sz="11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2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a:t>
                      </a:r>
                      <a:r>
                        <a:rPr kumimoji="0" lang="es-CO" sz="4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a:t>
                      </a:r>
                      <a:r>
                        <a:rPr kumimoji="0" lang="es-CO" sz="4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200" b="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000 </a:t>
                      </a:r>
                      <a:endParaRPr kumimoji="0" lang="es-CO" sz="1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extLst>
                  <a:ext uri="{0D108BD9-81ED-4DB2-BD59-A6C34878D82A}">
                    <a16:rowId xmlns:a16="http://schemas.microsoft.com/office/drawing/2014/main" val="10014"/>
                  </a:ext>
                </a:extLst>
              </a:tr>
              <a:tr h="80679">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400" b="1" u="none" strike="noStrike" kern="1200"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Total</a:t>
                      </a:r>
                      <a:endParaRPr kumimoji="0" lang="es-CO" sz="1400" b="1" i="0" u="none" strike="noStrike" kern="1200"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ctr" horzOverflow="overflow"/>
                </a:tc>
                <a:tc hMerge="1">
                  <a:txBody>
                    <a:bodyPr/>
                    <a:lstStyle/>
                    <a:p>
                      <a:endParaRPr lang="es-ES"/>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400" b="1" u="none" strike="noStrike" kern="1200"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19</a:t>
                      </a:r>
                      <a:r>
                        <a:rPr kumimoji="0" lang="es-CO" sz="400" b="1" u="none" strike="noStrike" kern="1200"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400" b="1" u="none" strike="noStrike" kern="1200"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200</a:t>
                      </a:r>
                      <a:r>
                        <a:rPr kumimoji="0" lang="es-CO" sz="400" b="1" u="none" strike="noStrike" kern="1200"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400" b="1" u="none" strike="noStrike" kern="1200"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000 </a:t>
                      </a:r>
                      <a:endParaRPr kumimoji="0" lang="es-CO" sz="1400" b="1" i="0" u="none" strike="noStrike" kern="1200"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CO" sz="1400" b="1" u="none" strike="noStrike" kern="1200"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kumimoji="0" lang="es-CO" sz="1400" b="1" i="0" u="none" strike="noStrike" kern="1200"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s-CO" sz="1400" b="1" u="none" strike="noStrike" kern="1200"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s-CO" sz="1400" b="1" u="none" strike="noStrike" kern="1200"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29</a:t>
                      </a:r>
                      <a:r>
                        <a:rPr kumimoji="0" lang="es-CO" sz="400" b="1" u="none" strike="noStrike" kern="1200"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400" b="1" u="none" strike="noStrike" kern="1200"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200</a:t>
                      </a:r>
                      <a:r>
                        <a:rPr kumimoji="0" lang="es-CO" sz="400" b="1" u="none" strike="noStrike" kern="1200"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s-CO" sz="1400" b="1" u="none" strike="noStrike" kern="1200"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000 </a:t>
                      </a:r>
                    </a:p>
                    <a:p>
                      <a:pPr marL="0" marR="0" lvl="0" indent="0" algn="ctr" defTabSz="914400" rtl="0" eaLnBrk="1" fontAlgn="base" latinLnBrk="0" hangingPunct="1">
                        <a:lnSpc>
                          <a:spcPct val="115000"/>
                        </a:lnSpc>
                        <a:spcBef>
                          <a:spcPct val="0"/>
                        </a:spcBef>
                        <a:spcAft>
                          <a:spcPct val="0"/>
                        </a:spcAft>
                        <a:buClrTx/>
                        <a:buSzTx/>
                        <a:buFontTx/>
                        <a:buNone/>
                        <a:tabLst/>
                      </a:pPr>
                      <a:endParaRPr kumimoji="0" lang="es-CO" sz="1400" b="1" i="0" u="none" strike="noStrike" kern="1200"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44448" marR="44448" marT="0" marB="0" anchor="ctr" horzOverflow="overflow"/>
                </a:tc>
                <a:extLst>
                  <a:ext uri="{0D108BD9-81ED-4DB2-BD59-A6C34878D82A}">
                    <a16:rowId xmlns:a16="http://schemas.microsoft.com/office/drawing/2014/main" val="10015"/>
                  </a:ext>
                </a:extLst>
              </a:tr>
            </a:tbl>
          </a:graphicData>
        </a:graphic>
      </p:graphicFrame>
      <p:sp>
        <p:nvSpPr>
          <p:cNvPr id="116824" name="Rectangle 7"/>
          <p:cNvSpPr>
            <a:spLocks noChangeArrowheads="1"/>
          </p:cNvSpPr>
          <p:nvPr/>
        </p:nvSpPr>
        <p:spPr bwMode="auto">
          <a:xfrm>
            <a:off x="6543384" y="2396609"/>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lgn="ctr"/>
            <a:endParaRPr lang="es-CO">
              <a:solidFill>
                <a:srgbClr val="00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563881" y="612676"/>
            <a:ext cx="7631113" cy="71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eaLnBrk="1" hangingPunct="1"/>
            <a:r>
              <a:rPr lang="es-MX" sz="3600" dirty="0">
                <a:latin typeface="Open Sans Light" panose="020B0306030504020204" pitchFamily="34" charset="0"/>
                <a:ea typeface="+mj-ea"/>
                <a:cs typeface="+mj-cs"/>
              </a:rPr>
              <a:t>Referencias</a:t>
            </a:r>
            <a:endParaRPr lang="es-ES" sz="3600" dirty="0">
              <a:latin typeface="Open Sans Light" panose="020B0306030504020204" pitchFamily="34" charset="0"/>
              <a:ea typeface="+mj-ea"/>
              <a:cs typeface="+mj-cs"/>
            </a:endParaRPr>
          </a:p>
        </p:txBody>
      </p:sp>
      <p:sp>
        <p:nvSpPr>
          <p:cNvPr id="77827" name="Rectangle 3" descr="Rectangle: Click to edit Master text styles&#10;Second level&#10;Third level&#10;Fourth level&#10;Fifth level"/>
          <p:cNvSpPr>
            <a:spLocks noChangeArrowheads="1"/>
          </p:cNvSpPr>
          <p:nvPr/>
        </p:nvSpPr>
        <p:spPr bwMode="auto">
          <a:xfrm>
            <a:off x="1520190" y="1692275"/>
            <a:ext cx="8989314" cy="4062349"/>
          </a:xfrm>
          <a:prstGeom prst="rect">
            <a:avLst/>
          </a:prstGeom>
          <a:noFill/>
          <a:ln>
            <a:noFill/>
          </a:ln>
        </p:spPr>
        <p:txBody>
          <a:bodyPr/>
          <a:lstStyle/>
          <a:p>
            <a:pPr algn="just" eaLnBrk="1" hangingPunct="1">
              <a:spcBef>
                <a:spcPct val="20000"/>
              </a:spcBef>
              <a:buClr>
                <a:schemeClr val="hlink"/>
              </a:buClr>
              <a:buSzPct val="110000"/>
            </a:pPr>
            <a:endParaRPr lang="es-MX" sz="1600" dirty="0">
              <a:latin typeface="Open Sans Light" panose="020B0306030504020204" pitchFamily="34" charset="0"/>
              <a:ea typeface="Open Sans Light" panose="020B0306030504020204" pitchFamily="34" charset="0"/>
              <a:cs typeface="Open Sans Light" panose="020B0306030504020204" pitchFamily="34" charset="0"/>
            </a:endParaRPr>
          </a:p>
          <a:p>
            <a:pPr algn="just" eaLnBrk="1" hangingPunct="1">
              <a:spcBef>
                <a:spcPct val="20000"/>
              </a:spcBef>
              <a:buClr>
                <a:schemeClr val="hlink"/>
              </a:buClr>
              <a:buSzPct val="110000"/>
            </a:pPr>
            <a:r>
              <a:rPr lang="es-MX" sz="1600" dirty="0">
                <a:latin typeface="Open Sans Light" panose="020B0306030504020204" pitchFamily="34" charset="0"/>
                <a:ea typeface="Open Sans Light" panose="020B0306030504020204" pitchFamily="34" charset="0"/>
                <a:cs typeface="Open Sans Light" panose="020B0306030504020204" pitchFamily="34" charset="0"/>
              </a:rPr>
              <a:t>Presenta con normas de estilo las referencias del material bibliográfico utilizado o visitado para la elaboración del documento de anteproyecto o propuesta de la investigación que se va a realizar. </a:t>
            </a:r>
          </a:p>
          <a:p>
            <a:pPr algn="just" eaLnBrk="1" hangingPunct="1">
              <a:spcBef>
                <a:spcPct val="20000"/>
              </a:spcBef>
              <a:buClr>
                <a:schemeClr val="hlink"/>
              </a:buClr>
              <a:buSzPct val="110000"/>
            </a:pPr>
            <a:endParaRPr lang="es-MX" sz="1600" dirty="0">
              <a:latin typeface="Open Sans Light" panose="020B0306030504020204" pitchFamily="34" charset="0"/>
              <a:ea typeface="Open Sans Light" panose="020B0306030504020204" pitchFamily="34" charset="0"/>
              <a:cs typeface="Open Sans Light" panose="020B0306030504020204" pitchFamily="34" charset="0"/>
            </a:endParaRPr>
          </a:p>
          <a:p>
            <a:pPr algn="just" eaLnBrk="1" hangingPunct="1">
              <a:spcBef>
                <a:spcPct val="20000"/>
              </a:spcBef>
              <a:buClr>
                <a:schemeClr val="hlink"/>
              </a:buClr>
              <a:buSzPct val="110000"/>
            </a:pPr>
            <a:r>
              <a:rPr lang="es-MX" sz="1600" dirty="0">
                <a:latin typeface="Open Sans Light" panose="020B0306030504020204" pitchFamily="34" charset="0"/>
                <a:ea typeface="Open Sans Light" panose="020B0306030504020204" pitchFamily="34" charset="0"/>
                <a:cs typeface="Open Sans Light" panose="020B0306030504020204" pitchFamily="34" charset="0"/>
              </a:rPr>
              <a:t>Ejemplos:</a:t>
            </a:r>
          </a:p>
          <a:p>
            <a:pPr algn="just" eaLnBrk="1" hangingPunct="1">
              <a:spcBef>
                <a:spcPct val="20000"/>
              </a:spcBef>
              <a:buClr>
                <a:schemeClr val="hlink"/>
              </a:buClr>
              <a:buSzPct val="110000"/>
            </a:pPr>
            <a:endParaRPr lang="es-MX" sz="1600"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just">
              <a:buFont typeface="Arial"/>
              <a:buChar cha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Ayup-González, J., Calderón-Monge, E. y Carrilero-Castillo, A. (2019). The effects of management and environmental factors on franchise continuity. Economic Research-</a:t>
            </a: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Ekonomska</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 </a:t>
            </a:r>
            <a:r>
              <a:rPr lang="es-CO" sz="1600" dirty="0" err="1">
                <a:latin typeface="Open Sans Light" panose="020B0306030504020204" pitchFamily="34" charset="0"/>
                <a:ea typeface="Open Sans Light" panose="020B0306030504020204" pitchFamily="34" charset="0"/>
                <a:cs typeface="Open Sans Light" panose="020B0306030504020204" pitchFamily="34" charset="0"/>
              </a:rPr>
              <a:t>Istrazivanja</a:t>
            </a:r>
            <a:r>
              <a:rPr lang="es-CO" sz="1600" dirty="0">
                <a:latin typeface="Open Sans Light" panose="020B0306030504020204" pitchFamily="34" charset="0"/>
                <a:ea typeface="Open Sans Light" panose="020B0306030504020204" pitchFamily="34" charset="0"/>
                <a:cs typeface="Open Sans Light" panose="020B0306030504020204" pitchFamily="34" charset="0"/>
              </a:rPr>
              <a:t>, 32(1), 982–997.</a:t>
            </a:r>
          </a:p>
          <a:p>
            <a:pPr marL="285750" indent="-285750" algn="just">
              <a:buFont typeface="Arial"/>
              <a:buChar char="•"/>
            </a:pPr>
            <a:r>
              <a:rPr lang="es-CO" sz="1600" dirty="0">
                <a:latin typeface="Open Sans Light" panose="020B0306030504020204" pitchFamily="34" charset="0"/>
                <a:ea typeface="Open Sans Light" panose="020B0306030504020204" pitchFamily="34" charset="0"/>
                <a:cs typeface="Open Sans Light" panose="020B0306030504020204" pitchFamily="34" charset="0"/>
              </a:rPr>
              <a:t>Bernal, C.A., Aguilera, C.I., Henao, M. y Frost, J.S. (2016). Gestión del conocimiento y actividad empresarial en Colombia. Revista de Ciencias Sociales, 22(1), 126–138.</a:t>
            </a:r>
          </a:p>
          <a:p>
            <a:pPr marL="285750" indent="-285750" algn="just">
              <a:buFont typeface="Arial"/>
              <a:buChar char="•"/>
            </a:pPr>
            <a:r>
              <a:rPr lang="es-MX" sz="1600" dirty="0" err="1">
                <a:latin typeface="Open Sans Light" panose="020B0306030504020204" pitchFamily="34" charset="0"/>
                <a:ea typeface="Open Sans Light" panose="020B0306030504020204" pitchFamily="34" charset="0"/>
                <a:cs typeface="Open Sans Light" panose="020B0306030504020204" pitchFamily="34" charset="0"/>
              </a:rPr>
              <a:t>Delshab</a:t>
            </a:r>
            <a:r>
              <a:rPr lang="es-MX" sz="1600" dirty="0">
                <a:latin typeface="Open Sans Light" panose="020B0306030504020204" pitchFamily="34" charset="0"/>
                <a:ea typeface="Open Sans Light" panose="020B0306030504020204" pitchFamily="34" charset="0"/>
                <a:cs typeface="Open Sans Light" panose="020B0306030504020204" pitchFamily="34" charset="0"/>
              </a:rPr>
              <a:t>, V., </a:t>
            </a:r>
            <a:r>
              <a:rPr lang="es-MX" sz="1600" dirty="0" err="1">
                <a:latin typeface="Open Sans Light" panose="020B0306030504020204" pitchFamily="34" charset="0"/>
                <a:ea typeface="Open Sans Light" panose="020B0306030504020204" pitchFamily="34" charset="0"/>
                <a:cs typeface="Open Sans Light" panose="020B0306030504020204" pitchFamily="34" charset="0"/>
              </a:rPr>
              <a:t>Winand</a:t>
            </a:r>
            <a:r>
              <a:rPr lang="es-MX" sz="1600" dirty="0">
                <a:latin typeface="Open Sans Light" panose="020B0306030504020204" pitchFamily="34" charset="0"/>
                <a:ea typeface="Open Sans Light" panose="020B0306030504020204" pitchFamily="34" charset="0"/>
                <a:cs typeface="Open Sans Light" panose="020B0306030504020204" pitchFamily="34" charset="0"/>
              </a:rPr>
              <a:t>, M., </a:t>
            </a:r>
            <a:r>
              <a:rPr lang="es-MX" sz="1600" dirty="0" err="1">
                <a:latin typeface="Open Sans Light" panose="020B0306030504020204" pitchFamily="34" charset="0"/>
                <a:ea typeface="Open Sans Light" panose="020B0306030504020204" pitchFamily="34" charset="0"/>
                <a:cs typeface="Open Sans Light" panose="020B0306030504020204" pitchFamily="34" charset="0"/>
              </a:rPr>
              <a:t>Boroujerdi</a:t>
            </a:r>
            <a:r>
              <a:rPr lang="es-MX" sz="1600" dirty="0">
                <a:latin typeface="Open Sans Light" panose="020B0306030504020204" pitchFamily="34" charset="0"/>
                <a:ea typeface="Open Sans Light" panose="020B0306030504020204" pitchFamily="34" charset="0"/>
                <a:cs typeface="Open Sans Light" panose="020B0306030504020204" pitchFamily="34" charset="0"/>
              </a:rPr>
              <a:t>, S.S. y </a:t>
            </a:r>
            <a:r>
              <a:rPr lang="es-MX" sz="1600" dirty="0" err="1">
                <a:latin typeface="Open Sans Light" panose="020B0306030504020204" pitchFamily="34" charset="0"/>
                <a:ea typeface="Open Sans Light" panose="020B0306030504020204" pitchFamily="34" charset="0"/>
                <a:cs typeface="Open Sans Light" panose="020B0306030504020204" pitchFamily="34" charset="0"/>
              </a:rPr>
              <a:t>Mahmoudian</a:t>
            </a:r>
            <a:r>
              <a:rPr lang="es-MX" sz="1600" dirty="0">
                <a:latin typeface="Open Sans Light" panose="020B0306030504020204" pitchFamily="34" charset="0"/>
                <a:ea typeface="Open Sans Light" panose="020B0306030504020204" pitchFamily="34" charset="0"/>
                <a:cs typeface="Open Sans Light" panose="020B0306030504020204" pitchFamily="34" charset="0"/>
              </a:rPr>
              <a:t>, A. (2019). </a:t>
            </a:r>
            <a:r>
              <a:rPr lang="es-MX" sz="1600" dirty="0" err="1">
                <a:latin typeface="Open Sans Light" panose="020B0306030504020204" pitchFamily="34" charset="0"/>
                <a:ea typeface="Open Sans Light" panose="020B0306030504020204" pitchFamily="34" charset="0"/>
                <a:cs typeface="Open Sans Light" panose="020B0306030504020204" pitchFamily="34" charset="0"/>
              </a:rPr>
              <a:t>Analyzing</a:t>
            </a:r>
            <a:r>
              <a:rPr lang="es-MX" sz="1600" dirty="0">
                <a:latin typeface="Open Sans Light" panose="020B0306030504020204" pitchFamily="34" charset="0"/>
                <a:ea typeface="Open Sans Light" panose="020B0306030504020204" pitchFamily="34" charset="0"/>
                <a:cs typeface="Open Sans Light" panose="020B0306030504020204" pitchFamily="34" charset="0"/>
              </a:rPr>
              <a:t> </a:t>
            </a:r>
            <a:r>
              <a:rPr lang="es-MX" sz="1600" dirty="0" err="1">
                <a:latin typeface="Open Sans Light" panose="020B0306030504020204" pitchFamily="34" charset="0"/>
                <a:ea typeface="Open Sans Light" panose="020B0306030504020204" pitchFamily="34" charset="0"/>
                <a:cs typeface="Open Sans Light" panose="020B0306030504020204" pitchFamily="34" charset="0"/>
              </a:rPr>
              <a:t>the</a:t>
            </a:r>
            <a:r>
              <a:rPr lang="es-MX" sz="1600" dirty="0">
                <a:latin typeface="Open Sans Light" panose="020B0306030504020204" pitchFamily="34" charset="0"/>
                <a:ea typeface="Open Sans Light" panose="020B0306030504020204" pitchFamily="34" charset="0"/>
                <a:cs typeface="Open Sans Light" panose="020B0306030504020204" pitchFamily="34" charset="0"/>
              </a:rPr>
              <a:t> </a:t>
            </a:r>
            <a:r>
              <a:rPr lang="es-MX" sz="1600" dirty="0" err="1">
                <a:latin typeface="Open Sans Light" panose="020B0306030504020204" pitchFamily="34" charset="0"/>
                <a:ea typeface="Open Sans Light" panose="020B0306030504020204" pitchFamily="34" charset="0"/>
                <a:cs typeface="Open Sans Light" panose="020B0306030504020204" pitchFamily="34" charset="0"/>
              </a:rPr>
              <a:t>influence</a:t>
            </a:r>
            <a:r>
              <a:rPr lang="es-MX" sz="1600" dirty="0">
                <a:latin typeface="Open Sans Light" panose="020B0306030504020204" pitchFamily="34" charset="0"/>
                <a:ea typeface="Open Sans Light" panose="020B0306030504020204" pitchFamily="34" charset="0"/>
                <a:cs typeface="Open Sans Light" panose="020B0306030504020204" pitchFamily="34" charset="0"/>
              </a:rPr>
              <a:t> </a:t>
            </a:r>
            <a:r>
              <a:rPr lang="es-MX" sz="1600" dirty="0" err="1">
                <a:latin typeface="Open Sans Light" panose="020B0306030504020204" pitchFamily="34" charset="0"/>
                <a:ea typeface="Open Sans Light" panose="020B0306030504020204" pitchFamily="34" charset="0"/>
                <a:cs typeface="Open Sans Light" panose="020B0306030504020204" pitchFamily="34" charset="0"/>
              </a:rPr>
              <a:t>of</a:t>
            </a:r>
            <a:r>
              <a:rPr lang="es-MX" sz="1600" dirty="0">
                <a:latin typeface="Open Sans Light" panose="020B0306030504020204" pitchFamily="34" charset="0"/>
                <a:ea typeface="Open Sans Light" panose="020B0306030504020204" pitchFamily="34" charset="0"/>
                <a:cs typeface="Open Sans Light" panose="020B0306030504020204" pitchFamily="34" charset="0"/>
              </a:rPr>
              <a:t> </a:t>
            </a:r>
            <a:r>
              <a:rPr lang="es-MX" sz="1600" dirty="0" err="1">
                <a:latin typeface="Open Sans Light" panose="020B0306030504020204" pitchFamily="34" charset="0"/>
                <a:ea typeface="Open Sans Light" panose="020B0306030504020204" pitchFamily="34" charset="0"/>
                <a:cs typeface="Open Sans Light" panose="020B0306030504020204" pitchFamily="34" charset="0"/>
              </a:rPr>
              <a:t>employee</a:t>
            </a:r>
            <a:r>
              <a:rPr lang="es-MX" sz="1600" dirty="0">
                <a:latin typeface="Open Sans Light" panose="020B0306030504020204" pitchFamily="34" charset="0"/>
                <a:ea typeface="Open Sans Light" panose="020B0306030504020204" pitchFamily="34" charset="0"/>
                <a:cs typeface="Open Sans Light" panose="020B0306030504020204" pitchFamily="34" charset="0"/>
              </a:rPr>
              <a:t> </a:t>
            </a:r>
            <a:r>
              <a:rPr lang="es-MX" sz="1600" dirty="0" err="1">
                <a:latin typeface="Open Sans Light" panose="020B0306030504020204" pitchFamily="34" charset="0"/>
                <a:ea typeface="Open Sans Light" panose="020B0306030504020204" pitchFamily="34" charset="0"/>
                <a:cs typeface="Open Sans Light" panose="020B0306030504020204" pitchFamily="34" charset="0"/>
              </a:rPr>
              <a:t>values</a:t>
            </a:r>
            <a:r>
              <a:rPr lang="es-MX" sz="1600" dirty="0">
                <a:latin typeface="Open Sans Light" panose="020B0306030504020204" pitchFamily="34" charset="0"/>
                <a:ea typeface="Open Sans Light" panose="020B0306030504020204" pitchFamily="34" charset="0"/>
                <a:cs typeface="Open Sans Light" panose="020B0306030504020204" pitchFamily="34" charset="0"/>
              </a:rPr>
              <a:t> </a:t>
            </a:r>
            <a:r>
              <a:rPr lang="es-MX" sz="1600" dirty="0" err="1">
                <a:latin typeface="Open Sans Light" panose="020B0306030504020204" pitchFamily="34" charset="0"/>
                <a:ea typeface="Open Sans Light" panose="020B0306030504020204" pitchFamily="34" charset="0"/>
                <a:cs typeface="Open Sans Light" panose="020B0306030504020204" pitchFamily="34" charset="0"/>
              </a:rPr>
              <a:t>on</a:t>
            </a:r>
            <a:r>
              <a:rPr lang="es-MX" sz="1600" dirty="0">
                <a:latin typeface="Open Sans Light" panose="020B0306030504020204" pitchFamily="34" charset="0"/>
                <a:ea typeface="Open Sans Light" panose="020B0306030504020204" pitchFamily="34" charset="0"/>
                <a:cs typeface="Open Sans Light" panose="020B0306030504020204" pitchFamily="34" charset="0"/>
              </a:rPr>
              <a:t> </a:t>
            </a:r>
            <a:r>
              <a:rPr lang="es-MX" sz="1600" dirty="0" err="1">
                <a:latin typeface="Open Sans Light" panose="020B0306030504020204" pitchFamily="34" charset="0"/>
                <a:ea typeface="Open Sans Light" panose="020B0306030504020204" pitchFamily="34" charset="0"/>
                <a:cs typeface="Open Sans Light" panose="020B0306030504020204" pitchFamily="34" charset="0"/>
              </a:rPr>
              <a:t>knowledge</a:t>
            </a:r>
            <a:r>
              <a:rPr lang="es-MX" sz="1600" dirty="0">
                <a:latin typeface="Open Sans Light" panose="020B0306030504020204" pitchFamily="34" charset="0"/>
                <a:ea typeface="Open Sans Light" panose="020B0306030504020204" pitchFamily="34" charset="0"/>
                <a:cs typeface="Open Sans Light" panose="020B0306030504020204" pitchFamily="34" charset="0"/>
              </a:rPr>
              <a:t> </a:t>
            </a:r>
            <a:r>
              <a:rPr lang="es-MX" sz="1600" dirty="0" err="1">
                <a:latin typeface="Open Sans Light" panose="020B0306030504020204" pitchFamily="34" charset="0"/>
                <a:ea typeface="Open Sans Light" panose="020B0306030504020204" pitchFamily="34" charset="0"/>
                <a:cs typeface="Open Sans Light" panose="020B0306030504020204" pitchFamily="34" charset="0"/>
              </a:rPr>
              <a:t>management</a:t>
            </a:r>
            <a:r>
              <a:rPr lang="es-MX" sz="1600" dirty="0">
                <a:latin typeface="Open Sans Light" panose="020B0306030504020204" pitchFamily="34" charset="0"/>
                <a:ea typeface="Open Sans Light" panose="020B0306030504020204" pitchFamily="34" charset="0"/>
                <a:cs typeface="Open Sans Light" panose="020B0306030504020204" pitchFamily="34" charset="0"/>
              </a:rPr>
              <a:t> in sport </a:t>
            </a:r>
            <a:r>
              <a:rPr lang="es-MX" sz="1600" dirty="0" err="1">
                <a:latin typeface="Open Sans Light" panose="020B0306030504020204" pitchFamily="34" charset="0"/>
                <a:ea typeface="Open Sans Light" panose="020B0306030504020204" pitchFamily="34" charset="0"/>
                <a:cs typeface="Open Sans Light" panose="020B0306030504020204" pitchFamily="34" charset="0"/>
              </a:rPr>
              <a:t>organizations</a:t>
            </a:r>
            <a:r>
              <a:rPr lang="es-MX" sz="1600" dirty="0">
                <a:latin typeface="Open Sans Light" panose="020B0306030504020204" pitchFamily="34" charset="0"/>
                <a:ea typeface="Open Sans Light" panose="020B0306030504020204" pitchFamily="34" charset="0"/>
                <a:cs typeface="Open Sans Light" panose="020B0306030504020204" pitchFamily="34" charset="0"/>
              </a:rPr>
              <a:t>. </a:t>
            </a:r>
            <a:r>
              <a:rPr lang="es-MX" sz="1600" dirty="0" err="1">
                <a:latin typeface="Open Sans Light" panose="020B0306030504020204" pitchFamily="34" charset="0"/>
                <a:ea typeface="Open Sans Light" panose="020B0306030504020204" pitchFamily="34" charset="0"/>
                <a:cs typeface="Open Sans Light" panose="020B0306030504020204" pitchFamily="34" charset="0"/>
              </a:rPr>
              <a:t>Journal</a:t>
            </a:r>
            <a:r>
              <a:rPr lang="es-MX" sz="1600" dirty="0">
                <a:latin typeface="Open Sans Light" panose="020B0306030504020204" pitchFamily="34" charset="0"/>
                <a:ea typeface="Open Sans Light" panose="020B0306030504020204" pitchFamily="34" charset="0"/>
                <a:cs typeface="Open Sans Light" panose="020B0306030504020204" pitchFamily="34" charset="0"/>
              </a:rPr>
              <a:t> </a:t>
            </a:r>
            <a:r>
              <a:rPr lang="es-MX" sz="1600" dirty="0" err="1">
                <a:latin typeface="Open Sans Light" panose="020B0306030504020204" pitchFamily="34" charset="0"/>
                <a:ea typeface="Open Sans Light" panose="020B0306030504020204" pitchFamily="34" charset="0"/>
                <a:cs typeface="Open Sans Light" panose="020B0306030504020204" pitchFamily="34" charset="0"/>
              </a:rPr>
              <a:t>of</a:t>
            </a:r>
            <a:r>
              <a:rPr lang="es-MX" sz="1600" dirty="0">
                <a:latin typeface="Open Sans Light" panose="020B0306030504020204" pitchFamily="34" charset="0"/>
                <a:ea typeface="Open Sans Light" panose="020B0306030504020204" pitchFamily="34" charset="0"/>
                <a:cs typeface="Open Sans Light" panose="020B0306030504020204" pitchFamily="34" charset="0"/>
              </a:rPr>
              <a:t> </a:t>
            </a:r>
            <a:r>
              <a:rPr lang="es-MX" sz="1600" dirty="0" err="1">
                <a:latin typeface="Open Sans Light" panose="020B0306030504020204" pitchFamily="34" charset="0"/>
                <a:ea typeface="Open Sans Light" panose="020B0306030504020204" pitchFamily="34" charset="0"/>
                <a:cs typeface="Open Sans Light" panose="020B0306030504020204" pitchFamily="34" charset="0"/>
              </a:rPr>
              <a:t>Science</a:t>
            </a:r>
            <a:r>
              <a:rPr lang="es-MX" sz="1600" dirty="0">
                <a:latin typeface="Open Sans Light" panose="020B0306030504020204" pitchFamily="34" charset="0"/>
                <a:ea typeface="Open Sans Light" panose="020B0306030504020204" pitchFamily="34" charset="0"/>
                <a:cs typeface="Open Sans Light" panose="020B0306030504020204" pitchFamily="34" charset="0"/>
              </a:rPr>
              <a:t> and </a:t>
            </a:r>
            <a:r>
              <a:rPr lang="es-MX" sz="1600" dirty="0" err="1">
                <a:latin typeface="Open Sans Light" panose="020B0306030504020204" pitchFamily="34" charset="0"/>
                <a:ea typeface="Open Sans Light" panose="020B0306030504020204" pitchFamily="34" charset="0"/>
                <a:cs typeface="Open Sans Light" panose="020B0306030504020204" pitchFamily="34" charset="0"/>
              </a:rPr>
              <a:t>Technology</a:t>
            </a:r>
            <a:r>
              <a:rPr lang="es-MX" sz="1600" dirty="0">
                <a:latin typeface="Open Sans Light" panose="020B0306030504020204" pitchFamily="34" charset="0"/>
                <a:ea typeface="Open Sans Light" panose="020B0306030504020204" pitchFamily="34" charset="0"/>
                <a:cs typeface="Open Sans Light" panose="020B0306030504020204" pitchFamily="34" charset="0"/>
              </a:rPr>
              <a:t> </a:t>
            </a:r>
            <a:r>
              <a:rPr lang="es-MX" sz="1600" dirty="0" err="1">
                <a:latin typeface="Open Sans Light" panose="020B0306030504020204" pitchFamily="34" charset="0"/>
                <a:ea typeface="Open Sans Light" panose="020B0306030504020204" pitchFamily="34" charset="0"/>
                <a:cs typeface="Open Sans Light" panose="020B0306030504020204" pitchFamily="34" charset="0"/>
              </a:rPr>
              <a:t>Policy</a:t>
            </a:r>
            <a:r>
              <a:rPr lang="es-MX" sz="1600" dirty="0">
                <a:latin typeface="Open Sans Light" panose="020B0306030504020204" pitchFamily="34" charset="0"/>
                <a:ea typeface="Open Sans Light" panose="020B0306030504020204" pitchFamily="34" charset="0"/>
                <a:cs typeface="Open Sans Light" panose="020B0306030504020204" pitchFamily="34" charset="0"/>
              </a:rPr>
              <a:t> Management, 10(3),  667–685.</a:t>
            </a:r>
            <a:endParaRPr lang="es-ES"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p:cNvSpPr>
            <a:spLocks noGrp="1" noChangeArrowheads="1"/>
          </p:cNvSpPr>
          <p:nvPr>
            <p:ph type="body" sz="half" idx="14"/>
          </p:nvPr>
        </p:nvSpPr>
        <p:spPr/>
        <p:txBody>
          <a:bodyPr>
            <a:normAutofit fontScale="92500" lnSpcReduction="10000"/>
          </a:bodyPr>
          <a:lstStyle/>
          <a:p>
            <a:pPr eaLnBrk="1" hangingPunct="1">
              <a:buFontTx/>
              <a:buNone/>
            </a:pPr>
            <a:endParaRPr lang="es-CO" sz="2800" dirty="0">
              <a:solidFill>
                <a:srgbClr val="FFFF99"/>
              </a:solidFill>
              <a:latin typeface="Arial Narrow" charset="0"/>
              <a:cs typeface="Arial Unicode MS" charset="0"/>
            </a:endParaRPr>
          </a:p>
          <a:p>
            <a:pPr algn="ctr" eaLnBrk="1" hangingPunct="1">
              <a:buFontTx/>
              <a:buNone/>
            </a:pPr>
            <a:endParaRPr lang="es-CO" sz="2800" dirty="0">
              <a:solidFill>
                <a:srgbClr val="FFFF99"/>
              </a:solidFill>
              <a:latin typeface="Arial Narrow" charset="0"/>
              <a:cs typeface="Arial Unicode MS" charset="0"/>
            </a:endParaRPr>
          </a:p>
          <a:p>
            <a:pPr algn="ctr" eaLnBrk="1" hangingPunct="1">
              <a:buFontTx/>
              <a:buNone/>
            </a:pPr>
            <a:r>
              <a:rPr lang="es-CO" sz="2200" b="1" dirty="0">
                <a:solidFill>
                  <a:schemeClr val="accent6">
                    <a:lumMod val="50000"/>
                  </a:schemeClr>
                </a:solidFill>
                <a:cs typeface="Times New Roman" charset="0"/>
              </a:rPr>
              <a:t>¡Éxitos en sus investigaciones actuales y futuras!</a:t>
            </a:r>
          </a:p>
          <a:p>
            <a:pPr algn="ctr" eaLnBrk="1" hangingPunct="1">
              <a:buFontTx/>
              <a:buNone/>
            </a:pPr>
            <a:endParaRPr lang="es-CO" sz="2200" dirty="0">
              <a:cs typeface="Times New Roman" charset="0"/>
            </a:endParaRPr>
          </a:p>
          <a:p>
            <a:pPr algn="ctr" eaLnBrk="1" hangingPunct="1">
              <a:buFontTx/>
              <a:buNone/>
            </a:pPr>
            <a:r>
              <a:rPr lang="es-CO" sz="2200" dirty="0">
                <a:cs typeface="Times New Roman" charset="0"/>
              </a:rPr>
              <a:t>				</a:t>
            </a:r>
          </a:p>
          <a:p>
            <a:pPr algn="ctr" eaLnBrk="1" hangingPunct="1">
              <a:buFontTx/>
              <a:buNone/>
            </a:pPr>
            <a:r>
              <a:rPr lang="es-CO" sz="2200" dirty="0">
                <a:cs typeface="Times New Roman" charset="0"/>
              </a:rPr>
              <a:t>César Augusto Bernal Torres</a:t>
            </a:r>
          </a:p>
          <a:p>
            <a:pPr algn="ctr" eaLnBrk="1" hangingPunct="1">
              <a:buFontTx/>
              <a:buNone/>
            </a:pPr>
            <a:r>
              <a:rPr lang="es-CO" sz="2200" dirty="0">
                <a:cs typeface="Times New Roman" charset="0"/>
              </a:rPr>
              <a:t>bernalaug@gmail.com</a:t>
            </a:r>
          </a:p>
          <a:p>
            <a:pPr algn="ctr" eaLnBrk="1" hangingPunct="1">
              <a:spcBef>
                <a:spcPts val="0"/>
              </a:spcBef>
              <a:buNone/>
            </a:pPr>
            <a:r>
              <a:rPr lang="es-CO" sz="2200" dirty="0">
                <a:cs typeface="Times New Roman" charset="0"/>
              </a:rPr>
              <a:t>	cesar.bernal@unisabana.edu.co</a:t>
            </a:r>
            <a:endParaRPr lang="es-ES" sz="2200" dirty="0">
              <a:cs typeface="Times New Roman" charset="0"/>
            </a:endParaRPr>
          </a:p>
        </p:txBody>
      </p:sp>
      <p:sp>
        <p:nvSpPr>
          <p:cNvPr id="146434" name="Rectangle 2"/>
          <p:cNvSpPr>
            <a:spLocks noGrp="1" noChangeArrowheads="1"/>
          </p:cNvSpPr>
          <p:nvPr>
            <p:ph type="title"/>
          </p:nvPr>
        </p:nvSpPr>
        <p:spPr/>
        <p:txBody>
          <a:bodyPr/>
          <a:lstStyle/>
          <a:p>
            <a:pPr eaLnBrk="1" hangingPunct="1"/>
            <a:r>
              <a:rPr lang="es-ES" sz="4000" dirty="0"/>
              <a:t>Fin de la presentación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1">
            <a:extLst>
              <a:ext uri="{FF2B5EF4-FFF2-40B4-BE49-F238E27FC236}">
                <a16:creationId xmlns:a16="http://schemas.microsoft.com/office/drawing/2014/main" id="{FC290F4B-C4B1-2E48-BF2C-EB87C2F110A2}"/>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A5BBC2F-EF6F-0841-8CB4-AFB22AEDC105}" type="slidenum">
              <a:rPr lang="en-US" altLang="en-US" smtClean="0">
                <a:latin typeface="Open Sans" panose="020B0606030504020204" pitchFamily="34" charset="0"/>
              </a:rPr>
              <a:pPr fontAlgn="base">
                <a:spcBef>
                  <a:spcPct val="0"/>
                </a:spcBef>
                <a:spcAft>
                  <a:spcPct val="0"/>
                </a:spcAft>
              </a:pPr>
              <a:t>44</a:t>
            </a:fld>
            <a:endParaRPr lang="en-US" altLang="en-US">
              <a:latin typeface="Open Sans" panose="020B0606030504020204" pitchFamily="34" charset="0"/>
            </a:endParaRPr>
          </a:p>
        </p:txBody>
      </p:sp>
      <p:sp>
        <p:nvSpPr>
          <p:cNvPr id="3" name="TextBox 2">
            <a:extLst>
              <a:ext uri="{FF2B5EF4-FFF2-40B4-BE49-F238E27FC236}">
                <a16:creationId xmlns:a16="http://schemas.microsoft.com/office/drawing/2014/main" id="{1B96E8FB-9DC3-4645-978F-8E6E97C6175A}"/>
              </a:ext>
            </a:extLst>
          </p:cNvPr>
          <p:cNvSpPr txBox="1"/>
          <p:nvPr/>
        </p:nvSpPr>
        <p:spPr>
          <a:xfrm>
            <a:off x="3068320" y="7033064"/>
            <a:ext cx="6055360" cy="369332"/>
          </a:xfrm>
          <a:prstGeom prst="rect">
            <a:avLst/>
          </a:prstGeom>
          <a:noFill/>
        </p:spPr>
        <p:txBody>
          <a:bodyPr wrap="square" rtlCol="0">
            <a:spAutoFit/>
          </a:bodyPr>
          <a:lstStyle/>
          <a:p>
            <a:pPr algn="ctr"/>
            <a:r>
              <a:rPr lang="en-US" b="0" i="0" dirty="0">
                <a:latin typeface="Open Sans" panose="020B0606030504020204" pitchFamily="34" charset="0"/>
                <a:ea typeface="Open Sans" panose="020B0606030504020204" pitchFamily="34" charset="0"/>
                <a:cs typeface="Open Sans" panose="020B0606030504020204" pitchFamily="34" charset="0"/>
              </a:rPr>
              <a:t>Closing Slide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023179" y="618744"/>
            <a:ext cx="9966871" cy="1119188"/>
          </a:xfrm>
        </p:spPr>
        <p:txBody>
          <a:bodyPr>
            <a:normAutofit fontScale="90000"/>
          </a:bodyPr>
          <a:lstStyle/>
          <a:p>
            <a:pPr eaLnBrk="1" hangingPunct="1"/>
            <a:r>
              <a:rPr lang="es-ES" sz="4000" dirty="0"/>
              <a:t>Fase 1 de la investigación </a:t>
            </a:r>
            <a:br>
              <a:rPr lang="es-ES" sz="4000" dirty="0"/>
            </a:br>
            <a:r>
              <a:rPr lang="es-CO" sz="4000" dirty="0"/>
              <a:t>Anteproyecto o propuesta de investigación</a:t>
            </a:r>
            <a:endParaRPr lang="es-ES" sz="4000" dirty="0"/>
          </a:p>
        </p:txBody>
      </p:sp>
      <p:pic>
        <p:nvPicPr>
          <p:cNvPr id="5" name="Marcador de contenido 4" descr="AL1425718.jpg"/>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t="8753" b="8753"/>
          <a:stretch>
            <a:fillRect/>
          </a:stretch>
        </p:blipFill>
        <p:spPr>
          <a:xfrm>
            <a:off x="0" y="0"/>
            <a:ext cx="0" cy="0"/>
          </a:xfrm>
        </p:spPr>
      </p:pic>
      <p:pic>
        <p:nvPicPr>
          <p:cNvPr id="6" name="Marcador de contenido 4" descr="AL1425718.jpg">
            <a:extLst>
              <a:ext uri="{FF2B5EF4-FFF2-40B4-BE49-F238E27FC236}">
                <a16:creationId xmlns:a16="http://schemas.microsoft.com/office/drawing/2014/main" id="{10FCEF60-2BA4-4B1E-B0A6-7F01AAD7E50E}"/>
              </a:ext>
            </a:extLst>
          </p:cNvPr>
          <p:cNvPicPr>
            <a:picLocks noChangeAspect="1"/>
          </p:cNvPicPr>
          <p:nvPr/>
        </p:nvPicPr>
        <p:blipFill>
          <a:blip r:embed="rId2" cstate="print">
            <a:extLst>
              <a:ext uri="{28A0092B-C50C-407E-A947-70E740481C1C}">
                <a14:useLocalDpi xmlns:a14="http://schemas.microsoft.com/office/drawing/2010/main" val="0"/>
              </a:ext>
            </a:extLst>
          </a:blip>
          <a:srcRect t="8753" b="8753"/>
          <a:stretch>
            <a:fillRect/>
          </a:stretch>
        </p:blipFill>
        <p:spPr>
          <a:xfrm>
            <a:off x="2881422" y="2474379"/>
            <a:ext cx="6250386" cy="343747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AL1455804.jpg"/>
          <p:cNvPicPr>
            <a:picLocks noChangeAspect="1"/>
          </p:cNvPicPr>
          <p:nvPr/>
        </p:nvPicPr>
        <p:blipFill rotWithShape="1">
          <a:blip r:embed="rId2" cstate="print">
            <a:extLst>
              <a:ext uri="{28A0092B-C50C-407E-A947-70E740481C1C}">
                <a14:useLocalDpi xmlns:a14="http://schemas.microsoft.com/office/drawing/2010/main" val="0"/>
              </a:ext>
            </a:extLst>
          </a:blip>
          <a:srcRect l="42832" t="-466" r="271"/>
          <a:stretch/>
        </p:blipFill>
        <p:spPr>
          <a:xfrm>
            <a:off x="7552944" y="1836146"/>
            <a:ext cx="3694176" cy="4349118"/>
          </a:xfrm>
          <a:prstGeom prst="rect">
            <a:avLst/>
          </a:prstGeom>
        </p:spPr>
      </p:pic>
      <p:sp>
        <p:nvSpPr>
          <p:cNvPr id="80899" name="Rectangle 3"/>
          <p:cNvSpPr>
            <a:spLocks noGrp="1" noChangeArrowheads="1"/>
          </p:cNvSpPr>
          <p:nvPr>
            <p:ph type="body" sz="half" idx="14"/>
          </p:nvPr>
        </p:nvSpPr>
        <p:spPr>
          <a:xfrm>
            <a:off x="490772" y="2021316"/>
            <a:ext cx="6848812" cy="3978778"/>
          </a:xfrm>
        </p:spPr>
        <p:txBody>
          <a:bodyPr numCol="2">
            <a:noAutofit/>
          </a:bodyPr>
          <a:lstStyle/>
          <a:p>
            <a:pPr>
              <a:lnSpc>
                <a:spcPct val="100000"/>
              </a:lnSpc>
            </a:pPr>
            <a:r>
              <a:rPr lang="es-CO" sz="1400" dirty="0">
                <a:cs typeface="Times New Roman" charset="0"/>
              </a:rPr>
              <a:t>Anteproyecto o propuesta de investigación (para trabajo de grado) </a:t>
            </a:r>
          </a:p>
          <a:p>
            <a:pPr>
              <a:lnSpc>
                <a:spcPct val="100000"/>
              </a:lnSpc>
            </a:pPr>
            <a:r>
              <a:rPr lang="es-CO" sz="1400" b="1" dirty="0">
                <a:cs typeface="Times New Roman" charset="0"/>
              </a:rPr>
              <a:t>Contenido</a:t>
            </a:r>
          </a:p>
          <a:p>
            <a:pPr marL="171450" indent="-171450">
              <a:lnSpc>
                <a:spcPct val="100000"/>
              </a:lnSpc>
              <a:buFont typeface="Arial" panose="020B0604020202020204" pitchFamily="34" charset="0"/>
              <a:buChar char="•"/>
            </a:pPr>
            <a:r>
              <a:rPr lang="es-CO" sz="1200" dirty="0">
                <a:cs typeface="Times New Roman" charset="0"/>
              </a:rPr>
              <a:t>Tema – título</a:t>
            </a:r>
          </a:p>
          <a:p>
            <a:pPr marL="171450" indent="-171450">
              <a:lnSpc>
                <a:spcPct val="100000"/>
              </a:lnSpc>
              <a:buFont typeface="Arial" panose="020B0604020202020204" pitchFamily="34" charset="0"/>
              <a:buChar char="•"/>
            </a:pPr>
            <a:r>
              <a:rPr lang="es-CO" sz="1200" dirty="0">
                <a:cs typeface="Times New Roman" charset="0"/>
              </a:rPr>
              <a:t>Problema de investigación </a:t>
            </a:r>
          </a:p>
          <a:p>
            <a:pPr marL="171450" indent="-171450">
              <a:lnSpc>
                <a:spcPct val="100000"/>
              </a:lnSpc>
              <a:buFont typeface="Arial" panose="020B0604020202020204" pitchFamily="34" charset="0"/>
              <a:buChar char="•"/>
            </a:pPr>
            <a:r>
              <a:rPr lang="es-CO" sz="1200" dirty="0">
                <a:cs typeface="Times New Roman" charset="0"/>
              </a:rPr>
              <a:t>Objetivos</a:t>
            </a:r>
          </a:p>
          <a:p>
            <a:pPr marL="171450" indent="-171450">
              <a:lnSpc>
                <a:spcPct val="100000"/>
              </a:lnSpc>
              <a:buFont typeface="Arial" panose="020B0604020202020204" pitchFamily="34" charset="0"/>
              <a:buChar char="•"/>
            </a:pPr>
            <a:r>
              <a:rPr lang="es-CO" sz="1200" dirty="0">
                <a:cs typeface="Times New Roman" charset="0"/>
              </a:rPr>
              <a:t>Justificación y delimitación</a:t>
            </a:r>
          </a:p>
          <a:p>
            <a:pPr marL="171450" indent="-171450">
              <a:lnSpc>
                <a:spcPct val="100000"/>
              </a:lnSpc>
              <a:buFont typeface="Arial" panose="020B0604020202020204" pitchFamily="34" charset="0"/>
              <a:buChar char="•"/>
            </a:pPr>
            <a:r>
              <a:rPr lang="es-CO" sz="1200" dirty="0">
                <a:cs typeface="Times New Roman" charset="0"/>
              </a:rPr>
              <a:t>Marco de referencia (estado del arte, </a:t>
            </a:r>
            <a:br>
              <a:rPr lang="es-CO" sz="1200" dirty="0">
                <a:cs typeface="Times New Roman" charset="0"/>
              </a:rPr>
            </a:br>
            <a:r>
              <a:rPr lang="es-CO" sz="1200" dirty="0">
                <a:cs typeface="Times New Roman" charset="0"/>
              </a:rPr>
              <a:t>marco teórico)</a:t>
            </a:r>
          </a:p>
          <a:p>
            <a:pPr marL="171450" indent="-171450">
              <a:lnSpc>
                <a:spcPct val="100000"/>
              </a:lnSpc>
              <a:buFont typeface="Arial" panose="020B0604020202020204" pitchFamily="34" charset="0"/>
              <a:buChar char="•"/>
            </a:pPr>
            <a:r>
              <a:rPr lang="es-CO" sz="1200" dirty="0">
                <a:cs typeface="Times New Roman" charset="0"/>
              </a:rPr>
              <a:t>Tipo de investigación</a:t>
            </a:r>
          </a:p>
          <a:p>
            <a:pPr marL="171450" indent="-171450">
              <a:lnSpc>
                <a:spcPct val="100000"/>
              </a:lnSpc>
              <a:buFont typeface="Arial" panose="020B0604020202020204" pitchFamily="34" charset="0"/>
              <a:buChar char="•"/>
            </a:pPr>
            <a:endParaRPr lang="es-CO" sz="1200" dirty="0">
              <a:cs typeface="Times New Roman" charset="0"/>
            </a:endParaRPr>
          </a:p>
          <a:p>
            <a:pPr marL="171450" indent="-171450">
              <a:lnSpc>
                <a:spcPct val="100000"/>
              </a:lnSpc>
              <a:buFont typeface="Arial" panose="020B0604020202020204" pitchFamily="34" charset="0"/>
              <a:buChar char="•"/>
            </a:pPr>
            <a:endParaRPr lang="es-CO" sz="1200" dirty="0">
              <a:cs typeface="Times New Roman" charset="0"/>
            </a:endParaRPr>
          </a:p>
          <a:p>
            <a:pPr marL="171450" indent="-171450">
              <a:lnSpc>
                <a:spcPct val="100000"/>
              </a:lnSpc>
              <a:buFont typeface="Arial" panose="020B0604020202020204" pitchFamily="34" charset="0"/>
              <a:buChar char="•"/>
            </a:pPr>
            <a:endParaRPr lang="es-CO" sz="1200" dirty="0">
              <a:cs typeface="Times New Roman" charset="0"/>
            </a:endParaRPr>
          </a:p>
          <a:p>
            <a:pPr marL="171450" indent="-171450">
              <a:lnSpc>
                <a:spcPct val="100000"/>
              </a:lnSpc>
              <a:buFont typeface="Arial" panose="020B0604020202020204" pitchFamily="34" charset="0"/>
              <a:buChar char="•"/>
            </a:pPr>
            <a:endParaRPr lang="es-CO" sz="1200" dirty="0">
              <a:cs typeface="Times New Roman" charset="0"/>
            </a:endParaRPr>
          </a:p>
          <a:p>
            <a:pPr marL="171450" indent="-171450">
              <a:lnSpc>
                <a:spcPct val="100000"/>
              </a:lnSpc>
              <a:buFont typeface="Arial" panose="020B0604020202020204" pitchFamily="34" charset="0"/>
              <a:buChar char="•"/>
            </a:pPr>
            <a:r>
              <a:rPr lang="es-CO" sz="1200" dirty="0">
                <a:cs typeface="Times New Roman" charset="0"/>
              </a:rPr>
              <a:t>Hipótesis (si las hay)</a:t>
            </a:r>
          </a:p>
          <a:p>
            <a:pPr marL="171450" indent="-171450">
              <a:lnSpc>
                <a:spcPct val="100000"/>
              </a:lnSpc>
              <a:buFont typeface="Arial" panose="020B0604020202020204" pitchFamily="34" charset="0"/>
              <a:buChar char="•"/>
            </a:pPr>
            <a:r>
              <a:rPr lang="es-CO" sz="1200" dirty="0">
                <a:cs typeface="Times New Roman" charset="0"/>
              </a:rPr>
              <a:t>Diseño experimental (si lo hay)</a:t>
            </a:r>
          </a:p>
          <a:p>
            <a:pPr marL="171450" indent="-171450">
              <a:lnSpc>
                <a:spcPct val="100000"/>
              </a:lnSpc>
              <a:buFont typeface="Arial" panose="020B0604020202020204" pitchFamily="34" charset="0"/>
              <a:buChar char="•"/>
            </a:pPr>
            <a:r>
              <a:rPr lang="es-CO" sz="1200" dirty="0">
                <a:cs typeface="Times New Roman" charset="0"/>
              </a:rPr>
              <a:t>Estrategias metodológicas </a:t>
            </a:r>
            <a:br>
              <a:rPr lang="es-CO" sz="1200" dirty="0">
                <a:cs typeface="Times New Roman" charset="0"/>
              </a:rPr>
            </a:br>
            <a:r>
              <a:rPr lang="es-CO" sz="1200" dirty="0">
                <a:cs typeface="Times New Roman" charset="0"/>
              </a:rPr>
              <a:t>(técnicas de recolección de la </a:t>
            </a:r>
            <a:br>
              <a:rPr lang="es-CO" sz="1200" dirty="0">
                <a:cs typeface="Times New Roman" charset="0"/>
              </a:rPr>
            </a:br>
            <a:r>
              <a:rPr lang="es-CO" sz="1200" dirty="0">
                <a:cs typeface="Times New Roman" charset="0"/>
              </a:rPr>
              <a:t>información, población- muestra, </a:t>
            </a:r>
            <a:br>
              <a:rPr lang="es-CO" sz="1200" dirty="0">
                <a:cs typeface="Times New Roman" charset="0"/>
              </a:rPr>
            </a:br>
            <a:r>
              <a:rPr lang="es-CO" sz="1200" dirty="0">
                <a:cs typeface="Times New Roman" charset="0"/>
              </a:rPr>
              <a:t>procedimiento, etcétera)</a:t>
            </a:r>
          </a:p>
          <a:p>
            <a:pPr marL="171450" indent="-171450">
              <a:lnSpc>
                <a:spcPct val="100000"/>
              </a:lnSpc>
              <a:buFont typeface="Arial" panose="020B0604020202020204" pitchFamily="34" charset="0"/>
              <a:buChar char="•"/>
            </a:pPr>
            <a:r>
              <a:rPr lang="es-CO" sz="1200" dirty="0">
                <a:cs typeface="Times New Roman" charset="0"/>
              </a:rPr>
              <a:t>Cronograma de actividades</a:t>
            </a:r>
          </a:p>
          <a:p>
            <a:pPr marL="171450" indent="-171450">
              <a:lnSpc>
                <a:spcPct val="100000"/>
              </a:lnSpc>
              <a:buFont typeface="Arial" panose="020B0604020202020204" pitchFamily="34" charset="0"/>
              <a:buChar char="•"/>
            </a:pPr>
            <a:r>
              <a:rPr lang="es-CO" sz="1200" dirty="0">
                <a:cs typeface="Times New Roman" charset="0"/>
              </a:rPr>
              <a:t>Presupuesto</a:t>
            </a:r>
          </a:p>
          <a:p>
            <a:pPr marL="171450" indent="-171450">
              <a:lnSpc>
                <a:spcPct val="100000"/>
              </a:lnSpc>
              <a:buFont typeface="Arial" panose="020B0604020202020204" pitchFamily="34" charset="0"/>
              <a:buChar char="•"/>
            </a:pPr>
            <a:r>
              <a:rPr lang="es-CO" sz="1200" dirty="0">
                <a:cs typeface="Times New Roman" charset="0"/>
              </a:rPr>
              <a:t>Referencias</a:t>
            </a:r>
          </a:p>
        </p:txBody>
      </p:sp>
      <p:sp>
        <p:nvSpPr>
          <p:cNvPr id="80898" name="Rectangle 2"/>
          <p:cNvSpPr>
            <a:spLocks noGrp="1" noChangeArrowheads="1"/>
          </p:cNvSpPr>
          <p:nvPr>
            <p:ph type="title"/>
          </p:nvPr>
        </p:nvSpPr>
        <p:spPr>
          <a:xfrm>
            <a:off x="701130" y="567294"/>
            <a:ext cx="9966871" cy="1119188"/>
          </a:xfrm>
        </p:spPr>
        <p:txBody>
          <a:bodyPr>
            <a:normAutofit fontScale="90000"/>
          </a:bodyPr>
          <a:lstStyle/>
          <a:p>
            <a:pPr eaLnBrk="1" hangingPunct="1"/>
            <a:r>
              <a:rPr lang="es-CO" sz="4000" dirty="0"/>
              <a:t>Proceso de investigación: Método tradicional</a:t>
            </a:r>
            <a:endParaRPr lang="es-ES" sz="4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sz="half" idx="14"/>
          </p:nvPr>
        </p:nvSpPr>
        <p:spPr>
          <a:xfrm>
            <a:off x="659475" y="1659828"/>
            <a:ext cx="6846825" cy="4811076"/>
          </a:xfrm>
        </p:spPr>
        <p:txBody>
          <a:bodyPr numCol="1">
            <a:noAutofit/>
          </a:bodyPr>
          <a:lstStyle/>
          <a:p>
            <a:pPr marL="285750" indent="-285750" algn="just">
              <a:lnSpc>
                <a:spcPct val="100000"/>
              </a:lnSpc>
              <a:buFont typeface="Arial" panose="020B0604020202020204" pitchFamily="34" charset="0"/>
              <a:buChar char="•"/>
            </a:pPr>
            <a:r>
              <a:rPr lang="es-ES" sz="1400" dirty="0"/>
              <a:t>Resumen</a:t>
            </a:r>
          </a:p>
          <a:p>
            <a:pPr marL="285750" indent="-285750" algn="just">
              <a:lnSpc>
                <a:spcPct val="100000"/>
              </a:lnSpc>
              <a:buFont typeface="Arial" panose="020B0604020202020204" pitchFamily="34" charset="0"/>
              <a:buChar char="•"/>
            </a:pPr>
            <a:r>
              <a:rPr lang="es-ES" sz="1400" dirty="0"/>
              <a:t>Descripción</a:t>
            </a:r>
          </a:p>
          <a:p>
            <a:pPr marL="628650" lvl="2" indent="-285750" algn="just" defTabSz="685800" eaLnBrk="1" fontAlgn="auto" hangingPunct="1">
              <a:lnSpc>
                <a:spcPct val="100000"/>
              </a:lnSpc>
              <a:spcBef>
                <a:spcPts val="750"/>
              </a:spcBef>
              <a:spcAft>
                <a:spcPts val="1200"/>
              </a:spcAft>
              <a:buFont typeface="Arial" panose="020B0604020202020204" pitchFamily="34" charset="0"/>
              <a:buChar char="•"/>
            </a:pPr>
            <a:r>
              <a:rPr lang="es-ES" sz="1250" dirty="0">
                <a:ea typeface="Open Sans Light" panose="020B0306030504020204" pitchFamily="34" charset="0"/>
                <a:cs typeface="Open Sans Light" panose="020B0306030504020204" pitchFamily="34" charset="0"/>
              </a:rPr>
              <a:t>Pregunta de investigación y su justificación</a:t>
            </a:r>
          </a:p>
          <a:p>
            <a:pPr marL="628650" lvl="2" indent="-285750" algn="just" defTabSz="685800" eaLnBrk="1" fontAlgn="auto" hangingPunct="1">
              <a:lnSpc>
                <a:spcPct val="100000"/>
              </a:lnSpc>
              <a:spcBef>
                <a:spcPts val="750"/>
              </a:spcBef>
              <a:spcAft>
                <a:spcPts val="1200"/>
              </a:spcAft>
              <a:buFont typeface="Arial" panose="020B0604020202020204" pitchFamily="34" charset="0"/>
              <a:buChar char="•"/>
            </a:pPr>
            <a:r>
              <a:rPr lang="es-ES" sz="1250" dirty="0">
                <a:ea typeface="Open Sans Light" panose="020B0306030504020204" pitchFamily="34" charset="0"/>
                <a:cs typeface="Open Sans Light" panose="020B0306030504020204" pitchFamily="34" charset="0"/>
              </a:rPr>
              <a:t>Estado del arte</a:t>
            </a:r>
          </a:p>
          <a:p>
            <a:pPr marL="628650" lvl="2" indent="-285750" algn="just" defTabSz="685800" eaLnBrk="1" fontAlgn="auto" hangingPunct="1">
              <a:lnSpc>
                <a:spcPct val="100000"/>
              </a:lnSpc>
              <a:spcBef>
                <a:spcPts val="750"/>
              </a:spcBef>
              <a:spcAft>
                <a:spcPts val="1200"/>
              </a:spcAft>
              <a:buFont typeface="Arial" panose="020B0604020202020204" pitchFamily="34" charset="0"/>
              <a:buChar char="•"/>
            </a:pPr>
            <a:r>
              <a:rPr lang="es-ES" sz="1250" dirty="0">
                <a:ea typeface="Open Sans Light" panose="020B0306030504020204" pitchFamily="34" charset="0"/>
                <a:cs typeface="Open Sans Light" panose="020B0306030504020204" pitchFamily="34" charset="0"/>
              </a:rPr>
              <a:t>Marco teórico</a:t>
            </a:r>
          </a:p>
          <a:p>
            <a:pPr marL="628650" lvl="2" indent="-285750" algn="just" defTabSz="685800" eaLnBrk="1" fontAlgn="auto" hangingPunct="1">
              <a:lnSpc>
                <a:spcPct val="100000"/>
              </a:lnSpc>
              <a:spcBef>
                <a:spcPts val="750"/>
              </a:spcBef>
              <a:spcAft>
                <a:spcPts val="1200"/>
              </a:spcAft>
              <a:buFont typeface="Arial" panose="020B0604020202020204" pitchFamily="34" charset="0"/>
              <a:buChar char="•"/>
            </a:pPr>
            <a:r>
              <a:rPr lang="es-ES" sz="1250" dirty="0">
                <a:ea typeface="Open Sans Light" panose="020B0306030504020204" pitchFamily="34" charset="0"/>
                <a:cs typeface="Open Sans Light" panose="020B0306030504020204" pitchFamily="34" charset="0"/>
              </a:rPr>
              <a:t>Objetivos</a:t>
            </a:r>
          </a:p>
          <a:p>
            <a:pPr marL="628650" lvl="2" indent="-285750" algn="just" defTabSz="685800" eaLnBrk="1" fontAlgn="auto" hangingPunct="1">
              <a:lnSpc>
                <a:spcPct val="100000"/>
              </a:lnSpc>
              <a:spcBef>
                <a:spcPts val="750"/>
              </a:spcBef>
              <a:spcAft>
                <a:spcPts val="1200"/>
              </a:spcAft>
              <a:buFont typeface="Arial" panose="020B0604020202020204" pitchFamily="34" charset="0"/>
              <a:buChar char="•"/>
            </a:pPr>
            <a:r>
              <a:rPr lang="es-ES" sz="1250" dirty="0">
                <a:ea typeface="Open Sans Light" panose="020B0306030504020204" pitchFamily="34" charset="0"/>
                <a:cs typeface="Open Sans Light" panose="020B0306030504020204" pitchFamily="34" charset="0"/>
              </a:rPr>
              <a:t>Metodología propuesta</a:t>
            </a:r>
          </a:p>
          <a:p>
            <a:pPr marL="628650" lvl="2" indent="-285750" algn="just" defTabSz="685800" eaLnBrk="1" fontAlgn="auto" hangingPunct="1">
              <a:lnSpc>
                <a:spcPct val="100000"/>
              </a:lnSpc>
              <a:spcBef>
                <a:spcPts val="750"/>
              </a:spcBef>
              <a:spcAft>
                <a:spcPts val="1200"/>
              </a:spcAft>
              <a:buFont typeface="Arial" panose="020B0604020202020204" pitchFamily="34" charset="0"/>
              <a:buChar char="•"/>
            </a:pPr>
            <a:r>
              <a:rPr lang="es-CO" sz="1250" dirty="0">
                <a:ea typeface="Open Sans Light" panose="020B0306030504020204" pitchFamily="34" charset="0"/>
                <a:cs typeface="Open Sans Light" panose="020B0306030504020204" pitchFamily="34" charset="0"/>
              </a:rPr>
              <a:t>Consideraciones éticas, disposiciones legales vigentes y propiedad intelectual</a:t>
            </a:r>
          </a:p>
          <a:p>
            <a:pPr marL="628650" lvl="2" indent="-285750" algn="just" defTabSz="685800" eaLnBrk="1" fontAlgn="auto" hangingPunct="1">
              <a:lnSpc>
                <a:spcPct val="100000"/>
              </a:lnSpc>
              <a:spcBef>
                <a:spcPts val="750"/>
              </a:spcBef>
              <a:spcAft>
                <a:spcPts val="1200"/>
              </a:spcAft>
              <a:buFont typeface="Arial" panose="020B0604020202020204" pitchFamily="34" charset="0"/>
              <a:buChar char="•"/>
            </a:pPr>
            <a:r>
              <a:rPr lang="es-CO" sz="1250" dirty="0">
                <a:ea typeface="Open Sans Light" panose="020B0306030504020204" pitchFamily="34" charset="0"/>
                <a:cs typeface="Open Sans Light" panose="020B0306030504020204" pitchFamily="34" charset="0"/>
              </a:rPr>
              <a:t>Resultados/Productos esperados y potenciales beneficiarios</a:t>
            </a:r>
          </a:p>
          <a:p>
            <a:pPr marL="628650" lvl="2" indent="-285750" algn="just" defTabSz="685800" eaLnBrk="1" fontAlgn="auto" hangingPunct="1">
              <a:lnSpc>
                <a:spcPct val="100000"/>
              </a:lnSpc>
              <a:spcBef>
                <a:spcPts val="750"/>
              </a:spcBef>
              <a:spcAft>
                <a:spcPts val="1200"/>
              </a:spcAft>
              <a:buFont typeface="Arial" panose="020B0604020202020204" pitchFamily="34" charset="0"/>
              <a:buChar char="•"/>
            </a:pPr>
            <a:r>
              <a:rPr lang="es-CO" sz="1250" dirty="0">
                <a:ea typeface="Open Sans Light" panose="020B0306030504020204" pitchFamily="34" charset="0"/>
                <a:cs typeface="Open Sans Light" panose="020B0306030504020204" pitchFamily="34" charset="0"/>
              </a:rPr>
              <a:t>Impactos (propósito del proyecto) esperados a partir del uso de los resultados</a:t>
            </a:r>
          </a:p>
          <a:p>
            <a:pPr marL="628650" lvl="2" indent="-285750" algn="just" defTabSz="685800" eaLnBrk="1" fontAlgn="auto" hangingPunct="1">
              <a:lnSpc>
                <a:spcPct val="100000"/>
              </a:lnSpc>
              <a:spcBef>
                <a:spcPts val="750"/>
              </a:spcBef>
              <a:spcAft>
                <a:spcPts val="1200"/>
              </a:spcAft>
              <a:buFont typeface="Arial" panose="020B0604020202020204" pitchFamily="34" charset="0"/>
              <a:buChar char="•"/>
            </a:pPr>
            <a:r>
              <a:rPr lang="es-ES" sz="1250" dirty="0">
                <a:ea typeface="Open Sans Light" panose="020B0306030504020204" pitchFamily="34" charset="0"/>
                <a:cs typeface="Open Sans Light" panose="020B0306030504020204" pitchFamily="34" charset="0"/>
              </a:rPr>
              <a:t>Referencias bibliográficas</a:t>
            </a:r>
            <a:endParaRPr lang="es-CO" sz="1400" dirty="0"/>
          </a:p>
        </p:txBody>
      </p:sp>
      <p:sp>
        <p:nvSpPr>
          <p:cNvPr id="81922" name="Rectangle 2"/>
          <p:cNvSpPr>
            <a:spLocks noGrp="1" noChangeArrowheads="1"/>
          </p:cNvSpPr>
          <p:nvPr>
            <p:ph type="title"/>
          </p:nvPr>
        </p:nvSpPr>
        <p:spPr>
          <a:xfrm>
            <a:off x="269330" y="540640"/>
            <a:ext cx="10898541" cy="1119188"/>
          </a:xfrm>
        </p:spPr>
        <p:txBody>
          <a:bodyPr>
            <a:normAutofit/>
          </a:bodyPr>
          <a:lstStyle/>
          <a:p>
            <a:pPr eaLnBrk="1" hangingPunct="1"/>
            <a:r>
              <a:rPr lang="es-CO" sz="3200" dirty="0"/>
              <a:t>Formato de la propuesta de investigación (para investigación profesoral)</a:t>
            </a:r>
            <a:endParaRPr lang="es-ES" sz="3200" dirty="0"/>
          </a:p>
        </p:txBody>
      </p:sp>
      <p:sp>
        <p:nvSpPr>
          <p:cNvPr id="5" name="TextBox 4">
            <a:extLst>
              <a:ext uri="{FF2B5EF4-FFF2-40B4-BE49-F238E27FC236}">
                <a16:creationId xmlns:a16="http://schemas.microsoft.com/office/drawing/2014/main" id="{D62E0CD7-2473-47B3-A119-3DD053BD2DDB}"/>
              </a:ext>
            </a:extLst>
          </p:cNvPr>
          <p:cNvSpPr txBox="1"/>
          <p:nvPr/>
        </p:nvSpPr>
        <p:spPr>
          <a:xfrm>
            <a:off x="7667661" y="2567225"/>
            <a:ext cx="3864864" cy="1723549"/>
          </a:xfrm>
          <a:prstGeom prst="rect">
            <a:avLst/>
          </a:prstGeom>
          <a:noFill/>
        </p:spPr>
        <p:txBody>
          <a:bodyPr wrap="square">
            <a:spAutoFit/>
          </a:bodyPr>
          <a:lstStyle/>
          <a:p>
            <a:pPr marL="285750" indent="-285750" algn="just" defTabSz="685800" eaLnBrk="1" fontAlgn="auto" hangingPunct="1">
              <a:spcBef>
                <a:spcPts val="750"/>
              </a:spcBef>
              <a:spcAft>
                <a:spcPts val="1200"/>
              </a:spcAft>
              <a:buFont typeface="Arial" panose="020B0604020202020204" pitchFamily="34" charset="0"/>
              <a:buChar char="•"/>
            </a:pPr>
            <a:r>
              <a:rPr lang="es-CO" sz="1400" dirty="0">
                <a:latin typeface="Open Sans Light" panose="020B0306030504020204" pitchFamily="34" charset="0"/>
                <a:ea typeface="Open Sans Light" panose="020B0306030504020204" pitchFamily="34" charset="0"/>
                <a:cs typeface="Open Sans Light" panose="020B0306030504020204" pitchFamily="34" charset="0"/>
              </a:rPr>
              <a:t>Grupo de investigación </a:t>
            </a:r>
          </a:p>
          <a:p>
            <a:pPr marL="285750" indent="-285750" algn="just" defTabSz="685800" eaLnBrk="1" fontAlgn="auto" hangingPunct="1">
              <a:spcBef>
                <a:spcPts val="750"/>
              </a:spcBef>
              <a:spcAft>
                <a:spcPts val="1200"/>
              </a:spcAft>
              <a:buFont typeface="Arial" panose="020B0604020202020204" pitchFamily="34" charset="0"/>
              <a:buChar char="•"/>
            </a:pPr>
            <a:r>
              <a:rPr lang="es-CO" sz="1400" dirty="0">
                <a:latin typeface="Open Sans Light" panose="020B0306030504020204" pitchFamily="34" charset="0"/>
                <a:ea typeface="Open Sans Light" panose="020B0306030504020204" pitchFamily="34" charset="0"/>
                <a:cs typeface="Open Sans Light" panose="020B0306030504020204" pitchFamily="34" charset="0"/>
              </a:rPr>
              <a:t>Cronograma de actividades</a:t>
            </a:r>
          </a:p>
          <a:p>
            <a:pPr marL="285750" indent="-285750" algn="just" defTabSz="685800" eaLnBrk="1" fontAlgn="auto" hangingPunct="1">
              <a:spcBef>
                <a:spcPts val="750"/>
              </a:spcBef>
              <a:spcAft>
                <a:spcPts val="1200"/>
              </a:spcAft>
              <a:buFont typeface="Arial" panose="020B0604020202020204" pitchFamily="34" charset="0"/>
              <a:buChar char="•"/>
            </a:pPr>
            <a:r>
              <a:rPr lang="es-CO" sz="1400" dirty="0">
                <a:latin typeface="Open Sans Light" panose="020B0306030504020204" pitchFamily="34" charset="0"/>
                <a:ea typeface="Open Sans Light" panose="020B0306030504020204" pitchFamily="34" charset="0"/>
                <a:cs typeface="Open Sans Light" panose="020B0306030504020204" pitchFamily="34" charset="0"/>
              </a:rPr>
              <a:t>Presupuesto</a:t>
            </a:r>
          </a:p>
          <a:p>
            <a:pPr marL="285750" indent="-285750" algn="just" defTabSz="685800" eaLnBrk="1" fontAlgn="auto" hangingPunct="1">
              <a:spcBef>
                <a:spcPts val="750"/>
              </a:spcBef>
              <a:spcAft>
                <a:spcPts val="1200"/>
              </a:spcAft>
              <a:buFont typeface="Arial" panose="020B0604020202020204" pitchFamily="34" charset="0"/>
              <a:buChar char="•"/>
            </a:pPr>
            <a:r>
              <a:rPr lang="es-CO" sz="1400" dirty="0">
                <a:latin typeface="Open Sans Light" panose="020B0306030504020204" pitchFamily="34" charset="0"/>
                <a:ea typeface="Open Sans Light" panose="020B0306030504020204" pitchFamily="34" charset="0"/>
                <a:cs typeface="Open Sans Light" panose="020B0306030504020204" pitchFamily="34" charset="0"/>
              </a:rPr>
              <a:t>Hoja de vida de los investigadores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sz="half" idx="14"/>
          </p:nvPr>
        </p:nvSpPr>
        <p:spPr>
          <a:xfrm>
            <a:off x="321294" y="1890354"/>
            <a:ext cx="7008895" cy="3978778"/>
          </a:xfrm>
        </p:spPr>
        <p:txBody>
          <a:bodyPr>
            <a:noAutofit/>
          </a:bodyPr>
          <a:lstStyle/>
          <a:p>
            <a:pPr marL="0" indent="0" algn="just">
              <a:lnSpc>
                <a:spcPct val="120000"/>
              </a:lnSpc>
              <a:buNone/>
            </a:pPr>
            <a:r>
              <a:rPr lang="es-CO" b="1" dirty="0"/>
              <a:t>Fuentes de temas:</a:t>
            </a:r>
          </a:p>
          <a:p>
            <a:pPr marL="457200" indent="-457200" algn="just">
              <a:lnSpc>
                <a:spcPct val="120000"/>
              </a:lnSpc>
              <a:buFont typeface="Arial" panose="020B0604020202020204" pitchFamily="34" charset="0"/>
              <a:buChar char="•"/>
            </a:pPr>
            <a:r>
              <a:rPr lang="es-CO" dirty="0"/>
              <a:t>Bases de datos mundiales, regionales o nacionales, como: Thomson Reuters (Web of Science), Elsevier (Scopus), Google Scholar h-index, ProQuest, EBSCO, BPR Benchmark, EMIS, JCR (Journal Citation Reports), JSTOR, ScienceDirect, Social Science Journals y algunas de open access, entre otras. </a:t>
            </a:r>
          </a:p>
          <a:p>
            <a:pPr marL="457200" indent="-457200" algn="just">
              <a:lnSpc>
                <a:spcPct val="120000"/>
              </a:lnSpc>
              <a:buFont typeface="Arial" panose="020B0604020202020204" pitchFamily="34" charset="0"/>
              <a:buChar char="•"/>
            </a:pPr>
            <a:r>
              <a:rPr lang="es-CO" dirty="0"/>
              <a:t>La participación activa y reflexiva en eventos académicos.</a:t>
            </a:r>
          </a:p>
          <a:p>
            <a:pPr marL="457200" indent="-457200" algn="just">
              <a:lnSpc>
                <a:spcPct val="120000"/>
              </a:lnSpc>
              <a:buFont typeface="Arial" panose="020B0604020202020204" pitchFamily="34" charset="0"/>
              <a:buChar char="•"/>
            </a:pPr>
            <a:r>
              <a:rPr lang="es-CO" dirty="0"/>
              <a:t>La experiencia personal en la comprensión de un determinado tema.</a:t>
            </a:r>
          </a:p>
          <a:p>
            <a:pPr marL="457200" indent="-457200" algn="just">
              <a:lnSpc>
                <a:spcPct val="120000"/>
              </a:lnSpc>
              <a:buFont typeface="Arial" panose="020B0604020202020204" pitchFamily="34" charset="0"/>
              <a:buChar char="•"/>
            </a:pPr>
            <a:r>
              <a:rPr lang="es-CO" dirty="0"/>
              <a:t>El contacto con centros u organismos interesados en la investigación.</a:t>
            </a:r>
          </a:p>
          <a:p>
            <a:pPr marL="457200" indent="-457200" algn="just">
              <a:lnSpc>
                <a:spcPct val="120000"/>
              </a:lnSpc>
              <a:buFont typeface="Arial" panose="020B0604020202020204" pitchFamily="34" charset="0"/>
              <a:buChar char="•"/>
            </a:pPr>
            <a:r>
              <a:rPr lang="es-CO" dirty="0"/>
              <a:t>La participación en grupos o redes de investigación. </a:t>
            </a:r>
          </a:p>
          <a:p>
            <a:pPr marL="0" indent="0" algn="just">
              <a:lnSpc>
                <a:spcPct val="120000"/>
              </a:lnSpc>
              <a:buNone/>
            </a:pPr>
            <a:endParaRPr lang="es-CO" dirty="0"/>
          </a:p>
          <a:p>
            <a:pPr marL="0" indent="0" algn="just">
              <a:lnSpc>
                <a:spcPct val="120000"/>
              </a:lnSpc>
              <a:buNone/>
            </a:pPr>
            <a:r>
              <a:rPr lang="es-ES" dirty="0"/>
              <a:t>		</a:t>
            </a:r>
          </a:p>
        </p:txBody>
      </p:sp>
      <p:sp>
        <p:nvSpPr>
          <p:cNvPr id="82946" name="Rectangle 2"/>
          <p:cNvSpPr>
            <a:spLocks noGrp="1" noChangeArrowheads="1"/>
          </p:cNvSpPr>
          <p:nvPr>
            <p:ph type="title"/>
          </p:nvPr>
        </p:nvSpPr>
        <p:spPr/>
        <p:txBody>
          <a:bodyPr/>
          <a:lstStyle/>
          <a:p>
            <a:pPr eaLnBrk="1" hangingPunct="1"/>
            <a:r>
              <a:rPr lang="es-CO" sz="4000" dirty="0"/>
              <a:t> Búsqueda y definición del tema</a:t>
            </a:r>
          </a:p>
        </p:txBody>
      </p:sp>
      <p:pic>
        <p:nvPicPr>
          <p:cNvPr id="2" name="Imagen 1" descr="AL145623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338" y="2739664"/>
            <a:ext cx="3780000" cy="2520000"/>
          </a:xfrm>
          <a:prstGeom prst="rect">
            <a:avLst/>
          </a:prstGeom>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4099">
                                            <p:txEl>
                                              <p:pRg st="7" end="7"/>
                                            </p:txEl>
                                          </p:spTgt>
                                        </p:tgtEl>
                                        <p:attrNameLst>
                                          <p:attrName>style.visibility</p:attrName>
                                        </p:attrNameLst>
                                      </p:cBhvr>
                                      <p:to>
                                        <p:strVal val="visible"/>
                                      </p:to>
                                    </p:set>
                                    <p:animEffect transition="in" filter="circle(in)">
                                      <p:cBhvr>
                                        <p:cTn id="7" dur="2000"/>
                                        <p:tgtEl>
                                          <p:spTgt spid="4099">
                                            <p:txEl>
                                              <p:pRg st="7" end="7"/>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099">
                                            <p:txEl>
                                              <p:pRg st="1" end="1"/>
                                            </p:txEl>
                                          </p:spTgt>
                                        </p:tgtEl>
                                        <p:attrNameLst>
                                          <p:attrName>style.visibility</p:attrName>
                                        </p:attrNameLst>
                                      </p:cBhvr>
                                      <p:to>
                                        <p:strVal val="visible"/>
                                      </p:to>
                                    </p:set>
                                    <p:animEffect transition="in" filter="circle(in)">
                                      <p:cBhvr>
                                        <p:cTn id="10" dur="2000"/>
                                        <p:tgtEl>
                                          <p:spTgt spid="4099">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4099">
                                            <p:txEl>
                                              <p:pRg st="0" end="0"/>
                                            </p:txEl>
                                          </p:spTgt>
                                        </p:tgtEl>
                                        <p:attrNameLst>
                                          <p:attrName>style.visibility</p:attrName>
                                        </p:attrNameLst>
                                      </p:cBhvr>
                                      <p:to>
                                        <p:strVal val="visible"/>
                                      </p:to>
                                    </p:set>
                                    <p:animEffect transition="in" filter="circle(in)">
                                      <p:cBhvr>
                                        <p:cTn id="13" dur="2000"/>
                                        <p:tgtEl>
                                          <p:spTgt spid="4099">
                                            <p:txEl>
                                              <p:pRg st="0" end="0"/>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4099">
                                            <p:txEl>
                                              <p:pRg st="2" end="2"/>
                                            </p:txEl>
                                          </p:spTgt>
                                        </p:tgtEl>
                                        <p:attrNameLst>
                                          <p:attrName>style.visibility</p:attrName>
                                        </p:attrNameLst>
                                      </p:cBhvr>
                                      <p:to>
                                        <p:strVal val="visible"/>
                                      </p:to>
                                    </p:set>
                                    <p:animEffect transition="in" filter="circle(in)">
                                      <p:cBhvr>
                                        <p:cTn id="16" dur="2000"/>
                                        <p:tgtEl>
                                          <p:spTgt spid="4099">
                                            <p:txEl>
                                              <p:pRg st="2" end="2"/>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4099">
                                            <p:txEl>
                                              <p:pRg st="3" end="3"/>
                                            </p:txEl>
                                          </p:spTgt>
                                        </p:tgtEl>
                                        <p:attrNameLst>
                                          <p:attrName>style.visibility</p:attrName>
                                        </p:attrNameLst>
                                      </p:cBhvr>
                                      <p:to>
                                        <p:strVal val="visible"/>
                                      </p:to>
                                    </p:set>
                                    <p:animEffect transition="in" filter="circle(in)">
                                      <p:cBhvr>
                                        <p:cTn id="19" dur="2000"/>
                                        <p:tgtEl>
                                          <p:spTgt spid="4099">
                                            <p:txEl>
                                              <p:pRg st="3" end="3"/>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4099">
                                            <p:txEl>
                                              <p:pRg st="4" end="4"/>
                                            </p:txEl>
                                          </p:spTgt>
                                        </p:tgtEl>
                                        <p:attrNameLst>
                                          <p:attrName>style.visibility</p:attrName>
                                        </p:attrNameLst>
                                      </p:cBhvr>
                                      <p:to>
                                        <p:strVal val="visible"/>
                                      </p:to>
                                    </p:set>
                                    <p:animEffect transition="in" filter="circle(in)">
                                      <p:cBhvr>
                                        <p:cTn id="22" dur="2000"/>
                                        <p:tgtEl>
                                          <p:spTgt spid="4099">
                                            <p:txEl>
                                              <p:pRg st="4" end="4"/>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4099">
                                            <p:txEl>
                                              <p:pRg st="5" end="5"/>
                                            </p:txEl>
                                          </p:spTgt>
                                        </p:tgtEl>
                                        <p:attrNameLst>
                                          <p:attrName>style.visibility</p:attrName>
                                        </p:attrNameLst>
                                      </p:cBhvr>
                                      <p:to>
                                        <p:strVal val="visible"/>
                                      </p:to>
                                    </p:set>
                                    <p:animEffect transition="in" filter="circle(in)">
                                      <p:cBhvr>
                                        <p:cTn id="25" dur="2000"/>
                                        <p:tgtEl>
                                          <p:spTgt spid="40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sz="half" idx="14"/>
          </p:nvPr>
        </p:nvSpPr>
        <p:spPr>
          <a:xfrm>
            <a:off x="1128312" y="1865702"/>
            <a:ext cx="9711947" cy="4167235"/>
          </a:xfrm>
        </p:spPr>
        <p:txBody>
          <a:bodyPr>
            <a:noAutofit/>
          </a:bodyPr>
          <a:lstStyle/>
          <a:p>
            <a:pPr marL="285750" lvl="1" indent="-285750" algn="just" defTabSz="685800" eaLnBrk="1" fontAlgn="auto" hangingPunct="1">
              <a:lnSpc>
                <a:spcPct val="100000"/>
              </a:lnSpc>
              <a:spcBef>
                <a:spcPts val="750"/>
              </a:spcBef>
              <a:spcAft>
                <a:spcPts val="1200"/>
              </a:spcAft>
              <a:buFont typeface="Arial" panose="020B0604020202020204" pitchFamily="34" charset="0"/>
              <a:buChar char="•"/>
            </a:pPr>
            <a:r>
              <a:rPr lang="es-CO" sz="1600" dirty="0" err="1">
                <a:ea typeface="Open Sans Light" panose="020B0306030504020204" pitchFamily="34" charset="0"/>
                <a:cs typeface="Open Sans Light" panose="020B0306030504020204" pitchFamily="34" charset="0"/>
              </a:rPr>
              <a:t>SciTopics</a:t>
            </a:r>
            <a:r>
              <a:rPr lang="es-CO" sz="1600" dirty="0">
                <a:ea typeface="Open Sans Light" panose="020B0306030504020204" pitchFamily="34" charset="0"/>
                <a:cs typeface="Open Sans Light" panose="020B0306030504020204" pitchFamily="34" charset="0"/>
              </a:rPr>
              <a:t> es un servicio online gratuito donde la comunidad científica puede compartir conocimientos, explorar temas distintos a su especialidad. Funciona como un servicio de información y colaboración para investigadores, un modo de formarse un juicio sobre qué disciplinas interactúan y cómo lo hacen (</a:t>
            </a:r>
            <a:r>
              <a:rPr lang="es-US" sz="1600" dirty="0">
                <a:ea typeface="Open Sans Light" panose="020B0306030504020204" pitchFamily="34" charset="0"/>
                <a:cs typeface="Open Sans Light" panose="020B0306030504020204" pitchFamily="34" charset="0"/>
                <a:hlinkClick r:id="rId2" tooltip="Dirección URL original: https://emerac.wordpress.com/2009/02/10/scitopics-la-red-social-de-investigacion-de-elsevier/. Haga clic o pulse si confía en este vínculo.">
                  <a:extLst>
                    <a:ext uri="{A12FA001-AC4F-418D-AE19-62706E023703}">
                      <ahyp:hlinkClr xmlns:ahyp="http://schemas.microsoft.com/office/drawing/2018/hyperlinkcolor" val="tx"/>
                    </a:ext>
                  </a:extLst>
                </a:hlinkClick>
              </a:rPr>
              <a:t>https://emerac.wordpress.com/2009/02/10/scitopics-la-red-social-de-investigacion-de-elsevier/</a:t>
            </a:r>
            <a:r>
              <a:rPr lang="es-US" sz="1600" dirty="0">
                <a:ea typeface="Open Sans Light" panose="020B0306030504020204" pitchFamily="34" charset="0"/>
                <a:cs typeface="Open Sans Light" panose="020B0306030504020204" pitchFamily="34" charset="0"/>
              </a:rPr>
              <a:t>)</a:t>
            </a:r>
            <a:r>
              <a:rPr lang="es-CO" sz="1600" dirty="0">
                <a:ea typeface="Open Sans Light" panose="020B0306030504020204" pitchFamily="34" charset="0"/>
                <a:cs typeface="Open Sans Light" panose="020B0306030504020204" pitchFamily="34" charset="0"/>
              </a:rPr>
              <a:t>.</a:t>
            </a:r>
          </a:p>
          <a:p>
            <a:pPr marL="285750" indent="-285750" algn="just">
              <a:lnSpc>
                <a:spcPct val="100000"/>
              </a:lnSpc>
              <a:buFont typeface="Arial" panose="020B0604020202020204" pitchFamily="34" charset="0"/>
              <a:buChar char="•"/>
            </a:pPr>
            <a:r>
              <a:rPr lang="es-CO" dirty="0" err="1"/>
              <a:t>SciVerse</a:t>
            </a:r>
            <a:r>
              <a:rPr lang="es-CO" dirty="0"/>
              <a:t> </a:t>
            </a:r>
            <a:r>
              <a:rPr lang="es-CO" dirty="0" err="1"/>
              <a:t>Scopus</a:t>
            </a:r>
            <a:r>
              <a:rPr lang="es-CO" dirty="0"/>
              <a:t> es muy útil para analizar citas de publicaciones y autores. Son citas de impacto de las áreas de investigación y la influencia que autores y publicaciones ejercen en las tendencias investigadoras actuales. Ofrece herramientas para rastrear, analizar y visualizar trabajos de investigación (</a:t>
            </a:r>
            <a:r>
              <a:rPr lang="es-US" dirty="0">
                <a:hlinkClick r:id="rId3" tooltip="Dirección URL original: https://biblioteca.unizar.es/sites/biblioteca.unizar.es/files/documentos/scopus_user_guide_esp.pdf. Haga clic o pulse si confía en este vínculo.">
                  <a:extLst>
                    <a:ext uri="{A12FA001-AC4F-418D-AE19-62706E023703}">
                      <ahyp:hlinkClr xmlns:ahyp="http://schemas.microsoft.com/office/drawing/2018/hyperlinkcolor" val="tx"/>
                    </a:ext>
                  </a:extLst>
                </a:hlinkClick>
              </a:rPr>
              <a:t>https://biblioteca.unizar.es/sites/biblioteca.unizar.es/files/documentos/scopus_user_guide_esp.pdf</a:t>
            </a:r>
            <a:r>
              <a:rPr lang="es-US" dirty="0"/>
              <a:t>)</a:t>
            </a:r>
            <a:r>
              <a:rPr lang="es-CO" dirty="0"/>
              <a:t>. </a:t>
            </a:r>
          </a:p>
          <a:p>
            <a:pPr marL="285750" indent="-285750" algn="just">
              <a:lnSpc>
                <a:spcPct val="100000"/>
              </a:lnSpc>
              <a:buFont typeface="Arial" panose="020B0604020202020204" pitchFamily="34" charset="0"/>
              <a:buChar char="•"/>
            </a:pPr>
            <a:r>
              <a:rPr lang="es-CO" dirty="0" err="1"/>
              <a:t>SciVal</a:t>
            </a:r>
            <a:r>
              <a:rPr lang="es-CO" dirty="0"/>
              <a:t> </a:t>
            </a:r>
            <a:r>
              <a:rPr lang="es-CO" dirty="0" err="1"/>
              <a:t>Experts</a:t>
            </a:r>
            <a:r>
              <a:rPr lang="es-CO" dirty="0"/>
              <a:t> se suele utilizar para identificar a posibles colaboradores y nuevas relaciones. Esta herramienta también permite encontrar información acerca de los autores, como las revistas donde han publicado y las becas que han recibido (</a:t>
            </a:r>
            <a:r>
              <a:rPr lang="es-US" dirty="0">
                <a:hlinkClick r:id="rId4" tooltip="Dirección URL original: https://www.scival.com/landing. Haga clic o pulse si confía en este vínculo.">
                  <a:extLst>
                    <a:ext uri="{A12FA001-AC4F-418D-AE19-62706E023703}">
                      <ahyp:hlinkClr xmlns:ahyp="http://schemas.microsoft.com/office/drawing/2018/hyperlinkcolor" val="tx"/>
                    </a:ext>
                  </a:extLst>
                </a:hlinkClick>
              </a:rPr>
              <a:t>https://www.scival.com/landing</a:t>
            </a:r>
            <a:r>
              <a:rPr lang="es-US" dirty="0"/>
              <a:t>)</a:t>
            </a:r>
            <a:r>
              <a:rPr lang="es-CO" dirty="0"/>
              <a:t>. </a:t>
            </a:r>
          </a:p>
          <a:p>
            <a:pPr algn="just">
              <a:lnSpc>
                <a:spcPct val="100000"/>
              </a:lnSpc>
            </a:pPr>
            <a:endParaRPr lang="es-CO" dirty="0"/>
          </a:p>
          <a:p>
            <a:pPr algn="just">
              <a:lnSpc>
                <a:spcPct val="100000"/>
              </a:lnSpc>
            </a:pPr>
            <a:endParaRPr lang="es-CO" dirty="0"/>
          </a:p>
          <a:p>
            <a:pPr>
              <a:lnSpc>
                <a:spcPct val="100000"/>
              </a:lnSpc>
              <a:buFontTx/>
              <a:buNone/>
            </a:pPr>
            <a:r>
              <a:rPr lang="es-ES" dirty="0"/>
              <a:t>			</a:t>
            </a:r>
          </a:p>
        </p:txBody>
      </p:sp>
      <p:sp>
        <p:nvSpPr>
          <p:cNvPr id="83970" name="Rectangle 2"/>
          <p:cNvSpPr>
            <a:spLocks noGrp="1" noChangeArrowheads="1"/>
          </p:cNvSpPr>
          <p:nvPr>
            <p:ph type="title"/>
          </p:nvPr>
        </p:nvSpPr>
        <p:spPr/>
        <p:txBody>
          <a:bodyPr>
            <a:normAutofit fontScale="90000"/>
          </a:bodyPr>
          <a:lstStyle/>
          <a:p>
            <a:pPr eaLnBrk="1" hangingPunct="1"/>
            <a:r>
              <a:rPr lang="es-CO" sz="4000" dirty="0"/>
              <a:t>Guías para la selección del tema</a:t>
            </a:r>
            <a:br>
              <a:rPr lang="es-CO" sz="4000" dirty="0"/>
            </a:br>
            <a:r>
              <a:rPr lang="es-CO" sz="4000" dirty="0"/>
              <a:t> a investigar </a:t>
            </a: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4099">
                                            <p:txEl>
                                              <p:pRg st="5" end="5"/>
                                            </p:txEl>
                                          </p:spTgt>
                                        </p:tgtEl>
                                        <p:attrNameLst>
                                          <p:attrName>style.visibility</p:attrName>
                                        </p:attrNameLst>
                                      </p:cBhvr>
                                      <p:to>
                                        <p:strVal val="visible"/>
                                      </p:to>
                                    </p:set>
                                    <p:animEffect transition="in" filter="circle(in)">
                                      <p:cBhvr>
                                        <p:cTn id="7" dur="2000"/>
                                        <p:tgtEl>
                                          <p:spTgt spid="4099">
                                            <p:txEl>
                                              <p:pRg st="5" end="5"/>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099">
                                            <p:txEl>
                                              <p:pRg st="0" end="0"/>
                                            </p:txEl>
                                          </p:spTgt>
                                        </p:tgtEl>
                                        <p:attrNameLst>
                                          <p:attrName>style.visibility</p:attrName>
                                        </p:attrNameLst>
                                      </p:cBhvr>
                                      <p:to>
                                        <p:strVal val="visible"/>
                                      </p:to>
                                    </p:set>
                                    <p:animEffect transition="in" filter="circle(in)">
                                      <p:cBhvr>
                                        <p:cTn id="10" dur="2000"/>
                                        <p:tgtEl>
                                          <p:spTgt spid="4099">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4099">
                                            <p:txEl>
                                              <p:pRg st="1" end="1"/>
                                            </p:txEl>
                                          </p:spTgt>
                                        </p:tgtEl>
                                        <p:attrNameLst>
                                          <p:attrName>style.visibility</p:attrName>
                                        </p:attrNameLst>
                                      </p:cBhvr>
                                      <p:to>
                                        <p:strVal val="visible"/>
                                      </p:to>
                                    </p:set>
                                    <p:animEffect transition="in" filter="circle(in)">
                                      <p:cBhvr>
                                        <p:cTn id="13" dur="2000"/>
                                        <p:tgtEl>
                                          <p:spTgt spid="4099">
                                            <p:txEl>
                                              <p:pRg st="1" end="1"/>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4099">
                                            <p:txEl>
                                              <p:pRg st="2" end="2"/>
                                            </p:txEl>
                                          </p:spTgt>
                                        </p:tgtEl>
                                        <p:attrNameLst>
                                          <p:attrName>style.visibility</p:attrName>
                                        </p:attrNameLst>
                                      </p:cBhvr>
                                      <p:to>
                                        <p:strVal val="visible"/>
                                      </p:to>
                                    </p:set>
                                    <p:animEffect transition="in" filter="circle(in)">
                                      <p:cBhvr>
                                        <p:cTn id="16" dur="2000"/>
                                        <p:tgtEl>
                                          <p:spTgt spid="40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Pearson New VI colors">
      <a:dk1>
        <a:srgbClr val="000000"/>
      </a:dk1>
      <a:lt1>
        <a:srgbClr val="FFFFFF"/>
      </a:lt1>
      <a:dk2>
        <a:srgbClr val="002F56"/>
      </a:dk2>
      <a:lt2>
        <a:srgbClr val="DEE1E1"/>
      </a:lt2>
      <a:accent1>
        <a:srgbClr val="D2DA0D"/>
      </a:accent1>
      <a:accent2>
        <a:srgbClr val="94E6E9"/>
      </a:accent2>
      <a:accent3>
        <a:srgbClr val="FFBA1C"/>
      </a:accent3>
      <a:accent4>
        <a:srgbClr val="FF7479"/>
      </a:accent4>
      <a:accent5>
        <a:srgbClr val="83BD00"/>
      </a:accent5>
      <a:accent6>
        <a:srgbClr val="11B2A5"/>
      </a:accent6>
      <a:hlink>
        <a:srgbClr val="007FA3"/>
      </a:hlink>
      <a:folHlink>
        <a:srgbClr val="9D007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5C88237D-8817-144F-BF7C-A60170470934}" vid="{7B8DA1B8-EF55-E844-B6B8-5DBFC66AD9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D580C7B1D71C04F8C741635E77ACA5A" ma:contentTypeVersion="11" ma:contentTypeDescription="Create a new document." ma:contentTypeScope="" ma:versionID="9de12fbe744a9584f990a38194f99531">
  <xsd:schema xmlns:xsd="http://www.w3.org/2001/XMLSchema" xmlns:xs="http://www.w3.org/2001/XMLSchema" xmlns:p="http://schemas.microsoft.com/office/2006/metadata/properties" xmlns:ns2="c63c7e9d-5753-40a8-893f-94a0eba9e768" xmlns:ns3="97d69847-0e99-4011-9b66-a4245208547e" targetNamespace="http://schemas.microsoft.com/office/2006/metadata/properties" ma:root="true" ma:fieldsID="98bc51a467656ee26458e75cddcb4a16" ns2:_="" ns3:_="">
    <xsd:import namespace="c63c7e9d-5753-40a8-893f-94a0eba9e768"/>
    <xsd:import namespace="97d69847-0e99-4011-9b66-a4245208547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3c7e9d-5753-40a8-893f-94a0eba9e76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7d69847-0e99-4011-9b66-a424520854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DC7AB0-B843-4140-87F7-96F477ABE85C}">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249ECF0-D603-42A2-AA41-EE484939CAEC}">
  <ds:schemaRefs>
    <ds:schemaRef ds:uri="http://schemas.microsoft.com/sharepoint/v3/contenttype/forms"/>
  </ds:schemaRefs>
</ds:datastoreItem>
</file>

<file path=customXml/itemProps3.xml><?xml version="1.0" encoding="utf-8"?>
<ds:datastoreItem xmlns:ds="http://schemas.openxmlformats.org/officeDocument/2006/customXml" ds:itemID="{DB0374F1-D098-4C4E-A8D0-F67B7E8BC0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3c7e9d-5753-40a8-893f-94a0eba9e768"/>
    <ds:schemaRef ds:uri="97d69847-0e99-4011-9b66-a424520854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5848</TotalTime>
  <Words>4351</Words>
  <Application>Microsoft Office PowerPoint</Application>
  <PresentationFormat>Widescreen</PresentationFormat>
  <Paragraphs>673</Paragraphs>
  <Slides>44</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Arial Narrow</vt:lpstr>
      <vt:lpstr>Calibri</vt:lpstr>
      <vt:lpstr>Calibri Light</vt:lpstr>
      <vt:lpstr>Open Sans</vt:lpstr>
      <vt:lpstr>Open Sans Light</vt:lpstr>
      <vt:lpstr>Open Sans Semibold</vt:lpstr>
      <vt:lpstr>Times New Roman</vt:lpstr>
      <vt:lpstr>Wingdings</vt:lpstr>
      <vt:lpstr>Office Theme</vt:lpstr>
      <vt:lpstr>PowerPoint Presentation</vt:lpstr>
      <vt:lpstr>Parte 2  Proceso metodológico de investigación científica</vt:lpstr>
      <vt:lpstr>Cómo elaborar un proyecto de investigación científica </vt:lpstr>
      <vt:lpstr> Proceso de investigación científica</vt:lpstr>
      <vt:lpstr>Fase 1 de la investigación  Anteproyecto o propuesta de investigación</vt:lpstr>
      <vt:lpstr>Proceso de investigación: Método tradicional</vt:lpstr>
      <vt:lpstr>Formato de la propuesta de investigación (para investigación profesoral)</vt:lpstr>
      <vt:lpstr> Búsqueda y definición del tema</vt:lpstr>
      <vt:lpstr>Guías para la selección del tema  a investigar </vt:lpstr>
      <vt:lpstr> Título de la investigación </vt:lpstr>
      <vt:lpstr>PowerPoint Presentation</vt:lpstr>
      <vt:lpstr> Problema y pregunta de investigación</vt:lpstr>
      <vt:lpstr>PowerPoint Presentation</vt:lpstr>
      <vt:lpstr>Objetivos de la investigación </vt:lpstr>
      <vt:lpstr>PowerPoint Presentation</vt:lpstr>
      <vt:lpstr>PowerPoint Presentation</vt:lpstr>
      <vt:lpstr>Tipos de investigación científica</vt:lpstr>
      <vt:lpstr>PowerPoint Presentation</vt:lpstr>
      <vt:lpstr>Marco teórico</vt:lpstr>
      <vt:lpstr>Funciones del marco teórico</vt:lpstr>
      <vt:lpstr>Aportes del marco teórico</vt:lpstr>
      <vt:lpstr>PowerPoint Presentation</vt:lpstr>
      <vt:lpstr> Hipótesis </vt:lpstr>
      <vt:lpstr> Funciones y clases de hipótesis </vt:lpstr>
      <vt:lpstr>Hipótesis y variables</vt:lpstr>
      <vt:lpstr>Pasos para probar una hipótesis  de investigación</vt:lpstr>
      <vt:lpstr>PowerPoint Presentation</vt:lpstr>
      <vt:lpstr>Diseños experimentales</vt:lpstr>
      <vt:lpstr> Notación de los experimentos</vt:lpstr>
      <vt:lpstr> Validez de los experimentos </vt:lpstr>
      <vt:lpstr>PowerPoint Presentation</vt:lpstr>
      <vt:lpstr>Rasgos de los niveles de los experimentos en investigación</vt:lpstr>
      <vt:lpstr>Diseño metodológico</vt:lpstr>
      <vt:lpstr>Población o muestra </vt:lpstr>
      <vt:lpstr> Métodos de muestreo</vt:lpstr>
      <vt:lpstr>PowerPoint Presentation</vt:lpstr>
      <vt:lpstr>PowerPoint Presentation</vt:lpstr>
      <vt:lpstr> Cronograma de actividades</vt:lpstr>
      <vt:lpstr>Cronograma de actividades</vt:lpstr>
      <vt:lpstr> Presupuesto de inversión </vt:lpstr>
      <vt:lpstr>PowerPoint Presentation</vt:lpstr>
      <vt:lpstr>PowerPoint Presentation</vt:lpstr>
      <vt:lpstr>Fin de la presentación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Abraham, Stacey</dc:creator>
  <cp:lastModifiedBy>Cruz, Karol</cp:lastModifiedBy>
  <cp:revision>85</cp:revision>
  <dcterms:created xsi:type="dcterms:W3CDTF">2021-02-03T20:14:39Z</dcterms:created>
  <dcterms:modified xsi:type="dcterms:W3CDTF">2021-11-25T22:55:59Z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0x010100ED580C7B1D71C04F8C741635E77ACA5A</vt:lpwstr>
  </property>
</Properties>
</file>