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480" r:id="rId5"/>
    <p:sldId id="263" r:id="rId6"/>
    <p:sldId id="460" r:id="rId7"/>
    <p:sldId id="468" r:id="rId8"/>
    <p:sldId id="479" r:id="rId9"/>
    <p:sldId id="470" r:id="rId10"/>
    <p:sldId id="472" r:id="rId11"/>
    <p:sldId id="471" r:id="rId12"/>
    <p:sldId id="473" r:id="rId13"/>
    <p:sldId id="474" r:id="rId14"/>
    <p:sldId id="475" r:id="rId15"/>
    <p:sldId id="476" r:id="rId16"/>
    <p:sldId id="477" r:id="rId17"/>
    <p:sldId id="478" r:id="rId18"/>
    <p:sldId id="329" r:id="rId19"/>
    <p:sldId id="273"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95850"/>
  </p:normalViewPr>
  <p:slideViewPr>
    <p:cSldViewPr snapToGrid="0" snapToObjects="1" showGuides="1">
      <p:cViewPr varScale="1">
        <p:scale>
          <a:sx n="79" d="100"/>
          <a:sy n="79" d="100"/>
        </p:scale>
        <p:origin x="102" y="516"/>
      </p:cViewPr>
      <p:guideLst>
        <p:guide orient="horz" pos="2136"/>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11/25/2021</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210991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16</a:t>
            </a:fld>
            <a:endParaRPr lang="en-US"/>
          </a:p>
        </p:txBody>
      </p:sp>
    </p:spTree>
    <p:extLst>
      <p:ext uri="{BB962C8B-B14F-4D97-AF65-F5344CB8AC3E}">
        <p14:creationId xmlns:p14="http://schemas.microsoft.com/office/powerpoint/2010/main" val="36091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3"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5"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7"/>
            <a:ext cx="2743200" cy="365125"/>
          </a:xfrm>
        </p:spPr>
        <p:txBody>
          <a:bodyPr/>
          <a:lstStyle>
            <a:lvl1pPr>
              <a:defRPr/>
            </a:lvl1pPr>
          </a:lstStyle>
          <a:p>
            <a:pPr>
              <a:defRPr/>
            </a:pPr>
            <a:fld id="{3A223C01-11D7-E049-8252-D38AEC7B21E1}" type="slidenum">
              <a:rPr lang="en-US"/>
              <a:pPr>
                <a:defRPr/>
              </a:pPr>
              <a:t>‹#›</a:t>
            </a:fld>
            <a:endParaRPr lang="en-US" dirty="0"/>
          </a:p>
        </p:txBody>
      </p:sp>
      <p:sp>
        <p:nvSpPr>
          <p:cNvPr id="16" name="Subtitle 2"/>
          <p:cNvSpPr>
            <a:spLocks noGrp="1"/>
          </p:cNvSpPr>
          <p:nvPr>
            <p:ph type="subTitle" idx="1"/>
          </p:nvPr>
        </p:nvSpPr>
        <p:spPr>
          <a:xfrm>
            <a:off x="1107442" y="3027685"/>
            <a:ext cx="3809993" cy="116839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5" y="700406"/>
            <a:ext cx="3822835"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3" y="555629"/>
            <a:ext cx="1049079"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4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000851"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3" y="555629"/>
            <a:ext cx="1019175"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1"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31"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2226368" y="4"/>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7"/>
            <a:ext cx="4064000"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4"/>
            <a:ext cx="1983179"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74559"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1" y="3429000"/>
            <a:ext cx="4149240"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839449" y="1793269"/>
            <a:ext cx="4146891"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8"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2" y="1"/>
            <a:ext cx="8922775"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974036" y="4"/>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7" y="2257067"/>
            <a:ext cx="4025735"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 y="4"/>
            <a:ext cx="1983179"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992849" y="1678330"/>
            <a:ext cx="4684491"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5"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3" y="3429000"/>
            <a:ext cx="4300585"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7126163" y="1793269"/>
            <a:ext cx="4311332"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5"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72" y="1"/>
            <a:ext cx="893752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1" y="0"/>
            <a:ext cx="10290191"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41"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9" y="555625"/>
            <a:ext cx="0" cy="5164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8" y="2743200"/>
            <a:ext cx="5843604" cy="277706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1091285" y="738680"/>
            <a:ext cx="5839867" cy="1900052"/>
          </a:xfrm>
          <a:prstGeom prst="rect">
            <a:avLst/>
          </a:prstGeom>
        </p:spPr>
        <p:txBody>
          <a:bodyPr anchor="t"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9" y="6350"/>
            <a:ext cx="10280651"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9" y="4"/>
            <a:ext cx="10220325"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7"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32" y="1873409"/>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056066" y="0"/>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1"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6" y="14290"/>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5"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fld id="{C436E621-3562-5349-88EB-DCAA779F365B}" type="slidenum">
              <a:rPr lang="es-ES"/>
              <a:pPr/>
              <a:t>‹#›</a:t>
            </a:fld>
            <a:endParaRPr lang="es-ES" dirty="0"/>
          </a:p>
        </p:txBody>
      </p:sp>
    </p:spTree>
    <p:extLst>
      <p:ext uri="{BB962C8B-B14F-4D97-AF65-F5344CB8AC3E}">
        <p14:creationId xmlns:p14="http://schemas.microsoft.com/office/powerpoint/2010/main" val="3045307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ln/>
        </p:spPr>
        <p:txBody>
          <a:bodyPr/>
          <a:lstStyle>
            <a:lvl1pPr>
              <a:defRPr/>
            </a:lvl1pPr>
          </a:lstStyle>
          <a:p>
            <a:fld id="{F7F9C6CC-7BF4-C140-AD01-E858F0710CBE}" type="slidenum">
              <a:rPr lang="es-ES"/>
              <a:pPr/>
              <a:t>‹#›</a:t>
            </a:fld>
            <a:endParaRPr lang="es-ES" dirty="0"/>
          </a:p>
        </p:txBody>
      </p:sp>
    </p:spTree>
    <p:extLst>
      <p:ext uri="{BB962C8B-B14F-4D97-AF65-F5344CB8AC3E}">
        <p14:creationId xmlns:p14="http://schemas.microsoft.com/office/powerpoint/2010/main" val="191961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ln/>
        </p:spPr>
        <p:txBody>
          <a:bodyPr/>
          <a:lstStyle>
            <a:lvl1pPr>
              <a:defRPr/>
            </a:lvl1pPr>
          </a:lstStyle>
          <a:p>
            <a:fld id="{8290ED4D-AEC8-6941-BAB5-4AB9B0419307}" type="slidenum">
              <a:rPr lang="es-ES"/>
              <a:pPr/>
              <a:t>‹#›</a:t>
            </a:fld>
            <a:endParaRPr lang="es-ES" dirty="0"/>
          </a:p>
        </p:txBody>
      </p:sp>
    </p:spTree>
    <p:extLst>
      <p:ext uri="{BB962C8B-B14F-4D97-AF65-F5344CB8AC3E}">
        <p14:creationId xmlns:p14="http://schemas.microsoft.com/office/powerpoint/2010/main" val="248610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7" y="11151"/>
            <a:ext cx="10298495"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3" y="2244729"/>
            <a:ext cx="4041775" cy="4613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BBB6C28-BA73-ED49-B769-78F692DFEEF8}"/>
              </a:ext>
            </a:extLst>
          </p:cNvPr>
          <p:cNvSpPr/>
          <p:nvPr/>
        </p:nvSpPr>
        <p:spPr>
          <a:xfrm>
            <a:off x="468315" y="1695453"/>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Subtitle 2"/>
          <p:cNvSpPr>
            <a:spLocks noGrp="1"/>
          </p:cNvSpPr>
          <p:nvPr>
            <p:ph type="subTitle" idx="1"/>
          </p:nvPr>
        </p:nvSpPr>
        <p:spPr>
          <a:xfrm>
            <a:off x="580552" y="5130611"/>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itle 1"/>
          <p:cNvSpPr>
            <a:spLocks noGrp="1"/>
          </p:cNvSpPr>
          <p:nvPr>
            <p:ph type="ctrTitle"/>
          </p:nvPr>
        </p:nvSpPr>
        <p:spPr>
          <a:xfrm>
            <a:off x="580551" y="1918011"/>
            <a:ext cx="3333528" cy="3166946"/>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90"/>
            <a:ext cx="1029376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993286"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6" y="139704"/>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9"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5" y="4702292"/>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51" y="2421633"/>
            <a:ext cx="3978223"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5" y="14290"/>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6" y="139704"/>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8" y="0"/>
            <a:ext cx="102076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49" y="568329"/>
            <a:ext cx="3589339"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Subtitle 2"/>
          <p:cNvSpPr>
            <a:spLocks noGrp="1"/>
          </p:cNvSpPr>
          <p:nvPr>
            <p:ph type="subTitle" idx="1"/>
          </p:nvPr>
        </p:nvSpPr>
        <p:spPr>
          <a:xfrm>
            <a:off x="7661576" y="4004338"/>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
          <p:cNvSpPr>
            <a:spLocks noGrp="1"/>
          </p:cNvSpPr>
          <p:nvPr>
            <p:ph type="ctrTitle"/>
          </p:nvPr>
        </p:nvSpPr>
        <p:spPr>
          <a:xfrm>
            <a:off x="7661575" y="791741"/>
            <a:ext cx="3333528" cy="3486711"/>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8" y="0"/>
            <a:ext cx="102076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3199F5-F834-8D47-A789-D89AD268BC33}"/>
              </a:ext>
            </a:extLst>
          </p:cNvPr>
          <p:cNvSpPr/>
          <p:nvPr/>
        </p:nvSpPr>
        <p:spPr>
          <a:xfrm>
            <a:off x="1" y="1706567"/>
            <a:ext cx="8731251"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3" y="555629"/>
            <a:ext cx="1019175"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31" y="571500"/>
            <a:ext cx="9966871" cy="1119188"/>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7"/>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5" r:id="rId13"/>
    <p:sldLayoutId id="2147483806" r:id="rId14"/>
    <p:sldLayoutId id="2147483807" r:id="rId15"/>
    <p:sldLayoutId id="2147483799" r:id="rId16"/>
    <p:sldLayoutId id="2147483800" r:id="rId17"/>
    <p:sldLayoutId id="2147483801" r:id="rId18"/>
    <p:sldLayoutId id="2147483804" r:id="rId19"/>
    <p:sldLayoutId id="2147483808" r:id="rId20"/>
    <p:sldLayoutId id="2147483809" r:id="rId21"/>
    <p:sldLayoutId id="2147483810" r:id="rId22"/>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005B8-81CC-9247-8016-5A2F8A23DABE}"/>
              </a:ext>
            </a:extLst>
          </p:cNvPr>
          <p:cNvSpPr>
            <a:spLocks noGrp="1"/>
          </p:cNvSpPr>
          <p:nvPr>
            <p:ph type="sldNum" sz="quarter" idx="10"/>
          </p:nvPr>
        </p:nvSpPr>
        <p:spPr/>
        <p:txBody>
          <a:bodyPr/>
          <a:lstStyle/>
          <a:p>
            <a:pPr>
              <a:defRPr/>
            </a:pPr>
            <a:fld id="{1BE0104A-9AB8-0446-89F9-4E3E478B7FB3}" type="slidenum">
              <a:rPr lang="en-US" smtClean="0"/>
              <a:pPr>
                <a:defRPr/>
              </a:pPr>
              <a:t>1</a:t>
            </a:fld>
            <a:endParaRPr lang="en-US"/>
          </a:p>
        </p:txBody>
      </p:sp>
      <p:sp>
        <p:nvSpPr>
          <p:cNvPr id="4" name="Rectangle 3">
            <a:extLst>
              <a:ext uri="{FF2B5EF4-FFF2-40B4-BE49-F238E27FC236}">
                <a16:creationId xmlns:a16="http://schemas.microsoft.com/office/drawing/2014/main" id="{8DDF9F74-64F2-9545-BEFD-148C0F11BEEE}"/>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30808BC-5FC0-0347-9B02-658C989BE000}"/>
              </a:ext>
            </a:extLst>
          </p:cNvPr>
          <p:cNvCxnSpPr>
            <a:cxnSpLocks/>
          </p:cNvCxnSpPr>
          <p:nvPr/>
        </p:nvCxnSpPr>
        <p:spPr>
          <a:xfrm>
            <a:off x="989013"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731EB548-84A3-F94E-A678-E39A04512159}"/>
              </a:ext>
            </a:extLst>
          </p:cNvPr>
          <p:cNvSpPr txBox="1">
            <a:spLocks/>
          </p:cNvSpPr>
          <p:nvPr/>
        </p:nvSpPr>
        <p:spPr>
          <a:xfrm>
            <a:off x="1511677" y="5345431"/>
            <a:ext cx="10680325" cy="1137920"/>
          </a:xfrm>
          <a:prstGeom prst="rect">
            <a:avLst/>
          </a:prstGeom>
        </p:spPr>
        <p:txBody>
          <a:bodyPr anchor="t"/>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Open Sans Light" panose="020B0306030504020204" pitchFamily="34" charset="0"/>
                <a:ea typeface="+mn-ea"/>
                <a:cs typeface="Open Sans Semibold" panose="020B0606030504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Open Sans Light" panose="020B0306030504020204" pitchFamily="34" charset="0"/>
                <a:ea typeface="+mn-ea"/>
                <a:cs typeface="Open Sans Semibold" panose="020B0606030504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15000"/>
              </a:lnSpc>
              <a:buFontTx/>
              <a:buNone/>
            </a:pPr>
            <a:r>
              <a:rPr lang="es-CO" sz="2400" dirty="0">
                <a:latin typeface="+mj-lt"/>
                <a:ea typeface="Calibri" charset="0"/>
                <a:cs typeface="CronosPro-Lt" charset="0"/>
              </a:rPr>
              <a:t>César </a:t>
            </a:r>
            <a:r>
              <a:rPr lang="es-CO" sz="2400" dirty="0" err="1">
                <a:latin typeface="+mj-lt"/>
                <a:ea typeface="Calibri" charset="0"/>
                <a:cs typeface="CronosPro-Lt" charset="0"/>
              </a:rPr>
              <a:t>Agusto</a:t>
            </a:r>
            <a:r>
              <a:rPr lang="es-CO" sz="2400" dirty="0">
                <a:latin typeface="+mj-lt"/>
                <a:ea typeface="Calibri" charset="0"/>
                <a:cs typeface="CronosPro-Lt" charset="0"/>
              </a:rPr>
              <a:t> Bernal Torres</a:t>
            </a:r>
          </a:p>
          <a:p>
            <a:pPr algn="ctr">
              <a:lnSpc>
                <a:spcPct val="115000"/>
              </a:lnSpc>
              <a:buFontTx/>
              <a:buNone/>
            </a:pPr>
            <a:r>
              <a:rPr lang="es-CO" sz="2400" dirty="0">
                <a:latin typeface="+mj-lt"/>
              </a:rPr>
              <a:t>bernalaug@gmail.com</a:t>
            </a:r>
            <a:endParaRPr lang="es-EC" sz="2400" dirty="0">
              <a:latin typeface="+mj-lt"/>
            </a:endParaRPr>
          </a:p>
          <a:p>
            <a:pPr algn="ctr">
              <a:lnSpc>
                <a:spcPct val="115000"/>
              </a:lnSpc>
              <a:buFontTx/>
              <a:buNone/>
            </a:pPr>
            <a:r>
              <a:rPr lang="es-CO" dirty="0">
                <a:ea typeface="Calibri" charset="0"/>
                <a:cs typeface="CronosPro-Lt" charset="0"/>
              </a:rPr>
              <a:t>Doctor en administración de negocios, magíster en educación, economista y psicólogo</a:t>
            </a:r>
            <a:endParaRPr lang="es-EC" dirty="0">
              <a:ea typeface="Calibri" charset="0"/>
              <a:cs typeface="Times New Roman" charset="0"/>
            </a:endParaRPr>
          </a:p>
        </p:txBody>
      </p:sp>
      <p:sp>
        <p:nvSpPr>
          <p:cNvPr id="7" name="Title 1">
            <a:extLst>
              <a:ext uri="{FF2B5EF4-FFF2-40B4-BE49-F238E27FC236}">
                <a16:creationId xmlns:a16="http://schemas.microsoft.com/office/drawing/2014/main" id="{8B6935FF-4C8F-264D-BCFE-C83CF4FF3DD3}"/>
              </a:ext>
            </a:extLst>
          </p:cNvPr>
          <p:cNvSpPr txBox="1">
            <a:spLocks/>
          </p:cNvSpPr>
          <p:nvPr/>
        </p:nvSpPr>
        <p:spPr>
          <a:xfrm>
            <a:off x="1066800" y="721360"/>
            <a:ext cx="3891280" cy="2376856"/>
          </a:xfrm>
          <a:prstGeom prst="rect">
            <a:avLst/>
          </a:prstGeom>
        </p:spPr>
        <p:txBody>
          <a:bodyPr anchor="t"/>
          <a:lst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r>
              <a:rPr lang="en-US" dirty="0" err="1"/>
              <a:t>Metodología</a:t>
            </a:r>
            <a:r>
              <a:rPr lang="en-US" dirty="0"/>
              <a:t>  de la </a:t>
            </a:r>
            <a:r>
              <a:rPr lang="en-US" dirty="0" err="1"/>
              <a:t>investigación</a:t>
            </a:r>
            <a:endParaRPr lang="en-US" dirty="0"/>
          </a:p>
        </p:txBody>
      </p:sp>
      <p:pic>
        <p:nvPicPr>
          <p:cNvPr id="8" name="Picture 7">
            <a:extLst>
              <a:ext uri="{FF2B5EF4-FFF2-40B4-BE49-F238E27FC236}">
                <a16:creationId xmlns:a16="http://schemas.microsoft.com/office/drawing/2014/main" id="{EF35BD5B-913A-439E-89DF-3A1052217AE8}"/>
              </a:ext>
            </a:extLst>
          </p:cNvPr>
          <p:cNvPicPr>
            <a:picLocks noChangeAspect="1"/>
          </p:cNvPicPr>
          <p:nvPr/>
        </p:nvPicPr>
        <p:blipFill>
          <a:blip r:embed="rId2"/>
          <a:stretch>
            <a:fillRect/>
          </a:stretch>
        </p:blipFill>
        <p:spPr>
          <a:xfrm>
            <a:off x="5368345" y="577850"/>
            <a:ext cx="3480963" cy="4459983"/>
          </a:xfrm>
          <a:prstGeom prst="rect">
            <a:avLst/>
          </a:prstGeom>
        </p:spPr>
      </p:pic>
    </p:spTree>
    <p:extLst>
      <p:ext uri="{BB962C8B-B14F-4D97-AF65-F5344CB8AC3E}">
        <p14:creationId xmlns:p14="http://schemas.microsoft.com/office/powerpoint/2010/main" val="310028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611105" y="1802151"/>
            <a:ext cx="11336671" cy="3978778"/>
          </a:xfrm>
        </p:spPr>
        <p:txBody>
          <a:bodyPr/>
          <a:lstStyle/>
          <a:p>
            <a:pPr marL="342900" indent="-342900" algn="just">
              <a:lnSpc>
                <a:spcPct val="100000"/>
              </a:lnSpc>
              <a:buFont typeface="Arial" panose="020B0604020202020204" pitchFamily="34" charset="0"/>
              <a:buChar char="•"/>
            </a:pPr>
            <a:r>
              <a:rPr lang="es-CO" sz="2000" dirty="0">
                <a:cs typeface="Times New Roman" charset="0"/>
              </a:rPr>
              <a:t>Indica de forma detallada las fuentes utilizadas para obtener la información del estudio con sus rasgos característicos o perfil; el procedimiento para la selección y la estimación del tamaño de muestra de sujetos participantes; la descripción de las técnicas –cuestionarios, guías de entrevistas u observación–, los materiales o aparatos, los procedimientos para realizar el estudio; el ámbito donde se hizo y la duración. </a:t>
            </a:r>
          </a:p>
          <a:p>
            <a:pPr marL="342900" indent="-342900" algn="just">
              <a:lnSpc>
                <a:spcPct val="100000"/>
              </a:lnSpc>
              <a:buFont typeface="Arial" panose="020B0604020202020204" pitchFamily="34" charset="0"/>
              <a:buChar char="•"/>
            </a:pPr>
            <a:r>
              <a:rPr lang="es-CO" sz="2000" dirty="0">
                <a:cs typeface="Times New Roman" charset="0"/>
              </a:rPr>
              <a:t>El propósito de esta sección es mostrar evidencia de la forma como se realizó el estudio y facilitar que otros investigadores puedan repetir la experiencia y comprobar la validez interna y externa de los resultados.</a:t>
            </a:r>
          </a:p>
          <a:p>
            <a:pPr marL="285750" indent="-285750" algn="just">
              <a:lnSpc>
                <a:spcPct val="100000"/>
              </a:lnSpc>
              <a:buFont typeface="Arial" panose="020B0604020202020204" pitchFamily="34" charset="0"/>
              <a:buChar char="•"/>
            </a:pPr>
            <a:endParaRPr lang="es-CO" sz="1600" dirty="0">
              <a:latin typeface="Arial" charset="0"/>
            </a:endParaRPr>
          </a:p>
        </p:txBody>
      </p:sp>
      <p:sp>
        <p:nvSpPr>
          <p:cNvPr id="141314" name="Rectangle 2"/>
          <p:cNvSpPr>
            <a:spLocks noGrp="1" noChangeArrowheads="1"/>
          </p:cNvSpPr>
          <p:nvPr>
            <p:ph type="title"/>
          </p:nvPr>
        </p:nvSpPr>
        <p:spPr>
          <a:xfrm>
            <a:off x="611105" y="571500"/>
            <a:ext cx="9966871" cy="1119188"/>
          </a:xfrm>
        </p:spPr>
        <p:txBody>
          <a:bodyPr/>
          <a:lstStyle/>
          <a:p>
            <a:pPr eaLnBrk="1" hangingPunct="1"/>
            <a:r>
              <a:rPr lang="es-ES" sz="4000" dirty="0"/>
              <a:t> Diseño metodológico</a:t>
            </a:r>
          </a:p>
        </p:txBody>
      </p:sp>
      <p:pic>
        <p:nvPicPr>
          <p:cNvPr id="2" name="Imagen 1" descr="AL15318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822" y="4294335"/>
            <a:ext cx="4181207" cy="23519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506174" y="1751469"/>
            <a:ext cx="11179653" cy="2116814"/>
          </a:xfrm>
        </p:spPr>
        <p:txBody>
          <a:bodyPr>
            <a:normAutofit fontScale="85000" lnSpcReduction="10000"/>
          </a:bodyPr>
          <a:lstStyle/>
          <a:p>
            <a:pPr marL="342900" indent="-342900" algn="just">
              <a:lnSpc>
                <a:spcPct val="120000"/>
              </a:lnSpc>
              <a:buFont typeface="Arial" panose="020B0604020202020204" pitchFamily="34" charset="0"/>
              <a:buChar char="•"/>
            </a:pPr>
            <a:r>
              <a:rPr lang="es-CO" sz="2000" dirty="0">
                <a:cs typeface="Times New Roman" charset="0"/>
              </a:rPr>
              <a:t>Presenta de forma detallada el análisis de los resultados obtenidos mediante el uso de las pruebas estadificas utilizadas para el procesamiento de los datos recolectados en función de los objetivos del estudio y las pruebas de las hipótesis (si las hubo). </a:t>
            </a:r>
          </a:p>
          <a:p>
            <a:pPr marL="342900" indent="-342900" algn="just">
              <a:lnSpc>
                <a:spcPct val="120000"/>
              </a:lnSpc>
              <a:buFont typeface="Arial" panose="020B0604020202020204" pitchFamily="34" charset="0"/>
              <a:buChar char="•"/>
            </a:pPr>
            <a:r>
              <a:rPr lang="es-CO" sz="2000" dirty="0">
                <a:cs typeface="Times New Roman" charset="0"/>
              </a:rPr>
              <a:t>En este análisis se deben destacar los aspectos relevantes, ya sea por su mayor presencia o ausencia o por lo favorable o desfavorable de éstos a la comprensión y abordaje del problema estudiado.</a:t>
            </a:r>
          </a:p>
          <a:p>
            <a:pPr algn="just">
              <a:lnSpc>
                <a:spcPct val="120000"/>
              </a:lnSpc>
            </a:pPr>
            <a:endParaRPr lang="es-CO" sz="2000" dirty="0">
              <a:cs typeface="Times New Roman" charset="0"/>
            </a:endParaRPr>
          </a:p>
          <a:p>
            <a:pPr algn="just">
              <a:lnSpc>
                <a:spcPct val="120000"/>
              </a:lnSpc>
              <a:buFontTx/>
              <a:buNone/>
            </a:pPr>
            <a:endParaRPr lang="es-CO" sz="1600" dirty="0">
              <a:latin typeface="Arial" charset="0"/>
            </a:endParaRPr>
          </a:p>
        </p:txBody>
      </p:sp>
      <p:sp>
        <p:nvSpPr>
          <p:cNvPr id="142338" name="Rectangle 2"/>
          <p:cNvSpPr>
            <a:spLocks noGrp="1" noChangeArrowheads="1"/>
          </p:cNvSpPr>
          <p:nvPr>
            <p:ph type="title"/>
          </p:nvPr>
        </p:nvSpPr>
        <p:spPr>
          <a:xfrm>
            <a:off x="506174" y="573374"/>
            <a:ext cx="9966871" cy="1119188"/>
          </a:xfrm>
        </p:spPr>
        <p:txBody>
          <a:bodyPr/>
          <a:lstStyle/>
          <a:p>
            <a:pPr eaLnBrk="1" hangingPunct="1"/>
            <a:r>
              <a:rPr lang="es-ES" sz="4000" dirty="0"/>
              <a:t>Resultados</a:t>
            </a:r>
          </a:p>
        </p:txBody>
      </p:sp>
      <p:pic>
        <p:nvPicPr>
          <p:cNvPr id="2" name="Imagen 1" descr="AL13811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7165" y="3626369"/>
            <a:ext cx="3987386" cy="26582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1000849" y="1957882"/>
            <a:ext cx="10496609" cy="4125926"/>
          </a:xfrm>
        </p:spPr>
        <p:txBody>
          <a:bodyPr>
            <a:normAutofit/>
          </a:bodyPr>
          <a:lstStyle/>
          <a:p>
            <a:pPr marL="342900" indent="-342900" algn="just">
              <a:lnSpc>
                <a:spcPct val="110000"/>
              </a:lnSpc>
              <a:buFont typeface="Arial" panose="020B0604020202020204" pitchFamily="34" charset="0"/>
              <a:buChar char="•"/>
            </a:pPr>
            <a:r>
              <a:rPr lang="es-CO" dirty="0">
                <a:cs typeface="Times New Roman" charset="0"/>
              </a:rPr>
              <a:t>Es el análisis de los aspectos relevantes y novedosos del estudio; se relacionan o contrastan los hallazgos con los planteamientos y resultados de otros estudios relevantes y que están citados en la revisión teórica; se evidencian las limitaciones del estudio y los eventuales temas para futuras investigaciones que se derivan de los resultados obtenidos. </a:t>
            </a:r>
          </a:p>
          <a:p>
            <a:pPr marL="342900" indent="-342900" algn="just">
              <a:lnSpc>
                <a:spcPct val="110000"/>
              </a:lnSpc>
              <a:buFont typeface="Arial" panose="020B0604020202020204" pitchFamily="34" charset="0"/>
              <a:buChar char="•"/>
            </a:pPr>
            <a:r>
              <a:rPr lang="es-CO" dirty="0">
                <a:cs typeface="Times New Roman" charset="0"/>
              </a:rPr>
              <a:t>Una buena discusión de resultados se debe caracterizar por presentar los principios, relaciones y generalizaciones que los resultados indican; señalar las excepciones o los aspectos no resueltos del problema de investigación en función de los objetivos e hipótesis que guiaron el estudio; analizar la concordancia o no con el estado de la cuestión en el tema (marco teórico) y con resultados e interpretaciones de investigaciones similares ya realizadas sobre el asunto; exponer las consecuencias teóricas de los resultados encontrados y sus posibles aplicaciones prácticas; sintetizar las pruebas que respaldan cada conclusión y formular temas para futuras investigaciones que se derivan del análisis de sus resultados.</a:t>
            </a:r>
          </a:p>
        </p:txBody>
      </p:sp>
      <p:sp>
        <p:nvSpPr>
          <p:cNvPr id="143362" name="Rectangle 2"/>
          <p:cNvSpPr>
            <a:spLocks noGrp="1" noChangeArrowheads="1"/>
          </p:cNvSpPr>
          <p:nvPr>
            <p:ph type="title"/>
          </p:nvPr>
        </p:nvSpPr>
        <p:spPr>
          <a:xfrm>
            <a:off x="1000849" y="541628"/>
            <a:ext cx="9966871" cy="1119188"/>
          </a:xfrm>
        </p:spPr>
        <p:txBody>
          <a:bodyPr>
            <a:normAutofit fontScale="90000"/>
          </a:bodyPr>
          <a:lstStyle/>
          <a:p>
            <a:pPr eaLnBrk="1" hangingPunct="1"/>
            <a:br>
              <a:rPr lang="es-ES" sz="4000" dirty="0"/>
            </a:br>
            <a:r>
              <a:rPr lang="es-ES" sz="4000" dirty="0"/>
              <a:t>Discusión de los resultados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461202" y="1747816"/>
            <a:ext cx="10506519" cy="3978778"/>
          </a:xfrm>
        </p:spPr>
        <p:txBody>
          <a:bodyPr/>
          <a:lstStyle/>
          <a:p>
            <a:pPr marL="342900" indent="-342900" algn="just">
              <a:lnSpc>
                <a:spcPct val="100000"/>
              </a:lnSpc>
              <a:buFont typeface="Arial" panose="020B0604020202020204" pitchFamily="34" charset="0"/>
              <a:buChar char="•"/>
            </a:pPr>
            <a:r>
              <a:rPr lang="es-CO" sz="2000" dirty="0">
                <a:cs typeface="Times New Roman" charset="0"/>
              </a:rPr>
              <a:t>Consisten en una exposición critica de los principales hallazgos encontrados en el estudio en función del problema de la investigación, de los objetivos y de las hipótesis si las hubo; de los aportes del estudio al tema abordado y de las restricciones de los resultados como consecuencia de las limitaciones.</a:t>
            </a:r>
          </a:p>
          <a:p>
            <a:pPr marL="342900" indent="-342900" algn="just">
              <a:lnSpc>
                <a:spcPct val="100000"/>
              </a:lnSpc>
              <a:buFont typeface="Arial" panose="020B0604020202020204" pitchFamily="34" charset="0"/>
              <a:buChar char="•"/>
            </a:pPr>
            <a:r>
              <a:rPr lang="es-CO" sz="2000" dirty="0">
                <a:cs typeface="Times New Roman" charset="0"/>
              </a:rPr>
              <a:t>En muchos casos las conclusiones se suelen incluir en la discusión de los resultados.</a:t>
            </a:r>
          </a:p>
        </p:txBody>
      </p:sp>
      <p:sp>
        <p:nvSpPr>
          <p:cNvPr id="144386" name="Rectangle 2"/>
          <p:cNvSpPr>
            <a:spLocks noGrp="1" noChangeArrowheads="1"/>
          </p:cNvSpPr>
          <p:nvPr>
            <p:ph type="title"/>
          </p:nvPr>
        </p:nvSpPr>
        <p:spPr>
          <a:xfrm>
            <a:off x="461202" y="628628"/>
            <a:ext cx="9966871" cy="1119188"/>
          </a:xfrm>
        </p:spPr>
        <p:txBody>
          <a:bodyPr/>
          <a:lstStyle/>
          <a:p>
            <a:pPr eaLnBrk="1" hangingPunct="1"/>
            <a:r>
              <a:rPr lang="es-ES" sz="4000" dirty="0"/>
              <a:t>Conclusiones</a:t>
            </a:r>
          </a:p>
        </p:txBody>
      </p:sp>
      <p:pic>
        <p:nvPicPr>
          <p:cNvPr id="2" name="Imagen 1" descr="AL14022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398" y="3737205"/>
            <a:ext cx="3405776" cy="27671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1240691" y="2076970"/>
            <a:ext cx="9312384" cy="2704059"/>
          </a:xfrm>
        </p:spPr>
        <p:txBody>
          <a:bodyPr/>
          <a:lstStyle/>
          <a:p>
            <a:pPr marL="0" indent="0">
              <a:lnSpc>
                <a:spcPct val="100000"/>
              </a:lnSpc>
              <a:buNone/>
            </a:pPr>
            <a:endParaRPr lang="es-CO" sz="1600" dirty="0">
              <a:latin typeface="Arial" charset="0"/>
            </a:endParaRPr>
          </a:p>
          <a:p>
            <a:pPr marL="342900" indent="-342900" algn="just">
              <a:lnSpc>
                <a:spcPct val="100000"/>
              </a:lnSpc>
              <a:buFont typeface="Arial" panose="020B0604020202020204" pitchFamily="34" charset="0"/>
              <a:buChar char="•"/>
            </a:pPr>
            <a:r>
              <a:rPr lang="es-CO" sz="2000" dirty="0">
                <a:cs typeface="Times New Roman" charset="0"/>
              </a:rPr>
              <a:t>Son la lista (en orden alfabético) de las diferentes fuentes bibliográficas consultadas y utilizadas en el documento del artículo. </a:t>
            </a:r>
          </a:p>
          <a:p>
            <a:pPr marL="342900" indent="-342900" algn="just">
              <a:lnSpc>
                <a:spcPct val="100000"/>
              </a:lnSpc>
              <a:buFont typeface="Arial" panose="020B0604020202020204" pitchFamily="34" charset="0"/>
              <a:buChar char="•"/>
            </a:pPr>
            <a:r>
              <a:rPr lang="es-CO" sz="2000" dirty="0">
                <a:cs typeface="Times New Roman" charset="0"/>
              </a:rPr>
              <a:t>En esa lista no debe haber referencias que no estén citadas en el contenido del texto y viceversa.</a:t>
            </a:r>
          </a:p>
          <a:p>
            <a:pPr marL="0" indent="0" algn="just">
              <a:lnSpc>
                <a:spcPct val="100000"/>
              </a:lnSpc>
            </a:pPr>
            <a:endParaRPr lang="es-CO" sz="2000" dirty="0">
              <a:cs typeface="Times New Roman" charset="0"/>
            </a:endParaRPr>
          </a:p>
          <a:p>
            <a:pPr marL="0" indent="0" algn="just">
              <a:lnSpc>
                <a:spcPct val="100000"/>
              </a:lnSpc>
            </a:pPr>
            <a:endParaRPr lang="es-CO" sz="1600" dirty="0">
              <a:latin typeface="Arial" charset="0"/>
            </a:endParaRPr>
          </a:p>
        </p:txBody>
      </p:sp>
      <p:sp>
        <p:nvSpPr>
          <p:cNvPr id="145410" name="Rectangle 2"/>
          <p:cNvSpPr>
            <a:spLocks noGrp="1" noChangeArrowheads="1"/>
          </p:cNvSpPr>
          <p:nvPr>
            <p:ph type="title"/>
          </p:nvPr>
        </p:nvSpPr>
        <p:spPr/>
        <p:txBody>
          <a:bodyPr/>
          <a:lstStyle/>
          <a:p>
            <a:pPr eaLnBrk="1" hangingPunct="1"/>
            <a:br>
              <a:rPr lang="es-ES" sz="2000" b="1" dirty="0">
                <a:solidFill>
                  <a:srgbClr val="0070C0"/>
                </a:solidFill>
                <a:latin typeface="Arial" charset="0"/>
              </a:rPr>
            </a:br>
            <a:r>
              <a:rPr lang="es-ES" sz="4000" dirty="0"/>
              <a:t>Referencias</a:t>
            </a:r>
            <a:r>
              <a:rPr lang="es-ES" sz="2800" b="1" dirty="0">
                <a:solidFill>
                  <a:srgbClr val="0070C0"/>
                </a:solidFill>
                <a:latin typeface="Arial" charset="0"/>
              </a:rPr>
              <a:t> </a:t>
            </a:r>
            <a:endParaRPr lang="es-ES" sz="2800" b="1" dirty="0">
              <a:solidFill>
                <a:schemeClr val="hlink"/>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sz="half" idx="14"/>
          </p:nvPr>
        </p:nvSpPr>
        <p:spPr/>
        <p:txBody>
          <a:bodyPr>
            <a:normAutofit fontScale="92500" lnSpcReduction="10000"/>
          </a:bodyPr>
          <a:lstStyle/>
          <a:p>
            <a:pPr eaLnBrk="1" hangingPunct="1">
              <a:buFontTx/>
              <a:buNone/>
            </a:pPr>
            <a:endParaRPr lang="es-CO" sz="2800" dirty="0">
              <a:solidFill>
                <a:srgbClr val="FFFF99"/>
              </a:solidFill>
              <a:latin typeface="Arial Narrow" charset="0"/>
              <a:cs typeface="Arial Unicode MS" charset="0"/>
            </a:endParaRPr>
          </a:p>
          <a:p>
            <a:pPr algn="ctr" eaLnBrk="1" hangingPunct="1">
              <a:buFontTx/>
              <a:buNone/>
            </a:pPr>
            <a:endParaRPr lang="es-CO" sz="2800" dirty="0">
              <a:solidFill>
                <a:srgbClr val="FFFF99"/>
              </a:solidFill>
              <a:latin typeface="Arial Narrow" charset="0"/>
              <a:cs typeface="Arial Unicode MS" charset="0"/>
            </a:endParaRPr>
          </a:p>
          <a:p>
            <a:pPr algn="ctr" eaLnBrk="1" hangingPunct="1">
              <a:buFontTx/>
              <a:buNone/>
            </a:pPr>
            <a:r>
              <a:rPr lang="es-CO" sz="2200" b="1" dirty="0">
                <a:solidFill>
                  <a:schemeClr val="accent6">
                    <a:lumMod val="50000"/>
                  </a:schemeClr>
                </a:solidFill>
                <a:cs typeface="Times New Roman" charset="0"/>
              </a:rPr>
              <a:t>¡Éxitos en sus investigaciones actuales y futuras!</a:t>
            </a:r>
          </a:p>
          <a:p>
            <a:pPr algn="ctr" eaLnBrk="1" hangingPunct="1">
              <a:buFontTx/>
              <a:buNone/>
            </a:pPr>
            <a:endParaRPr lang="es-CO" sz="2200" dirty="0">
              <a:cs typeface="Times New Roman" charset="0"/>
            </a:endParaRPr>
          </a:p>
          <a:p>
            <a:pPr algn="ctr" eaLnBrk="1" hangingPunct="1">
              <a:buFontTx/>
              <a:buNone/>
            </a:pPr>
            <a:r>
              <a:rPr lang="es-CO" sz="2200" dirty="0">
                <a:cs typeface="Times New Roman" charset="0"/>
              </a:rPr>
              <a:t>				</a:t>
            </a:r>
          </a:p>
          <a:p>
            <a:pPr algn="ctr" eaLnBrk="1" hangingPunct="1">
              <a:buFontTx/>
              <a:buNone/>
            </a:pPr>
            <a:r>
              <a:rPr lang="es-CO" sz="2200" dirty="0">
                <a:cs typeface="Times New Roman" charset="0"/>
              </a:rPr>
              <a:t>César Augusto Bernal Torres</a:t>
            </a:r>
          </a:p>
          <a:p>
            <a:pPr algn="ctr" eaLnBrk="1" hangingPunct="1">
              <a:buFontTx/>
              <a:buNone/>
            </a:pPr>
            <a:r>
              <a:rPr lang="es-CO" sz="2200" dirty="0">
                <a:cs typeface="Times New Roman" charset="0"/>
              </a:rPr>
              <a:t>bernalaug@gmail.com</a:t>
            </a:r>
          </a:p>
          <a:p>
            <a:pPr algn="ctr" eaLnBrk="1" hangingPunct="1">
              <a:spcBef>
                <a:spcPts val="0"/>
              </a:spcBef>
              <a:buNone/>
            </a:pPr>
            <a:r>
              <a:rPr lang="es-CO" sz="2200" dirty="0">
                <a:cs typeface="Times New Roman" charset="0"/>
              </a:rPr>
              <a:t>	cesar.bernal@unisabana.edu.co</a:t>
            </a:r>
            <a:endParaRPr lang="es-ES" sz="2200" dirty="0">
              <a:cs typeface="Times New Roman" charset="0"/>
            </a:endParaRPr>
          </a:p>
        </p:txBody>
      </p:sp>
      <p:sp>
        <p:nvSpPr>
          <p:cNvPr id="146434" name="Rectangle 2"/>
          <p:cNvSpPr>
            <a:spLocks noGrp="1" noChangeArrowheads="1"/>
          </p:cNvSpPr>
          <p:nvPr>
            <p:ph type="title"/>
          </p:nvPr>
        </p:nvSpPr>
        <p:spPr/>
        <p:txBody>
          <a:bodyPr/>
          <a:lstStyle/>
          <a:p>
            <a:pPr eaLnBrk="1" hangingPunct="1"/>
            <a:r>
              <a:rPr lang="es-ES" sz="4000" dirty="0"/>
              <a:t>Fin de la presentación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a:extLst>
              <a:ext uri="{FF2B5EF4-FFF2-40B4-BE49-F238E27FC236}">
                <a16:creationId xmlns:a16="http://schemas.microsoft.com/office/drawing/2014/main" id="{FC290F4B-C4B1-2E48-BF2C-EB87C2F110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5BBC2F-EF6F-0841-8CB4-AFB22AEDC105}" type="slidenum">
              <a:rPr lang="en-US" altLang="en-US" smtClean="0">
                <a:latin typeface="Open Sans" panose="020B0606030504020204" pitchFamily="34" charset="0"/>
              </a:rPr>
              <a:pPr fontAlgn="base">
                <a:spcBef>
                  <a:spcPct val="0"/>
                </a:spcBef>
                <a:spcAft>
                  <a:spcPct val="0"/>
                </a:spcAft>
              </a:pPr>
              <a:t>16</a:t>
            </a:fld>
            <a:endParaRPr lang="en-US" altLang="en-US">
              <a:latin typeface="Open Sans" panose="020B0606030504020204" pitchFamily="34" charset="0"/>
            </a:endParaRPr>
          </a:p>
        </p:txBody>
      </p:sp>
      <p:sp>
        <p:nvSpPr>
          <p:cNvPr id="3" name="TextBox 2">
            <a:extLst>
              <a:ext uri="{FF2B5EF4-FFF2-40B4-BE49-F238E27FC236}">
                <a16:creationId xmlns:a16="http://schemas.microsoft.com/office/drawing/2014/main" id="{1B96E8FB-9DC3-4645-978F-8E6E97C6175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Closing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a:extLst>
              <a:ext uri="{FF2B5EF4-FFF2-40B4-BE49-F238E27FC236}">
                <a16:creationId xmlns:a16="http://schemas.microsoft.com/office/drawing/2014/main" id="{56ABE102-6976-A148-B70A-33C485CF056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9AC42E-583A-2F4D-8894-6FB2D26D1FDD}" type="slidenum">
              <a:rPr lang="en-US" altLang="en-US" smtClean="0">
                <a:latin typeface="Open Sans" panose="020B0606030504020204" pitchFamily="34" charset="0"/>
              </a:rPr>
              <a:pPr fontAlgn="base">
                <a:spcBef>
                  <a:spcPct val="0"/>
                </a:spcBef>
                <a:spcAft>
                  <a:spcPct val="0"/>
                </a:spcAft>
              </a:pPr>
              <a:t>2</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3A34BA72-6309-2F40-A744-016525E309E3}"/>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0721" name="Title 1">
            <a:extLst>
              <a:ext uri="{FF2B5EF4-FFF2-40B4-BE49-F238E27FC236}">
                <a16:creationId xmlns:a16="http://schemas.microsoft.com/office/drawing/2014/main" id="{A69B2AF1-6AB1-4846-BF6D-3804DAD99D36}"/>
              </a:ext>
            </a:extLst>
          </p:cNvPr>
          <p:cNvSpPr>
            <a:spLocks noGrp="1" noChangeArrowheads="1"/>
          </p:cNvSpPr>
          <p:nvPr>
            <p:ph type="title"/>
          </p:nvPr>
        </p:nvSpPr>
        <p:spPr bwMode="auto">
          <a:xfrm>
            <a:off x="1079346" y="841323"/>
            <a:ext cx="10657953"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es-CO" sz="4000" dirty="0"/>
              <a:t>Parte 3 </a:t>
            </a:r>
            <a:br>
              <a:rPr lang="es-CO" sz="4000" dirty="0"/>
            </a:br>
            <a:r>
              <a:rPr lang="es-CO" sz="4000" dirty="0"/>
              <a:t>Redacción para publicar resultados</a:t>
            </a:r>
            <a:br>
              <a:rPr lang="es-CO" sz="4000" dirty="0"/>
            </a:br>
            <a:r>
              <a:rPr lang="es-CO" sz="4000" b="1" dirty="0">
                <a:solidFill>
                  <a:schemeClr val="bg1"/>
                </a:solidFill>
                <a:latin typeface="Arial" panose="020B0604020202020204" pitchFamily="34" charset="0"/>
                <a:ea typeface="Calibri" charset="0"/>
                <a:cs typeface="Arial" panose="020B0604020202020204" pitchFamily="34" charset="0"/>
              </a:rPr>
              <a:t>DE INVESTIGACIÓN CIENTÍFICA</a:t>
            </a:r>
            <a:endParaRPr lang="en-US" altLang="en-US" sz="4000" dirty="0"/>
          </a:p>
        </p:txBody>
      </p:sp>
      <p:pic>
        <p:nvPicPr>
          <p:cNvPr id="8" name="Marcador de contenido 9" descr="Parte 3_AL488934.jpg">
            <a:extLst>
              <a:ext uri="{FF2B5EF4-FFF2-40B4-BE49-F238E27FC236}">
                <a16:creationId xmlns:a16="http://schemas.microsoft.com/office/drawing/2014/main" id="{38EF6F44-0D3B-43F0-AFBA-D204E0E3E6DD}"/>
              </a:ext>
            </a:extLst>
          </p:cNvPr>
          <p:cNvPicPr>
            <a:picLocks noChangeAspect="1"/>
          </p:cNvPicPr>
          <p:nvPr/>
        </p:nvPicPr>
        <p:blipFill>
          <a:blip r:embed="rId3" cstate="print">
            <a:extLst>
              <a:ext uri="{28A0092B-C50C-407E-A947-70E740481C1C}">
                <a14:useLocalDpi xmlns:a14="http://schemas.microsoft.com/office/drawing/2010/main" val="0"/>
              </a:ext>
            </a:extLst>
          </a:blip>
          <a:srcRect t="8753" b="8753"/>
          <a:stretch>
            <a:fillRect/>
          </a:stretch>
        </p:blipFill>
        <p:spPr>
          <a:xfrm>
            <a:off x="2905724" y="2709532"/>
            <a:ext cx="6772592" cy="3724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4"/>
          </p:nvPr>
        </p:nvSpPr>
        <p:spPr>
          <a:xfrm>
            <a:off x="967377" y="2207172"/>
            <a:ext cx="9966872" cy="3669528"/>
          </a:xfrm>
        </p:spPr>
        <p:txBody>
          <a:bodyPr>
            <a:normAutofit/>
          </a:bodyPr>
          <a:lstStyle/>
          <a:p>
            <a:pPr algn="just">
              <a:lnSpc>
                <a:spcPct val="115000"/>
              </a:lnSpc>
              <a:buFontTx/>
              <a:buNone/>
            </a:pPr>
            <a:r>
              <a:rPr lang="es-CO" sz="2000" b="1" dirty="0">
                <a:cs typeface="Times New Roman" charset="0"/>
              </a:rPr>
              <a:t>Con los contenidos de este capitulo se busca: </a:t>
            </a:r>
          </a:p>
          <a:p>
            <a:pPr algn="just">
              <a:lnSpc>
                <a:spcPct val="115000"/>
              </a:lnSpc>
            </a:pPr>
            <a:endParaRPr lang="es-CO" sz="2000" dirty="0">
              <a:cs typeface="Times New Roman" charset="0"/>
            </a:endParaRPr>
          </a:p>
          <a:p>
            <a:pPr marL="342900" indent="-342900" algn="just">
              <a:lnSpc>
                <a:spcPct val="115000"/>
              </a:lnSpc>
              <a:buFont typeface="Arial" panose="020B0604020202020204" pitchFamily="34" charset="0"/>
              <a:buChar char="•"/>
            </a:pPr>
            <a:r>
              <a:rPr lang="es-CO" sz="2000" dirty="0">
                <a:cs typeface="Times New Roman" charset="0"/>
              </a:rPr>
              <a:t>Conocer la estructura prototipo de un artículo y un ensayo de resultados de investigación.</a:t>
            </a:r>
          </a:p>
          <a:p>
            <a:pPr marL="342900" indent="-342900" algn="just">
              <a:lnSpc>
                <a:spcPct val="115000"/>
              </a:lnSpc>
              <a:buFont typeface="Arial" panose="020B0604020202020204" pitchFamily="34" charset="0"/>
              <a:buChar char="•"/>
            </a:pPr>
            <a:r>
              <a:rPr lang="es-CO" sz="2000" dirty="0">
                <a:cs typeface="Times New Roman" charset="0"/>
              </a:rPr>
              <a:t>Tener una visión clara y concreta de los aspectos básicos que contiene cada uno de loa apartes constitutivos de un documento, un artículo o un ensayo de resultados de investigación.</a:t>
            </a:r>
          </a:p>
        </p:txBody>
      </p:sp>
      <p:sp>
        <p:nvSpPr>
          <p:cNvPr id="134146" name="Rectangle 2"/>
          <p:cNvSpPr>
            <a:spLocks noGrp="1" noChangeArrowheads="1"/>
          </p:cNvSpPr>
          <p:nvPr>
            <p:ph type="title"/>
          </p:nvPr>
        </p:nvSpPr>
        <p:spPr>
          <a:xfrm>
            <a:off x="507727" y="760686"/>
            <a:ext cx="9966871" cy="1119188"/>
          </a:xfrm>
        </p:spPr>
        <p:txBody>
          <a:bodyPr>
            <a:normAutofit fontScale="90000"/>
          </a:bodyPr>
          <a:lstStyle/>
          <a:p>
            <a:pPr>
              <a:lnSpc>
                <a:spcPct val="115000"/>
              </a:lnSpc>
              <a:spcBef>
                <a:spcPct val="20000"/>
              </a:spcBef>
            </a:pPr>
            <a:br>
              <a:rPr lang="es-CO" sz="4000" b="1" dirty="0">
                <a:latin typeface="Arial" charset="0"/>
                <a:ea typeface="Calibri" charset="0"/>
                <a:cs typeface="Times New Roman" charset="0"/>
              </a:rPr>
            </a:br>
            <a:r>
              <a:rPr lang="es-CO" sz="4400" dirty="0"/>
              <a:t>Cómo redactar artículos y ensayos de resultados de investigación </a:t>
            </a:r>
            <a:br>
              <a:rPr lang="es-CO" sz="1400" dirty="0">
                <a:solidFill>
                  <a:srgbClr val="0070C0"/>
                </a:solidFill>
                <a:latin typeface="Calibri" charset="0"/>
                <a:ea typeface="Calibri" charset="0"/>
                <a:cs typeface="Times New Roman" charset="0"/>
              </a:rPr>
            </a:br>
            <a:br>
              <a:rPr lang="es-EC" sz="2800" dirty="0">
                <a:latin typeface="Calibri" charset="0"/>
                <a:ea typeface="Calibri" charset="0"/>
                <a:cs typeface="Times New Roman" charset="0"/>
              </a:rPr>
            </a:br>
            <a:endParaRPr lang="es-EC" sz="2800" dirty="0">
              <a:latin typeface="Calibri" charset="0"/>
              <a:ea typeface="Calibri" charset="0"/>
              <a:cs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1000848" y="1534160"/>
            <a:ext cx="10481617" cy="3978778"/>
          </a:xfrm>
        </p:spPr>
        <p:txBody>
          <a:bodyPr>
            <a:noAutofit/>
          </a:bodyPr>
          <a:lstStyle/>
          <a:p>
            <a:pPr marL="719138" indent="-358775">
              <a:lnSpc>
                <a:spcPct val="120000"/>
              </a:lnSpc>
              <a:buFont typeface="Arial" panose="020B0604020202020204" pitchFamily="34" charset="0"/>
              <a:buChar char="•"/>
            </a:pPr>
            <a:r>
              <a:rPr lang="es-CO" sz="1400" dirty="0">
                <a:cs typeface="Times New Roman" charset="0"/>
              </a:rPr>
              <a:t>Tema y título</a:t>
            </a:r>
          </a:p>
          <a:p>
            <a:pPr marL="719138" indent="-358775">
              <a:lnSpc>
                <a:spcPct val="120000"/>
              </a:lnSpc>
              <a:buFont typeface="Arial" panose="020B0604020202020204" pitchFamily="34" charset="0"/>
              <a:buChar char="•"/>
            </a:pPr>
            <a:r>
              <a:rPr lang="es-CO" sz="1400" dirty="0">
                <a:cs typeface="Times New Roman" charset="0"/>
              </a:rPr>
              <a:t>Autor(es)</a:t>
            </a:r>
          </a:p>
          <a:p>
            <a:pPr marL="719138" indent="-358775">
              <a:lnSpc>
                <a:spcPct val="120000"/>
              </a:lnSpc>
              <a:buFont typeface="Arial" panose="020B0604020202020204" pitchFamily="34" charset="0"/>
              <a:buChar char="•"/>
            </a:pPr>
            <a:r>
              <a:rPr lang="es-CO" sz="1400" dirty="0">
                <a:cs typeface="Times New Roman" charset="0"/>
              </a:rPr>
              <a:t>Resumen y </a:t>
            </a:r>
            <a:r>
              <a:rPr lang="es-CO" sz="1400" i="1" dirty="0" err="1">
                <a:cs typeface="Times New Roman" charset="0"/>
              </a:rPr>
              <a:t>abstract</a:t>
            </a:r>
            <a:r>
              <a:rPr lang="es-CO" sz="1400" dirty="0">
                <a:cs typeface="Times New Roman" charset="0"/>
              </a:rPr>
              <a:t> con sus palabras clave o </a:t>
            </a:r>
            <a:r>
              <a:rPr lang="es-CO" sz="1400" i="1" dirty="0" err="1">
                <a:cs typeface="Times New Roman" charset="0"/>
              </a:rPr>
              <a:t>keywords</a:t>
            </a:r>
            <a:endParaRPr lang="es-CO" sz="1400" i="1" dirty="0">
              <a:cs typeface="Times New Roman" charset="0"/>
            </a:endParaRPr>
          </a:p>
          <a:p>
            <a:pPr marL="719138" indent="-358775">
              <a:lnSpc>
                <a:spcPct val="120000"/>
              </a:lnSpc>
              <a:buFont typeface="Arial" panose="020B0604020202020204" pitchFamily="34" charset="0"/>
              <a:buChar char="•"/>
            </a:pPr>
            <a:r>
              <a:rPr lang="es-CO" sz="1400" dirty="0">
                <a:cs typeface="Times New Roman" charset="0"/>
              </a:rPr>
              <a:t>Introducción </a:t>
            </a:r>
          </a:p>
          <a:p>
            <a:pPr marL="719138" indent="-358775">
              <a:lnSpc>
                <a:spcPct val="120000"/>
              </a:lnSpc>
              <a:buFont typeface="Arial" panose="020B0604020202020204" pitchFamily="34" charset="0"/>
              <a:buChar char="•"/>
            </a:pPr>
            <a:r>
              <a:rPr lang="es-CO" sz="1400" dirty="0">
                <a:cs typeface="Times New Roman" charset="0"/>
              </a:rPr>
              <a:t>Fundamentación teórica </a:t>
            </a:r>
          </a:p>
          <a:p>
            <a:pPr marL="719138" indent="-358775">
              <a:lnSpc>
                <a:spcPct val="120000"/>
              </a:lnSpc>
              <a:buFont typeface="Arial" panose="020B0604020202020204" pitchFamily="34" charset="0"/>
              <a:buChar char="•"/>
            </a:pPr>
            <a:r>
              <a:rPr lang="es-CO" sz="1400" dirty="0">
                <a:cs typeface="Times New Roman" charset="0"/>
              </a:rPr>
              <a:t>Diseño metodológico (tipo de estudio, población o muestra, material o instrumento de recolección de la información)</a:t>
            </a:r>
          </a:p>
          <a:p>
            <a:pPr marL="719138" indent="-358775">
              <a:lnSpc>
                <a:spcPct val="120000"/>
              </a:lnSpc>
              <a:buFont typeface="Arial" panose="020B0604020202020204" pitchFamily="34" charset="0"/>
              <a:buChar char="•"/>
            </a:pPr>
            <a:r>
              <a:rPr lang="es-CO" sz="1400" dirty="0">
                <a:cs typeface="Times New Roman" charset="0"/>
              </a:rPr>
              <a:t>Resultados (análisis)</a:t>
            </a:r>
          </a:p>
          <a:p>
            <a:pPr marL="719138" indent="-358775">
              <a:lnSpc>
                <a:spcPct val="120000"/>
              </a:lnSpc>
              <a:buFont typeface="Arial" panose="020B0604020202020204" pitchFamily="34" charset="0"/>
              <a:buChar char="•"/>
            </a:pPr>
            <a:r>
              <a:rPr lang="es-CO" sz="1400" dirty="0">
                <a:cs typeface="Times New Roman" charset="0"/>
              </a:rPr>
              <a:t>Discusión de resultados </a:t>
            </a:r>
          </a:p>
          <a:p>
            <a:pPr marL="719138" indent="-358775">
              <a:lnSpc>
                <a:spcPct val="120000"/>
              </a:lnSpc>
              <a:buFont typeface="Arial" panose="020B0604020202020204" pitchFamily="34" charset="0"/>
              <a:buChar char="•"/>
            </a:pPr>
            <a:r>
              <a:rPr lang="es-CO" sz="1400" dirty="0">
                <a:cs typeface="Times New Roman" charset="0"/>
              </a:rPr>
              <a:t>Conclusiones</a:t>
            </a:r>
          </a:p>
          <a:p>
            <a:pPr marL="719138" indent="-358775">
              <a:lnSpc>
                <a:spcPct val="120000"/>
              </a:lnSpc>
              <a:buFont typeface="Arial" panose="020B0604020202020204" pitchFamily="34" charset="0"/>
              <a:buChar char="•"/>
            </a:pPr>
            <a:r>
              <a:rPr lang="es-CO" sz="1400" dirty="0">
                <a:cs typeface="Times New Roman" charset="0"/>
              </a:rPr>
              <a:t>Referencias</a:t>
            </a:r>
          </a:p>
        </p:txBody>
      </p:sp>
      <p:sp>
        <p:nvSpPr>
          <p:cNvPr id="135170" name="Rectangle 2"/>
          <p:cNvSpPr>
            <a:spLocks noGrp="1" noChangeArrowheads="1"/>
          </p:cNvSpPr>
          <p:nvPr>
            <p:ph type="title"/>
          </p:nvPr>
        </p:nvSpPr>
        <p:spPr/>
        <p:txBody>
          <a:bodyPr>
            <a:normAutofit/>
          </a:bodyPr>
          <a:lstStyle/>
          <a:p>
            <a:pPr eaLnBrk="1" hangingPunct="1"/>
            <a:r>
              <a:rPr lang="es-ES" sz="4000" dirty="0"/>
              <a:t>Contenido de un artículo científico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4"/>
          </p:nvPr>
        </p:nvSpPr>
        <p:spPr>
          <a:xfrm>
            <a:off x="1270672" y="1942891"/>
            <a:ext cx="9207453" cy="3978778"/>
          </a:xfrm>
        </p:spPr>
        <p:txBody>
          <a:bodyPr>
            <a:normAutofit lnSpcReduction="10000"/>
          </a:bodyPr>
          <a:lstStyle/>
          <a:p>
            <a:pPr marL="0" indent="0" algn="just">
              <a:lnSpc>
                <a:spcPct val="150000"/>
              </a:lnSpc>
              <a:buNone/>
            </a:pPr>
            <a:r>
              <a:rPr lang="es-CO" sz="2000" dirty="0">
                <a:cs typeface="Times New Roman" charset="0"/>
              </a:rPr>
              <a:t>Para realizar investigación con el propósito específico de publicar sus resultados en una revista científica o </a:t>
            </a:r>
            <a:r>
              <a:rPr lang="es-CO" sz="2000" dirty="0" err="1">
                <a:cs typeface="Times New Roman" charset="0"/>
              </a:rPr>
              <a:t>journal</a:t>
            </a:r>
            <a:r>
              <a:rPr lang="es-CO" sz="2000" dirty="0">
                <a:cs typeface="Times New Roman" charset="0"/>
              </a:rPr>
              <a:t>, lo más adecuado para la definición del tema a investigar es consultar temas en el campo de interés en las denominadas investigaciones de frontera o </a:t>
            </a:r>
            <a:r>
              <a:rPr lang="es-CO" sz="2000" i="1" dirty="0" err="1">
                <a:cs typeface="Times New Roman" charset="0"/>
              </a:rPr>
              <a:t>research</a:t>
            </a:r>
            <a:r>
              <a:rPr lang="es-CO" sz="2000" i="1" dirty="0">
                <a:cs typeface="Times New Roman" charset="0"/>
              </a:rPr>
              <a:t> </a:t>
            </a:r>
            <a:r>
              <a:rPr lang="es-CO" sz="2000" i="1" dirty="0" err="1">
                <a:cs typeface="Times New Roman" charset="0"/>
              </a:rPr>
              <a:t>fronts</a:t>
            </a:r>
            <a:r>
              <a:rPr lang="es-CO" sz="2000" i="1" dirty="0">
                <a:cs typeface="Times New Roman" charset="0"/>
              </a:rPr>
              <a:t> </a:t>
            </a:r>
            <a:r>
              <a:rPr lang="es-CO" sz="2000" dirty="0">
                <a:cs typeface="Times New Roman" charset="0"/>
              </a:rPr>
              <a:t>–también llamadas de la </a:t>
            </a:r>
            <a:r>
              <a:rPr lang="es-CO" sz="2000" i="1" dirty="0">
                <a:cs typeface="Times New Roman" charset="0"/>
              </a:rPr>
              <a:t>corriente principal</a:t>
            </a:r>
            <a:r>
              <a:rPr lang="es-CO" sz="2000" dirty="0">
                <a:cs typeface="Times New Roman" charset="0"/>
              </a:rPr>
              <a:t>– disponibles en bases de datos o índices de citación tales como Web of Science, Scopus, Google </a:t>
            </a:r>
            <a:r>
              <a:rPr lang="es-CO" sz="2000" dirty="0" err="1">
                <a:cs typeface="Times New Roman" charset="0"/>
              </a:rPr>
              <a:t>Scholar</a:t>
            </a:r>
            <a:r>
              <a:rPr lang="es-CO" sz="2000" dirty="0">
                <a:cs typeface="Times New Roman" charset="0"/>
              </a:rPr>
              <a:t> h-</a:t>
            </a:r>
            <a:r>
              <a:rPr lang="es-CO" sz="2000" dirty="0" err="1">
                <a:cs typeface="Times New Roman" charset="0"/>
              </a:rPr>
              <a:t>index</a:t>
            </a:r>
            <a:r>
              <a:rPr lang="es-CO" sz="2000" dirty="0">
                <a:cs typeface="Times New Roman" charset="0"/>
              </a:rPr>
              <a:t>, ProQuest, EBSCO, BPR Benchmark, EMIS, JCR (Journal </a:t>
            </a:r>
            <a:r>
              <a:rPr lang="es-CO" sz="2000" dirty="0" err="1">
                <a:cs typeface="Times New Roman" charset="0"/>
              </a:rPr>
              <a:t>Citation</a:t>
            </a:r>
            <a:r>
              <a:rPr lang="es-CO" sz="2000" dirty="0">
                <a:cs typeface="Times New Roman" charset="0"/>
              </a:rPr>
              <a:t> </a:t>
            </a:r>
            <a:r>
              <a:rPr lang="es-CO" sz="2000" dirty="0" err="1">
                <a:cs typeface="Times New Roman" charset="0"/>
              </a:rPr>
              <a:t>Report</a:t>
            </a:r>
            <a:r>
              <a:rPr lang="es-CO" sz="2000" dirty="0">
                <a:cs typeface="Times New Roman" charset="0"/>
              </a:rPr>
              <a:t>), JSTOR, Science Direct, Social Science Journals, y de open </a:t>
            </a:r>
            <a:r>
              <a:rPr lang="es-CO" sz="2000" dirty="0" err="1">
                <a:cs typeface="Times New Roman" charset="0"/>
              </a:rPr>
              <a:t>access</a:t>
            </a:r>
            <a:r>
              <a:rPr lang="es-CO" sz="2000" dirty="0">
                <a:cs typeface="Times New Roman" charset="0"/>
              </a:rPr>
              <a:t> (entre otras bases de datos regionales o nacionales). </a:t>
            </a:r>
            <a:endParaRPr lang="es-EC" sz="2000" dirty="0">
              <a:cs typeface="Times New Roman" charset="0"/>
            </a:endParaRPr>
          </a:p>
        </p:txBody>
      </p:sp>
      <p:sp>
        <p:nvSpPr>
          <p:cNvPr id="136194" name="Rectangle 2"/>
          <p:cNvSpPr>
            <a:spLocks noGrp="1" noChangeArrowheads="1"/>
          </p:cNvSpPr>
          <p:nvPr>
            <p:ph type="title"/>
          </p:nvPr>
        </p:nvSpPr>
        <p:spPr/>
        <p:txBody>
          <a:bodyPr/>
          <a:lstStyle/>
          <a:p>
            <a:pPr eaLnBrk="1" hangingPunct="1"/>
            <a:r>
              <a:rPr lang="es-ES" sz="4000" dirty="0"/>
              <a:t> Tema y título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660321" y="1439917"/>
            <a:ext cx="6794036" cy="4827075"/>
          </a:xfrm>
        </p:spPr>
        <p:txBody>
          <a:bodyPr>
            <a:noAutofit/>
          </a:bodyPr>
          <a:lstStyle/>
          <a:p>
            <a:pPr marL="342900" indent="-342900" algn="just">
              <a:lnSpc>
                <a:spcPct val="160000"/>
              </a:lnSpc>
              <a:buFont typeface="Arial" panose="020B0604020202020204" pitchFamily="34" charset="0"/>
              <a:buChar char="•"/>
            </a:pPr>
            <a:r>
              <a:rPr lang="es-CO" dirty="0">
                <a:cs typeface="Times New Roman" charset="0"/>
              </a:rPr>
              <a:t>Son considerados autores de un artículo científico sólo quienes hayan contribuido de forma directa y significativa a la concepción del tema, al desarrollo del estudio y a la redacción de su contenido.</a:t>
            </a:r>
          </a:p>
          <a:p>
            <a:pPr marL="342900" indent="-342900" algn="just">
              <a:lnSpc>
                <a:spcPct val="160000"/>
              </a:lnSpc>
              <a:buFont typeface="Arial" panose="020B0604020202020204" pitchFamily="34" charset="0"/>
              <a:buChar char="•"/>
            </a:pPr>
            <a:r>
              <a:rPr lang="es-CO" dirty="0">
                <a:cs typeface="Times New Roman" charset="0"/>
              </a:rPr>
              <a:t>En lo referente al orden en la figuración, en la actualidad no existen normas sobre la forma en que se deben presentar los autores en el documento. Algunas guías de autor de diversas revistas –particularmente en el área de matemáticas– sugieren que los nombres de los autores figuren en orden alfabético, sin embargo, lo más usual son los acuerdos privados entre los propios autores y en ese sentido, el orden se da por la contribución que ha hecho cada uno de ellos al desarrollo del proyecto y a la redacción de los contenidos del artículo.</a:t>
            </a:r>
          </a:p>
        </p:txBody>
      </p:sp>
      <p:sp>
        <p:nvSpPr>
          <p:cNvPr id="137220" name="CuadroTexto 1"/>
          <p:cNvSpPr txBox="1">
            <a:spLocks noChangeArrowheads="1"/>
          </p:cNvSpPr>
          <p:nvPr/>
        </p:nvSpPr>
        <p:spPr bwMode="auto">
          <a:xfrm>
            <a:off x="1000849" y="554108"/>
            <a:ext cx="33845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s-CO" sz="4000" dirty="0">
                <a:latin typeface="Open Sans Light" panose="020B0306030504020204" pitchFamily="34" charset="0"/>
                <a:ea typeface="+mj-ea"/>
                <a:cs typeface="+mj-cs"/>
              </a:rPr>
              <a:t>Autores</a:t>
            </a:r>
          </a:p>
        </p:txBody>
      </p:sp>
      <p:pic>
        <p:nvPicPr>
          <p:cNvPr id="2" name="Imagen 1" descr="AL483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780" y="2563318"/>
            <a:ext cx="3780000" cy="25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p:txBody>
          <a:bodyPr>
            <a:normAutofit/>
          </a:bodyPr>
          <a:lstStyle/>
          <a:p>
            <a:pPr marL="342900" indent="-342900" algn="just">
              <a:lnSpc>
                <a:spcPct val="100000"/>
              </a:lnSpc>
              <a:buFont typeface="Arial" panose="020B0604020202020204" pitchFamily="34" charset="0"/>
              <a:buChar char="•"/>
            </a:pPr>
            <a:r>
              <a:rPr lang="es-CO" sz="1700" dirty="0">
                <a:cs typeface="Times New Roman" charset="0"/>
              </a:rPr>
              <a:t>El resumen es la síntesis analítica del contenido del artículo EASE (2011) y muestra la relevancia del tema o problema estudiado, el objetivo general que orientó la investigación, una muy breve presentación del diseño metodológico utilizado para su desarrollo y la principal conclusión e implicación de sus resultados en la comprensión y abordaje del problema y su aporte al conocimiento en su campo o área del saber. </a:t>
            </a:r>
          </a:p>
          <a:p>
            <a:pPr marL="342900" indent="-342900" algn="just">
              <a:lnSpc>
                <a:spcPct val="100000"/>
              </a:lnSpc>
              <a:buFont typeface="Arial" panose="020B0604020202020204" pitchFamily="34" charset="0"/>
              <a:buChar char="•"/>
            </a:pPr>
            <a:r>
              <a:rPr lang="es-CO" sz="1700" dirty="0">
                <a:cs typeface="Times New Roman" charset="0"/>
              </a:rPr>
              <a:t>Palabras clave: son las palabras mas importantes de la investigación realizada.</a:t>
            </a:r>
          </a:p>
          <a:p>
            <a:pPr marL="342900" indent="-342900" algn="just">
              <a:lnSpc>
                <a:spcPct val="100000"/>
              </a:lnSpc>
              <a:buFont typeface="Arial" panose="020B0604020202020204" pitchFamily="34" charset="0"/>
              <a:buChar char="•"/>
            </a:pPr>
            <a:r>
              <a:rPr lang="es-CO" sz="1700" dirty="0">
                <a:cs typeface="Times New Roman" charset="0"/>
              </a:rPr>
              <a:t>Un buen resumen se debe caracterizar por estar escrito de forma analítica, mencionar los aspectos relevantes del estudio, utilizar frases cortas y en tiempo pretérito con excepción de las conclusiones.</a:t>
            </a:r>
          </a:p>
          <a:p>
            <a:pPr marL="342900" indent="-342900" algn="just">
              <a:lnSpc>
                <a:spcPct val="100000"/>
              </a:lnSpc>
              <a:buFont typeface="Arial" panose="020B0604020202020204" pitchFamily="34" charset="0"/>
              <a:buChar char="•"/>
            </a:pPr>
            <a:r>
              <a:rPr lang="es-CO" sz="1700" dirty="0">
                <a:cs typeface="Times New Roman" charset="0"/>
              </a:rPr>
              <a:t>El </a:t>
            </a:r>
            <a:r>
              <a:rPr lang="es-CO" sz="1700" i="1" dirty="0" err="1">
                <a:cs typeface="Times New Roman" charset="0"/>
              </a:rPr>
              <a:t>abstract</a:t>
            </a:r>
            <a:r>
              <a:rPr lang="es-CO" sz="1700" dirty="0">
                <a:cs typeface="Times New Roman" charset="0"/>
              </a:rPr>
              <a:t> es la traducción del resumen y sus palabras claves al idioma inglés. </a:t>
            </a:r>
          </a:p>
        </p:txBody>
      </p:sp>
      <p:sp>
        <p:nvSpPr>
          <p:cNvPr id="138242" name="Rectangle 2"/>
          <p:cNvSpPr>
            <a:spLocks noGrp="1" noChangeArrowheads="1"/>
          </p:cNvSpPr>
          <p:nvPr>
            <p:ph type="title"/>
          </p:nvPr>
        </p:nvSpPr>
        <p:spPr/>
        <p:txBody>
          <a:bodyPr>
            <a:normAutofit fontScale="90000"/>
          </a:bodyPr>
          <a:lstStyle/>
          <a:p>
            <a:pPr eaLnBrk="1" hangingPunct="1"/>
            <a:br>
              <a:rPr lang="es-ES" sz="4000" dirty="0"/>
            </a:br>
            <a:r>
              <a:rPr lang="es-ES" sz="4000" dirty="0"/>
              <a:t>Resumen y </a:t>
            </a:r>
            <a:r>
              <a:rPr lang="es-ES" sz="4000" i="1" dirty="0" err="1"/>
              <a:t>abstract</a:t>
            </a:r>
            <a:endParaRPr lang="es-ES" sz="40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1000848" y="1778000"/>
            <a:ext cx="9966872" cy="3978778"/>
          </a:xfrm>
        </p:spPr>
        <p:txBody>
          <a:bodyPr>
            <a:normAutofit fontScale="92500" lnSpcReduction="10000"/>
          </a:bodyPr>
          <a:lstStyle/>
          <a:p>
            <a:pPr marL="342900" indent="-342900" algn="just">
              <a:lnSpc>
                <a:spcPct val="120000"/>
              </a:lnSpc>
              <a:buFont typeface="Arial" panose="020B0604020202020204" pitchFamily="34" charset="0"/>
              <a:buChar char="•"/>
            </a:pPr>
            <a:r>
              <a:rPr lang="es-CO" sz="2000" dirty="0">
                <a:cs typeface="Times New Roman" charset="0"/>
              </a:rPr>
              <a:t>Es el compendio de los contenidos del documento o el artículo de la investigación. </a:t>
            </a:r>
          </a:p>
          <a:p>
            <a:pPr marL="342900" indent="-342900" algn="just">
              <a:lnSpc>
                <a:spcPct val="120000"/>
              </a:lnSpc>
              <a:buFont typeface="Arial" panose="020B0604020202020204" pitchFamily="34" charset="0"/>
              <a:buChar char="•"/>
            </a:pPr>
            <a:r>
              <a:rPr lang="es-CO" sz="2000" dirty="0">
                <a:cs typeface="Times New Roman" charset="0"/>
              </a:rPr>
              <a:t>Es la síntesis del problema investigado y el aporte del estudio a ese problema; de la fundamentación teórica o estado del conocimiento sobre el tema de la investigación; de la metodología utilizada para la realización de éste y de los principales hallazgos a que se llegó una vez hecho el estudio. </a:t>
            </a:r>
          </a:p>
          <a:p>
            <a:pPr marL="342900" indent="-342900" algn="just">
              <a:lnSpc>
                <a:spcPct val="120000"/>
              </a:lnSpc>
              <a:buFont typeface="Arial" panose="020B0604020202020204" pitchFamily="34" charset="0"/>
              <a:buChar char="•"/>
            </a:pPr>
            <a:r>
              <a:rPr lang="es-CO" sz="2000" dirty="0">
                <a:cs typeface="Times New Roman" charset="0"/>
              </a:rPr>
              <a:t>Una buena Introducción se debe caracterizar por presentar con claridad y detalle la naturaleza y el alcance del problema investigado; una síntesis analítica del estado del conocimiento en el tema; un resumen del diseño metodológico utilizado para realizar el estudio y su justificación; los principales resultados o hallazgos de la investigación y las conclusiones principales que se derivaron de los resultados. </a:t>
            </a:r>
          </a:p>
          <a:p>
            <a:pPr marL="285750" indent="-285750">
              <a:lnSpc>
                <a:spcPct val="120000"/>
              </a:lnSpc>
              <a:buFont typeface="Arial" panose="020B0604020202020204" pitchFamily="34" charset="0"/>
              <a:buChar char="•"/>
            </a:pPr>
            <a:endParaRPr lang="es-CO" sz="1600" dirty="0">
              <a:latin typeface="Arial" charset="0"/>
            </a:endParaRPr>
          </a:p>
        </p:txBody>
      </p:sp>
      <p:sp>
        <p:nvSpPr>
          <p:cNvPr id="139266" name="Rectangle 2"/>
          <p:cNvSpPr>
            <a:spLocks noGrp="1" noChangeArrowheads="1"/>
          </p:cNvSpPr>
          <p:nvPr>
            <p:ph type="title"/>
          </p:nvPr>
        </p:nvSpPr>
        <p:spPr>
          <a:xfrm>
            <a:off x="1000849" y="571500"/>
            <a:ext cx="9966871" cy="1119188"/>
          </a:xfrm>
        </p:spPr>
        <p:txBody>
          <a:bodyPr/>
          <a:lstStyle/>
          <a:p>
            <a:pPr eaLnBrk="1" hangingPunct="1"/>
            <a:br>
              <a:rPr lang="es-ES" sz="2000" b="1" dirty="0">
                <a:solidFill>
                  <a:srgbClr val="0070C0"/>
                </a:solidFill>
                <a:latin typeface="Arial" charset="0"/>
              </a:rPr>
            </a:br>
            <a:r>
              <a:rPr lang="es-ES" sz="2800" b="1" dirty="0">
                <a:solidFill>
                  <a:srgbClr val="0070C0"/>
                </a:solidFill>
                <a:latin typeface="Arial" charset="0"/>
              </a:rPr>
              <a:t> </a:t>
            </a:r>
            <a:r>
              <a:rPr lang="es-ES" sz="4000" dirty="0"/>
              <a:t>Introducción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4"/>
          </p:nvPr>
        </p:nvSpPr>
        <p:spPr>
          <a:xfrm>
            <a:off x="536448" y="1778000"/>
            <a:ext cx="7607808" cy="4525264"/>
          </a:xfrm>
        </p:spPr>
        <p:txBody>
          <a:bodyPr>
            <a:normAutofit fontScale="92500"/>
          </a:bodyPr>
          <a:lstStyle/>
          <a:p>
            <a:pPr marL="342900" indent="-342900" algn="just">
              <a:lnSpc>
                <a:spcPct val="110000"/>
              </a:lnSpc>
              <a:buFont typeface="Arial" panose="020B0604020202020204" pitchFamily="34" charset="0"/>
              <a:buChar char="•"/>
            </a:pPr>
            <a:r>
              <a:rPr lang="es-CO" sz="2000" dirty="0">
                <a:cs typeface="Times New Roman" charset="0"/>
              </a:rPr>
              <a:t>Tiene como objetivo mostrar de forma crítica los diferentes modelos, enfoques o teorías que abordan el tema, señalando las fortalezas y las falencias de éstos, así como de las principales conclusiones a las que se ha llegado según estudios recientes sobre ese campo, junto con las aportes que los mismos ofrecen para el desarrollo del estudio a realizar, e igualmente se debe señalar la contribución que pueden hacer los resultados del estudio al realizarse un debate sobe el tema. </a:t>
            </a:r>
          </a:p>
          <a:p>
            <a:pPr marL="342900" indent="-342900" algn="just">
              <a:lnSpc>
                <a:spcPct val="110000"/>
              </a:lnSpc>
              <a:buFont typeface="Arial" panose="020B0604020202020204" pitchFamily="34" charset="0"/>
              <a:buChar char="•"/>
            </a:pPr>
            <a:r>
              <a:rPr lang="es-CO" sz="2000" dirty="0">
                <a:cs typeface="Times New Roman" charset="0"/>
              </a:rPr>
              <a:t>Para ello, es necesario realizar una detallada revisión bibliográfica de los más importantes artículos científicos publicados en las bases de datos de Thomson Reuters (</a:t>
            </a:r>
            <a:r>
              <a:rPr lang="es-CO" sz="2000" dirty="0" err="1">
                <a:cs typeface="Times New Roman" charset="0"/>
              </a:rPr>
              <a:t>Science</a:t>
            </a:r>
            <a:r>
              <a:rPr lang="es-CO" sz="2000" dirty="0">
                <a:cs typeface="Times New Roman" charset="0"/>
              </a:rPr>
              <a:t> </a:t>
            </a:r>
            <a:r>
              <a:rPr lang="es-CO" sz="2000" dirty="0" err="1">
                <a:cs typeface="Times New Roman" charset="0"/>
              </a:rPr>
              <a:t>citation</a:t>
            </a:r>
            <a:r>
              <a:rPr lang="es-CO" sz="2000" dirty="0">
                <a:cs typeface="Times New Roman" charset="0"/>
              </a:rPr>
              <a:t> </a:t>
            </a:r>
            <a:r>
              <a:rPr lang="es-CO" sz="2000" dirty="0" err="1">
                <a:cs typeface="Times New Roman" charset="0"/>
              </a:rPr>
              <a:t>index</a:t>
            </a:r>
            <a:r>
              <a:rPr lang="es-CO" sz="2000" dirty="0">
                <a:cs typeface="Times New Roman" charset="0"/>
              </a:rPr>
              <a:t> –</a:t>
            </a:r>
            <a:r>
              <a:rPr lang="es-CO" sz="2000" dirty="0" err="1">
                <a:cs typeface="Times New Roman" charset="0"/>
              </a:rPr>
              <a:t>WoS</a:t>
            </a:r>
            <a:r>
              <a:rPr lang="es-CO" sz="2000" dirty="0">
                <a:cs typeface="Times New Roman" charset="0"/>
              </a:rPr>
              <a:t>-), de Elsevier (Scopus) y de Google Scholar h-index… entre otros.</a:t>
            </a:r>
          </a:p>
        </p:txBody>
      </p:sp>
      <p:sp>
        <p:nvSpPr>
          <p:cNvPr id="140290" name="Rectangle 2"/>
          <p:cNvSpPr>
            <a:spLocks noGrp="1" noChangeArrowheads="1"/>
          </p:cNvSpPr>
          <p:nvPr>
            <p:ph type="title"/>
          </p:nvPr>
        </p:nvSpPr>
        <p:spPr>
          <a:xfrm>
            <a:off x="716036" y="658812"/>
            <a:ext cx="9966871" cy="1119188"/>
          </a:xfrm>
        </p:spPr>
        <p:txBody>
          <a:bodyPr/>
          <a:lstStyle/>
          <a:p>
            <a:pPr eaLnBrk="1" hangingPunct="1"/>
            <a:r>
              <a:rPr lang="es-ES" sz="4000" dirty="0"/>
              <a:t>Revisión teórica</a:t>
            </a:r>
          </a:p>
        </p:txBody>
      </p:sp>
      <p:pic>
        <p:nvPicPr>
          <p:cNvPr id="2" name="Imagen 1" descr="AL14243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0315" y="2507389"/>
            <a:ext cx="3475987" cy="2319444"/>
          </a:xfrm>
          <a:prstGeom prst="rect">
            <a:avLst/>
          </a:prstGeom>
        </p:spPr>
      </p:pic>
    </p:spTree>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580C7B1D71C04F8C741635E77ACA5A" ma:contentTypeVersion="11" ma:contentTypeDescription="Create a new document." ma:contentTypeScope="" ma:versionID="9de12fbe744a9584f990a38194f99531">
  <xsd:schema xmlns:xsd="http://www.w3.org/2001/XMLSchema" xmlns:xs="http://www.w3.org/2001/XMLSchema" xmlns:p="http://schemas.microsoft.com/office/2006/metadata/properties" xmlns:ns2="c63c7e9d-5753-40a8-893f-94a0eba9e768" xmlns:ns3="97d69847-0e99-4011-9b66-a4245208547e" targetNamespace="http://schemas.microsoft.com/office/2006/metadata/properties" ma:root="true" ma:fieldsID="98bc51a467656ee26458e75cddcb4a16" ns2:_="" ns3:_="">
    <xsd:import namespace="c63c7e9d-5753-40a8-893f-94a0eba9e768"/>
    <xsd:import namespace="97d69847-0e99-4011-9b66-a424520854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c7e9d-5753-40a8-893f-94a0eba9e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69847-0e99-4011-9b66-a424520854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C7AB0-B843-4140-87F7-96F477ABE8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249ECF0-D603-42A2-AA41-EE484939CAEC}">
  <ds:schemaRefs>
    <ds:schemaRef ds:uri="http://schemas.microsoft.com/sharepoint/v3/contenttype/forms"/>
  </ds:schemaRefs>
</ds:datastoreItem>
</file>

<file path=customXml/itemProps3.xml><?xml version="1.0" encoding="utf-8"?>
<ds:datastoreItem xmlns:ds="http://schemas.openxmlformats.org/officeDocument/2006/customXml" ds:itemID="{DB0374F1-D098-4C4E-A8D0-F67B7E8BC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c7e9d-5753-40a8-893f-94a0eba9e768"/>
    <ds:schemaRef ds:uri="97d69847-0e99-4011-9b66-a42452085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5708</TotalTime>
  <Words>1345</Words>
  <Application>Microsoft Office PowerPoint</Application>
  <PresentationFormat>Widescreen</PresentationFormat>
  <Paragraphs>70</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Calibri Light</vt:lpstr>
      <vt:lpstr>Open Sans</vt:lpstr>
      <vt:lpstr>Open Sans Light</vt:lpstr>
      <vt:lpstr>Open Sans Semibold</vt:lpstr>
      <vt:lpstr>Office Theme</vt:lpstr>
      <vt:lpstr>PowerPoint Presentation</vt:lpstr>
      <vt:lpstr>Parte 3  Redacción para publicar resultados DE INVESTIGACIÓN CIENTÍFICA</vt:lpstr>
      <vt:lpstr> Cómo redactar artículos y ensayos de resultados de investigación   </vt:lpstr>
      <vt:lpstr>Contenido de un artículo científico</vt:lpstr>
      <vt:lpstr> Tema y título </vt:lpstr>
      <vt:lpstr>PowerPoint Presentation</vt:lpstr>
      <vt:lpstr> Resumen y abstract</vt:lpstr>
      <vt:lpstr>  Introducción</vt:lpstr>
      <vt:lpstr>Revisión teórica</vt:lpstr>
      <vt:lpstr> Diseño metodológico</vt:lpstr>
      <vt:lpstr>Resultados</vt:lpstr>
      <vt:lpstr> Discusión de los resultados</vt:lpstr>
      <vt:lpstr>Conclusiones</vt:lpstr>
      <vt:lpstr> Referencias </vt:lpstr>
      <vt:lpstr>Fin de la presentación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Cruz, Karol</cp:lastModifiedBy>
  <cp:revision>74</cp:revision>
  <dcterms:created xsi:type="dcterms:W3CDTF">2021-02-03T20:14:39Z</dcterms:created>
  <dcterms:modified xsi:type="dcterms:W3CDTF">2021-11-25T22:46:28Z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0x010100ED580C7B1D71C04F8C741635E77ACA5A</vt:lpwstr>
  </property>
</Properties>
</file>