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5" r:id="rId2"/>
    <p:sldId id="259" r:id="rId3"/>
    <p:sldId id="260" r:id="rId4"/>
    <p:sldId id="265" r:id="rId5"/>
    <p:sldId id="267" r:id="rId6"/>
    <p:sldId id="269" r:id="rId7"/>
    <p:sldId id="272" r:id="rId8"/>
    <p:sldId id="273" r:id="rId9"/>
    <p:sldId id="275" r:id="rId10"/>
    <p:sldId id="276" r:id="rId11"/>
    <p:sldId id="29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>
          <p15:clr>
            <a:srgbClr val="A4A3A4"/>
          </p15:clr>
        </p15:guide>
        <p15:guide id="4" orient="horz" pos="2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FFFFFF"/>
    <a:srgbClr val="038638"/>
    <a:srgbClr val="000000"/>
    <a:srgbClr val="007FA3"/>
    <a:srgbClr val="03873A"/>
    <a:srgbClr val="505759"/>
    <a:srgbClr val="504D49"/>
    <a:srgbClr val="BBBBBB"/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50" autoAdjust="0"/>
    <p:restoredTop sz="93184" autoAdjust="0"/>
  </p:normalViewPr>
  <p:slideViewPr>
    <p:cSldViewPr snapToGrid="0" showGuides="1">
      <p:cViewPr varScale="1">
        <p:scale>
          <a:sx n="68" d="100"/>
          <a:sy n="68" d="100"/>
        </p:scale>
        <p:origin x="1020" y="72"/>
      </p:cViewPr>
      <p:guideLst>
        <p:guide orient="horz"/>
        <p:guide pos="5759"/>
        <p:guide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7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5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9B18B29-2010-473D-9F08-3A5E47C1D3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68AFC7-E7C0-4445-AC4D-55F09873041A}" type="slidenum">
              <a:rPr lang="en-US" altLang="es-MX"/>
              <a:pPr/>
              <a:t>2</a:t>
            </a:fld>
            <a:endParaRPr lang="en-US" altLang="es-MX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319D312-DC1B-4890-8753-73732456F6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39F0998-5C0A-498E-9199-31FCB4CF1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A0B296B-1AF0-4ABD-AAB9-A364585B4F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DEA0E6-70B1-4FA7-9555-9FF3093E7925}" type="slidenum">
              <a:rPr lang="en-US" altLang="es-MX"/>
              <a:pPr/>
              <a:t>3</a:t>
            </a:fld>
            <a:endParaRPr lang="en-US" altLang="es-MX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D954364-9E16-44F2-A510-A7A3FCD341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B41FC08-6292-4E6C-A368-232C4C151E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0064"/>
            <a:ext cx="3683000" cy="22442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675" y="6265863"/>
            <a:ext cx="3962400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tIns="2592000"/>
          <a:lstStyle>
            <a:lvl1pPr algn="ctr">
              <a:defRPr sz="110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1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8" y="418050"/>
            <a:ext cx="6241801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400174"/>
            <a:ext cx="505276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048375" y="1447799"/>
            <a:ext cx="2562225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75" y="2759845"/>
            <a:ext cx="6296400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40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" y="6375599"/>
            <a:ext cx="928499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40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42925" y="1752601"/>
            <a:ext cx="4857750" cy="446722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0575" y="1943100"/>
            <a:ext cx="4257675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rgbClr val="FFFFFF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524500" y="3324225"/>
            <a:ext cx="3096621" cy="2895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524500" y="1752601"/>
            <a:ext cx="3096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63790" y="3457574"/>
            <a:ext cx="275631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bg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bg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GB"/>
              <a:t>Level 2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42925" y="1076325"/>
            <a:ext cx="43815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7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0350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37715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63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9875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47240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/>
              <a:t>Space for logo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8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9109" y="2669156"/>
            <a:ext cx="2602800" cy="468000"/>
          </a:xfrm>
          <a:prstGeom prst="rect">
            <a:avLst/>
          </a:prstGeom>
          <a:solidFill>
            <a:srgbClr val="0387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39109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7419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90737" y="2669156"/>
            <a:ext cx="26028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290737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6246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9047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23270" y="2669156"/>
            <a:ext cx="2602800" cy="46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23270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8779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1580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4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391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762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2823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0255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62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194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2823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26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60255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419475" y="255008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rgbClr val="03873A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1626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09598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1159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5" y="1809750"/>
            <a:ext cx="649605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4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107"/>
            <a:ext cx="1144800" cy="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8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7726363" cy="1030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613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0263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bg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36613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3888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300192" y="3924926"/>
            <a:ext cx="1984375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rgbClr val="03873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8298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713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rgbClr val="03873A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376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2808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94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12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82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bg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5979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0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1542B4-3F25-4365-B8A1-4B78D5C4D2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249F19-DBE3-4A35-8DB8-C68F6C387D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A7829A-EF97-41C8-8146-ABD4AE22AE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FB5C9-C642-4089-AC87-8C97C98FC71C}" type="slidenum">
              <a:rPr lang="en-US" altLang="es-MX"/>
              <a:pPr>
                <a:defRPr/>
              </a:pPr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749060759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s-MX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886562-F967-4CA2-92FA-4DFAC7E67B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86246C-3032-4771-A734-6F7DA561F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6E9E10-042C-4C73-80F3-415B18D1B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318D5-2BC9-44D6-86BD-3A2F149AF0A0}" type="slidenum">
              <a:rPr lang="en-US" altLang="es-MX"/>
              <a:pPr>
                <a:defRPr/>
              </a:pPr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407661522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62CEA5-A62E-4434-8619-3C14D8277A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7D25CD-5F1E-458E-9204-22B58CDAD6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AA06A7-4A10-4CEC-8C1F-772111EDD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C7DB4-A37D-48B4-BCED-AAC04DAD9EC8}" type="slidenum">
              <a:rPr lang="en-US" altLang="es-MX"/>
              <a:pPr>
                <a:defRPr/>
              </a:pPr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301450871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E22E67-E0AC-4678-87C4-085C962BB6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403BC7-30F7-49F5-8DA4-C227641980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24155-ECD4-4EEA-8A77-591C269664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DB0E6-5969-4C49-B2A6-CDD191F7CC8A}" type="slidenum">
              <a:rPr lang="en-US" altLang="es-MX"/>
              <a:pPr>
                <a:defRPr/>
              </a:pPr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413858825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48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678238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4517775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451777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5814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5" y="418050"/>
            <a:ext cx="3520632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5" y="1695449"/>
            <a:ext cx="4986338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52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7" r:id="rId3"/>
    <p:sldLayoutId id="2147483667" r:id="rId4"/>
    <p:sldLayoutId id="2147483718" r:id="rId5"/>
    <p:sldLayoutId id="2147483719" r:id="rId6"/>
    <p:sldLayoutId id="2147483720" r:id="rId7"/>
    <p:sldLayoutId id="2147483721" r:id="rId8"/>
    <p:sldLayoutId id="2147483728" r:id="rId9"/>
    <p:sldLayoutId id="2147483723" r:id="rId10"/>
    <p:sldLayoutId id="2147483676" r:id="rId11"/>
    <p:sldLayoutId id="2147483691" r:id="rId12"/>
    <p:sldLayoutId id="2147483729" r:id="rId13"/>
    <p:sldLayoutId id="2147483730" r:id="rId14"/>
    <p:sldLayoutId id="2147483726" r:id="rId15"/>
    <p:sldLayoutId id="2147483731" r:id="rId16"/>
    <p:sldLayoutId id="2147483732" r:id="rId17"/>
    <p:sldLayoutId id="2147483682" r:id="rId18"/>
    <p:sldLayoutId id="2147483695" r:id="rId19"/>
    <p:sldLayoutId id="2147483698" r:id="rId20"/>
    <p:sldLayoutId id="2147483694" r:id="rId21"/>
    <p:sldLayoutId id="2147483654" r:id="rId22"/>
    <p:sldLayoutId id="2147483727" r:id="rId23"/>
    <p:sldLayoutId id="2147483733" r:id="rId24"/>
    <p:sldLayoutId id="2147483663" r:id="rId25"/>
    <p:sldLayoutId id="2147483734" r:id="rId26"/>
    <p:sldLayoutId id="2147483735" r:id="rId27"/>
    <p:sldLayoutId id="2147483737" r:id="rId28"/>
    <p:sldLayoutId id="2147483738" r:id="rId29"/>
    <p:sldLayoutId id="2147483739" r:id="rId30"/>
    <p:sldLayoutId id="2147483740" r:id="rId31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tx1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554" y="2186232"/>
            <a:ext cx="3962399" cy="2244236"/>
          </a:xfrm>
        </p:spPr>
        <p:txBody>
          <a:bodyPr/>
          <a:lstStyle/>
          <a:p>
            <a:r>
              <a:rPr lang="es-MX" altLang="es-MX" sz="3200" dirty="0"/>
              <a:t>La adolescencia y el proceso de enseñanza-aprendizaje</a:t>
            </a:r>
            <a:br>
              <a:rPr lang="es-MX" altLang="es-MX" sz="3200" dirty="0"/>
            </a:br>
            <a:br>
              <a:rPr lang="es-MX" altLang="es-MX" sz="3200" dirty="0"/>
            </a:br>
            <a:br>
              <a:rPr lang="es-MX" altLang="es-MX" sz="3200" dirty="0"/>
            </a:br>
            <a:r>
              <a:rPr lang="es-MX" altLang="es-MX" sz="1500" dirty="0"/>
              <a:t>Lic. Verónica Valdés Salmerón</a:t>
            </a:r>
            <a:br>
              <a:rPr lang="en-US" altLang="es-MX" sz="3200" dirty="0">
                <a:solidFill>
                  <a:srgbClr val="ADADAD"/>
                </a:solidFill>
              </a:rPr>
            </a:br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4" r="278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92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>
            <a:extLst>
              <a:ext uri="{FF2B5EF4-FFF2-40B4-BE49-F238E27FC236}">
                <a16:creationId xmlns:a16="http://schemas.microsoft.com/office/drawing/2014/main" id="{06FEB877-48A6-45AF-B21C-FAF7D967D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174652"/>
            <a:ext cx="7772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74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35000"/>
              </a:spcBef>
              <a:spcAft>
                <a:spcPct val="35000"/>
              </a:spcAft>
              <a:buFontTx/>
              <a:buNone/>
            </a:pPr>
            <a:r>
              <a:rPr lang="es-ES_tradnl" altLang="es-MX" sz="28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  <a:t>El proceso de enseñanza-aprendizaje debe atender a las necesidades del adolescente, para que éste pueda hacer de él un proceso significativo.</a:t>
            </a:r>
          </a:p>
          <a:p>
            <a:pPr algn="just" eaLnBrk="1" hangingPunct="1">
              <a:spcBef>
                <a:spcPct val="35000"/>
              </a:spcBef>
              <a:spcAft>
                <a:spcPct val="35000"/>
              </a:spcAft>
              <a:buFontTx/>
              <a:buNone/>
            </a:pPr>
            <a:r>
              <a:rPr lang="es-ES_tradnl" altLang="es-MX" sz="28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  <a:t>El docente, como experto en su materia, </a:t>
            </a:r>
            <a:br>
              <a:rPr lang="es-ES_tradnl" altLang="es-MX" sz="28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</a:br>
            <a:r>
              <a:rPr lang="es-ES_tradnl" altLang="es-MX" sz="28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  <a:t>debe elegir la metodología más adecuada, </a:t>
            </a:r>
            <a:br>
              <a:rPr lang="es-ES_tradnl" altLang="es-MX" sz="28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</a:br>
            <a:r>
              <a:rPr lang="es-ES_tradnl" altLang="es-MX" sz="28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  <a:t>para hacerla atractiva y asimilable </a:t>
            </a:r>
            <a:br>
              <a:rPr lang="es-ES_tradnl" altLang="es-MX" sz="28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</a:br>
            <a:r>
              <a:rPr lang="es-ES_tradnl" altLang="es-MX" sz="28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  <a:t>para los alumnos.</a:t>
            </a:r>
          </a:p>
          <a:p>
            <a:pPr algn="just" eaLnBrk="1" hangingPunct="1">
              <a:spcBef>
                <a:spcPct val="35000"/>
              </a:spcBef>
              <a:spcAft>
                <a:spcPct val="35000"/>
              </a:spcAft>
              <a:buFontTx/>
              <a:buNone/>
            </a:pPr>
            <a:endParaRPr lang="es-ES_tradnl" altLang="es-MX" sz="2800" dirty="0">
              <a:solidFill>
                <a:schemeClr val="tx1">
                  <a:lumMod val="95000"/>
                  <a:lumOff val="5000"/>
                </a:schemeClr>
              </a:solidFill>
              <a:ea typeface="Osaka" pitchFamily="48" charset="-128"/>
            </a:endParaRPr>
          </a:p>
          <a:p>
            <a:pPr algn="just" eaLnBrk="1" hangingPunct="1">
              <a:spcBef>
                <a:spcPct val="35000"/>
              </a:spcBef>
              <a:spcAft>
                <a:spcPct val="35000"/>
              </a:spcAft>
            </a:pPr>
            <a:endParaRPr lang="es-ES_tradnl" altLang="es-MX" sz="2800" dirty="0">
              <a:solidFill>
                <a:schemeClr val="tx1">
                  <a:lumMod val="95000"/>
                  <a:lumOff val="5000"/>
                </a:schemeClr>
              </a:solidFill>
              <a:ea typeface="Osaka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0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9DDF50C-CCBA-4AC9-8F62-B216377EC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6296" y="2043200"/>
            <a:ext cx="7688263" cy="774450"/>
          </a:xfrm>
        </p:spPr>
        <p:txBody>
          <a:bodyPr/>
          <a:lstStyle/>
          <a:p>
            <a:pPr algn="l" eaLnBrk="1" hangingPunct="1"/>
            <a:r>
              <a:rPr lang="es-ES_tradnl" altLang="es-MX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Estas variables tienen diferentes orígenes</a:t>
            </a:r>
            <a:r>
              <a:rPr lang="es-ES_tradnl" altLang="ja-JP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anose="020B0600070205080204" pitchFamily="34" charset="-128"/>
              </a:rPr>
              <a:t>:</a:t>
            </a:r>
            <a:br>
              <a:rPr lang="es-ES_tradnl" altLang="ja-JP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anose="020B0600070205080204" pitchFamily="34" charset="-128"/>
              </a:rPr>
            </a:br>
            <a:br>
              <a:rPr lang="es-ES_tradnl" altLang="ja-JP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anose="020B0600070205080204" pitchFamily="34" charset="-128"/>
              </a:rPr>
            </a:br>
            <a:r>
              <a:rPr lang="es-ES_tradnl" altLang="ja-JP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panose="020B0600070205080204" pitchFamily="34" charset="-128"/>
              </a:rPr>
              <a:t>a) </a:t>
            </a:r>
            <a:r>
              <a:rPr lang="es-ES_tradnl" altLang="es-MX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Afectivo</a:t>
            </a:r>
            <a:br>
              <a:rPr lang="es-ES_tradnl" altLang="es-MX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s-ES_tradnl" altLang="es-MX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b) Cognitivo</a:t>
            </a:r>
            <a:br>
              <a:rPr lang="es-ES_tradnl" altLang="es-MX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s-ES_tradnl" altLang="es-MX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c) Psicosocial</a:t>
            </a:r>
            <a:endParaRPr lang="en-US" altLang="es-MX" sz="2000" b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1267" name="Rectangle 35">
            <a:extLst>
              <a:ext uri="{FF2B5EF4-FFF2-40B4-BE49-F238E27FC236}">
                <a16:creationId xmlns:a16="http://schemas.microsoft.com/office/drawing/2014/main" id="{979AB3AE-8FA0-4017-95C0-18373D62A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0521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ja-JP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Variables que afectan el proceso enseñanza-aprendizaje</a:t>
            </a:r>
            <a:endParaRPr lang="en-US" altLang="es-MX" sz="3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Rectangle 35">
            <a:extLst>
              <a:ext uri="{FF2B5EF4-FFF2-40B4-BE49-F238E27FC236}">
                <a16:creationId xmlns:a16="http://schemas.microsoft.com/office/drawing/2014/main" id="{959B1E06-E5B1-4186-9883-A67DEA353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23" y="183589"/>
            <a:ext cx="8008425" cy="193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MX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¿Cuáles</a:t>
            </a:r>
            <a:r>
              <a:rPr lang="es-ES_tradnl" altLang="ja-JP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son las características afectivas del adolescente?</a:t>
            </a:r>
            <a:endParaRPr lang="en-US" altLang="es-MX" sz="3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56">
            <a:extLst>
              <a:ext uri="{FF2B5EF4-FFF2-40B4-BE49-F238E27FC236}">
                <a16:creationId xmlns:a16="http://schemas.microsoft.com/office/drawing/2014/main" id="{59F9BEAC-F787-435D-BB0D-1968CA260296}"/>
              </a:ext>
            </a:extLst>
          </p:cNvPr>
          <p:cNvSpPr txBox="1">
            <a:spLocks noChangeArrowheads="1"/>
          </p:cNvSpPr>
          <p:nvPr/>
        </p:nvSpPr>
        <p:spPr>
          <a:xfrm>
            <a:off x="1308296" y="2719754"/>
            <a:ext cx="7162800" cy="121568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12700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180975" indent="-180975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2425" indent="-17145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‒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105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altLang="es-MX" sz="2400">
                <a:solidFill>
                  <a:schemeClr val="tx1">
                    <a:lumMod val="95000"/>
                    <a:lumOff val="5000"/>
                  </a:schemeClr>
                </a:solidFill>
              </a:rPr>
              <a:t>Búsqueda</a:t>
            </a:r>
            <a:r>
              <a:rPr lang="es-ES_tradnl" altLang="ja-JP" sz="240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anose="020B0600070205080204" pitchFamily="34" charset="-128"/>
              </a:rPr>
              <a:t> de sí mismo y de su identidad.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altLang="ja-JP" sz="240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anose="020B0600070205080204" pitchFamily="34" charset="-128"/>
              </a:rPr>
              <a:t>Evolución sexual.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altLang="ja-JP" sz="240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anose="020B0600070205080204" pitchFamily="34" charset="-128"/>
              </a:rPr>
              <a:t>Contradicciones sucesivas.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altLang="ja-JP" sz="240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anose="020B0600070205080204" pitchFamily="34" charset="-128"/>
              </a:rPr>
              <a:t>Fluctuaciones de humor y estados de ánimo.</a:t>
            </a:r>
            <a:endParaRPr lang="es-ES_tradnl" altLang="es-MX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9" grpId="0" autoUpdateAnimBg="0"/>
      <p:bldP spid="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D96D5AC-6D11-4F1D-A99A-1B69411BD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10" y="1592262"/>
            <a:ext cx="754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MX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Pensamiento</a:t>
            </a:r>
            <a:r>
              <a:rPr lang="es-ES_tradnl" altLang="es-MX" sz="3200" dirty="0">
                <a:solidFill>
                  <a:schemeClr val="bg2"/>
                </a:solidFill>
              </a:rPr>
              <a:t> </a:t>
            </a:r>
            <a:r>
              <a:rPr lang="es-ES_tradnl" altLang="es-MX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formal</a:t>
            </a:r>
            <a:endParaRPr lang="en-US" altLang="es-MX" sz="3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46C8032E-2CB4-43E3-9754-972EEEDFE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728" y="2305293"/>
            <a:ext cx="7692683" cy="409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4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954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5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3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0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57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4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es-ES_tradnl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anose="020B0600070205080204" pitchFamily="34" charset="-128"/>
              </a:rPr>
              <a:t>Centrados en las conclusiones más que en el pensamiento factual.</a:t>
            </a:r>
          </a:p>
          <a:p>
            <a:pPr algn="just" eaLnBrk="1" hangingPunct="1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es-MX" altLang="es-MX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Razonamiento hipotético-deductivo.</a:t>
            </a:r>
          </a:p>
          <a:p>
            <a:pPr algn="just" eaLnBrk="1" hangingPunct="1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es-MX" altLang="es-MX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Origen de todas las combinaciones potenciales e intercambio de eventos.</a:t>
            </a:r>
          </a:p>
          <a:p>
            <a:pPr algn="just">
              <a:spcBef>
                <a:spcPct val="20000"/>
              </a:spcBef>
              <a:spcAft>
                <a:spcPct val="20000"/>
              </a:spcAft>
              <a:buFontTx/>
              <a:buAutoNum type="arabicPeriod" startAt="4"/>
            </a:pPr>
            <a:r>
              <a:rPr lang="es-MX" altLang="es-MX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Generación de operaciones de alto orden a partir de operaciones simples.</a:t>
            </a:r>
          </a:p>
          <a:p>
            <a:pPr algn="just">
              <a:spcBef>
                <a:spcPct val="20000"/>
              </a:spcBef>
              <a:spcAft>
                <a:spcPct val="20000"/>
              </a:spcAft>
              <a:buFontTx/>
              <a:buAutoNum type="arabicPeriod" startAt="4"/>
            </a:pPr>
            <a:r>
              <a:rPr lang="es-MX" altLang="es-MX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Consideraciones simultáneas de más de un aspecto de una situación y de las relaciones entre ellos.</a:t>
            </a:r>
          </a:p>
          <a:p>
            <a:pPr algn="just" eaLnBrk="1" hangingPunct="1">
              <a:spcBef>
                <a:spcPct val="20000"/>
              </a:spcBef>
              <a:spcAft>
                <a:spcPct val="20000"/>
              </a:spcAft>
            </a:pPr>
            <a:endParaRPr lang="en-US" altLang="es-MX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8626865-81CB-41F6-AD01-90DF4CE86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10" y="0"/>
            <a:ext cx="8486336" cy="193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MX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¿Cuáles</a:t>
            </a:r>
            <a:r>
              <a:rPr lang="es-ES_tradnl" altLang="ja-JP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son las características cognitivas del adolescente?</a:t>
            </a:r>
            <a:endParaRPr lang="en-US" altLang="es-MX" sz="3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9" grpId="0" build="p" autoUpdateAnimBg="0"/>
      <p:bldP spid="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A2D0ED2-B33F-4818-A6EB-BE6EF1785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171" y="292223"/>
            <a:ext cx="8345658" cy="119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MX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¿Cuáles</a:t>
            </a:r>
            <a:r>
              <a:rPr lang="es-ES_tradnl" altLang="ja-JP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son las características psicosociales del adolescente?</a:t>
            </a:r>
            <a:endParaRPr lang="en-US" altLang="es-MX" sz="3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CF6E34D-F42B-4318-8A1B-7749341EB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829" y="2349304"/>
            <a:ext cx="7620000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MX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Tendencia grupal.</a:t>
            </a:r>
          </a:p>
          <a:p>
            <a:pPr eaLnBrk="1" hangingPunct="1"/>
            <a:r>
              <a:rPr lang="es-ES_tradnl" altLang="es-MX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Crisis religiosas.</a:t>
            </a:r>
          </a:p>
          <a:p>
            <a:pPr eaLnBrk="1" hangingPunct="1"/>
            <a:r>
              <a:rPr lang="es-ES_tradnl" altLang="es-MX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Actitud social reivindicatoria.</a:t>
            </a:r>
          </a:p>
          <a:p>
            <a:pPr eaLnBrk="1" hangingPunct="1"/>
            <a:r>
              <a:rPr lang="es-ES_tradnl" altLang="es-MX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Separación</a:t>
            </a:r>
            <a:r>
              <a:rPr lang="es-ES_tradnl" altLang="ja-JP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anose="020B0600070205080204" pitchFamily="34" charset="-128"/>
              </a:rPr>
              <a:t> progresiva de los padres.</a:t>
            </a:r>
            <a:endParaRPr lang="es-ES_tradnl" alt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686747F7-942E-4AAF-8FDD-16F08DD8F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632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¿Qué tipo de pedagogía utilizar?</a:t>
            </a:r>
            <a:endParaRPr lang="en-US" altLang="es-MX" sz="3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F5E8BB-2FD1-4D38-9229-01B9ECE23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033" y="900650"/>
            <a:ext cx="7086600" cy="193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MX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Una pedagogía que...</a:t>
            </a:r>
            <a:endParaRPr lang="en-US" altLang="es-MX" sz="3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D395384-5AF4-4048-8663-FD46FBC45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604550"/>
            <a:ext cx="7086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5000"/>
              </a:spcBef>
              <a:spcAft>
                <a:spcPct val="35000"/>
              </a:spcAft>
            </a:pPr>
            <a:r>
              <a:rPr lang="es-ES_tradnl" altLang="es-MX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Aporte conocimiento de </a:t>
            </a:r>
            <a:r>
              <a:rPr lang="es-ES_tradnl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anose="020B0600070205080204" pitchFamily="34" charset="-128"/>
              </a:rPr>
              <a:t>él mismo, es decir, que le sea significativa.</a:t>
            </a:r>
          </a:p>
          <a:p>
            <a:pPr eaLnBrk="1" hangingPunct="1">
              <a:spcBef>
                <a:spcPct val="35000"/>
              </a:spcBef>
              <a:spcAft>
                <a:spcPct val="35000"/>
              </a:spcAft>
            </a:pPr>
            <a:r>
              <a:rPr lang="es-ES_tradnl" altLang="es-MX" sz="24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  <a:t>Ofrezca oportunidades para expresar </a:t>
            </a:r>
            <a:br>
              <a:rPr lang="es-ES_tradnl" altLang="es-MX" sz="24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</a:br>
            <a:r>
              <a:rPr lang="es-ES_tradnl" altLang="es-MX" sz="24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  <a:t>las contradicciones que descubra.</a:t>
            </a:r>
          </a:p>
          <a:p>
            <a:pPr eaLnBrk="1" hangingPunct="1">
              <a:spcBef>
                <a:spcPct val="35000"/>
              </a:spcBef>
              <a:spcAft>
                <a:spcPct val="35000"/>
              </a:spcAft>
            </a:pPr>
            <a:r>
              <a:rPr lang="es-ES_tradnl" altLang="es-MX" sz="24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  <a:t>Ofrezca oportunidades para expresar </a:t>
            </a:r>
            <a:br>
              <a:rPr lang="es-ES_tradnl" altLang="es-MX" sz="24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</a:br>
            <a:r>
              <a:rPr lang="es-ES_tradnl" altLang="es-MX" sz="24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  <a:t>el sentido del humor.</a:t>
            </a:r>
          </a:p>
          <a:p>
            <a:pPr eaLnBrk="1" hangingPunct="1">
              <a:spcBef>
                <a:spcPct val="35000"/>
              </a:spcBef>
              <a:spcAft>
                <a:spcPct val="35000"/>
              </a:spcAft>
              <a:buFontTx/>
              <a:buNone/>
            </a:pPr>
            <a:endParaRPr lang="es-ES_tradnl" altLang="es-MX" sz="2400" dirty="0">
              <a:solidFill>
                <a:schemeClr val="tx1">
                  <a:lumMod val="95000"/>
                  <a:lumOff val="5000"/>
                </a:schemeClr>
              </a:solidFill>
              <a:ea typeface="Osaka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780BAB7-1525-4D73-99D0-CC2404EEE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151" y="1295400"/>
            <a:ext cx="7772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5000"/>
              </a:spcBef>
              <a:spcAft>
                <a:spcPct val="35000"/>
              </a:spcAft>
            </a:pPr>
            <a:r>
              <a:rPr lang="es-ES_tradnl" altLang="es-MX" sz="28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  <a:t>Permita el arribo a conclusiones.</a:t>
            </a:r>
          </a:p>
          <a:p>
            <a:pPr eaLnBrk="1" hangingPunct="1">
              <a:spcBef>
                <a:spcPct val="35000"/>
              </a:spcBef>
              <a:spcAft>
                <a:spcPct val="35000"/>
              </a:spcAft>
            </a:pPr>
            <a:r>
              <a:rPr lang="es-ES_tradnl" altLang="es-MX" sz="28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  <a:t>Tenga una lógica hipotético-deductiva.</a:t>
            </a:r>
          </a:p>
          <a:p>
            <a:pPr eaLnBrk="1" hangingPunct="1">
              <a:spcBef>
                <a:spcPct val="35000"/>
              </a:spcBef>
              <a:spcAft>
                <a:spcPct val="35000"/>
              </a:spcAft>
            </a:pPr>
            <a:r>
              <a:rPr lang="es-ES_tradnl" altLang="es-MX" sz="28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  <a:t>Presente oportunidades para construir </a:t>
            </a:r>
            <a:br>
              <a:rPr lang="es-ES_tradnl" altLang="es-MX" sz="28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</a:br>
            <a:r>
              <a:rPr lang="es-ES_tradnl" altLang="es-MX" sz="28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  <a:t>el propio conocimiento.</a:t>
            </a:r>
          </a:p>
          <a:p>
            <a:pPr eaLnBrk="1" hangingPunct="1">
              <a:spcBef>
                <a:spcPct val="35000"/>
              </a:spcBef>
              <a:spcAft>
                <a:spcPct val="35000"/>
              </a:spcAft>
            </a:pPr>
            <a:r>
              <a:rPr lang="es-ES_tradnl" altLang="es-MX" sz="28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  <a:t>Dé oportunidades para relacionar conocimientos de diferentes campos.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A334952-AC0C-46E9-AA86-728632A51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43" y="1636542"/>
            <a:ext cx="828352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5000"/>
              </a:spcBef>
              <a:spcAft>
                <a:spcPct val="35000"/>
              </a:spcAft>
            </a:pPr>
            <a:r>
              <a:rPr lang="es-ES_tradnl" altLang="es-MX" sz="28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  <a:t>Facilite la participación</a:t>
            </a:r>
            <a:r>
              <a:rPr lang="es-ES_tradnl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  <a:t> individual, de pequeños grupos y de todo el grupo.</a:t>
            </a:r>
          </a:p>
          <a:p>
            <a:pPr eaLnBrk="1" hangingPunct="1">
              <a:spcBef>
                <a:spcPct val="35000"/>
              </a:spcBef>
              <a:spcAft>
                <a:spcPct val="35000"/>
              </a:spcAft>
            </a:pPr>
            <a:r>
              <a:rPr lang="es-ES_tradnl" altLang="es-MX" sz="28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  <a:t>Fomente la participación</a:t>
            </a:r>
            <a:r>
              <a:rPr lang="es-ES_tradnl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  <a:t> y tenga una repercusión en la sociedad.</a:t>
            </a:r>
          </a:p>
          <a:p>
            <a:pPr eaLnBrk="1" hangingPunct="1">
              <a:spcBef>
                <a:spcPct val="35000"/>
              </a:spcBef>
              <a:spcAft>
                <a:spcPct val="35000"/>
              </a:spcAft>
            </a:pPr>
            <a:r>
              <a:rPr lang="es-ES_tradnl" altLang="es-MX" sz="28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  <a:t>Dé la oportunidad de desarrollar su autoestima.</a:t>
            </a:r>
          </a:p>
          <a:p>
            <a:pPr eaLnBrk="1" hangingPunct="1">
              <a:spcBef>
                <a:spcPct val="35000"/>
              </a:spcBef>
              <a:spcAft>
                <a:spcPct val="35000"/>
              </a:spcAft>
            </a:pPr>
            <a:endParaRPr lang="es-ES_tradnl" altLang="es-MX" sz="2800" dirty="0">
              <a:solidFill>
                <a:schemeClr val="tx1">
                  <a:lumMod val="95000"/>
                  <a:lumOff val="5000"/>
                </a:schemeClr>
              </a:solidFill>
              <a:ea typeface="Osaka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3E0A7BB-8AD0-4448-AB61-B64330264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524000"/>
            <a:ext cx="7772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5000"/>
              </a:spcBef>
              <a:spcAft>
                <a:spcPct val="35000"/>
              </a:spcAft>
            </a:pPr>
            <a:r>
              <a:rPr lang="es-ES_tradnl" altLang="es-MX" sz="28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  <a:t>Constructivismo</a:t>
            </a:r>
            <a:endParaRPr lang="es-ES_tradnl" altLang="ja-JP" sz="2800" dirty="0">
              <a:solidFill>
                <a:schemeClr val="tx1">
                  <a:lumMod val="95000"/>
                  <a:lumOff val="5000"/>
                </a:schemeClr>
              </a:solidFill>
              <a:ea typeface="Osaka" pitchFamily="48" charset="-128"/>
            </a:endParaRPr>
          </a:p>
          <a:p>
            <a:pPr eaLnBrk="1" hangingPunct="1">
              <a:spcBef>
                <a:spcPct val="35000"/>
              </a:spcBef>
              <a:spcAft>
                <a:spcPct val="35000"/>
              </a:spcAft>
            </a:pPr>
            <a:r>
              <a:rPr lang="es-ES_tradnl" altLang="es-MX" sz="28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  <a:t>Aprendizaje colaborativo</a:t>
            </a:r>
            <a:endParaRPr lang="es-ES_tradnl" altLang="ja-JP" sz="2800" dirty="0">
              <a:solidFill>
                <a:schemeClr val="tx1">
                  <a:lumMod val="95000"/>
                  <a:lumOff val="5000"/>
                </a:schemeClr>
              </a:solidFill>
              <a:ea typeface="Osaka" pitchFamily="48" charset="-128"/>
            </a:endParaRPr>
          </a:p>
          <a:p>
            <a:pPr eaLnBrk="1" hangingPunct="1">
              <a:spcBef>
                <a:spcPct val="35000"/>
              </a:spcBef>
              <a:spcAft>
                <a:spcPct val="35000"/>
              </a:spcAft>
            </a:pPr>
            <a:r>
              <a:rPr lang="es-ES_tradnl" altLang="es-MX" sz="28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  <a:t>Estudio de casos</a:t>
            </a:r>
          </a:p>
          <a:p>
            <a:pPr eaLnBrk="1" hangingPunct="1">
              <a:spcBef>
                <a:spcPct val="35000"/>
              </a:spcBef>
              <a:spcAft>
                <a:spcPct val="35000"/>
              </a:spcAft>
            </a:pPr>
            <a:r>
              <a:rPr lang="es-ES_tradnl" altLang="es-MX" sz="2800" dirty="0">
                <a:solidFill>
                  <a:schemeClr val="tx1">
                    <a:lumMod val="95000"/>
                    <a:lumOff val="5000"/>
                  </a:schemeClr>
                </a:solidFill>
                <a:ea typeface="Osaka" pitchFamily="48" charset="-128"/>
              </a:rPr>
              <a:t>Desarrollo de habilidades de pensamiento</a:t>
            </a:r>
          </a:p>
          <a:p>
            <a:pPr eaLnBrk="1" hangingPunct="1">
              <a:spcBef>
                <a:spcPct val="35000"/>
              </a:spcBef>
              <a:spcAft>
                <a:spcPct val="35000"/>
              </a:spcAft>
            </a:pPr>
            <a:endParaRPr lang="es-ES_tradnl" altLang="es-MX" sz="2800" dirty="0">
              <a:solidFill>
                <a:schemeClr val="tx1">
                  <a:lumMod val="95000"/>
                  <a:lumOff val="5000"/>
                </a:schemeClr>
              </a:solidFill>
              <a:ea typeface="Osaka" pitchFamily="48" charset="-128"/>
            </a:endParaRPr>
          </a:p>
          <a:p>
            <a:pPr eaLnBrk="1" hangingPunct="1">
              <a:spcBef>
                <a:spcPct val="35000"/>
              </a:spcBef>
              <a:spcAft>
                <a:spcPct val="35000"/>
              </a:spcAft>
            </a:pPr>
            <a:endParaRPr lang="es-ES_tradnl" altLang="es-MX" sz="2800" dirty="0">
              <a:solidFill>
                <a:schemeClr val="tx1">
                  <a:lumMod val="95000"/>
                  <a:lumOff val="5000"/>
                </a:schemeClr>
              </a:solidFill>
              <a:ea typeface="Osaka" pitchFamily="48" charset="-128"/>
            </a:endParaRPr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91042C00-DF67-4F71-AEA6-33FAD96BE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1214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ja-JP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Posibles metodologías a emplear</a:t>
            </a:r>
            <a:endParaRPr lang="en-US" altLang="es-MX" sz="3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 autoUpdateAnimBg="0"/>
    </p:bldLst>
  </p:timing>
</p:sld>
</file>

<file path=ppt/theme/theme1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2782</TotalTime>
  <Words>339</Words>
  <Application>Microsoft Office PowerPoint</Application>
  <PresentationFormat>On-screen Show (4:3)</PresentationFormat>
  <Paragraphs>42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Pearson</vt:lpstr>
      <vt:lpstr>La adolescencia y el proceso de enseñanza-aprendizaje   Lic. Verónica Valdés Salmerón </vt:lpstr>
      <vt:lpstr>Estas variables tienen diferentes orígenes:  a) Afectivo b) Cognitivo c) Psicosocial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Cruz, Karol</cp:lastModifiedBy>
  <cp:revision>240</cp:revision>
  <dcterms:created xsi:type="dcterms:W3CDTF">2015-06-15T13:50:26Z</dcterms:created>
  <dcterms:modified xsi:type="dcterms:W3CDTF">2021-01-08T21:20:03Z</dcterms:modified>
</cp:coreProperties>
</file>