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5" r:id="rId2"/>
    <p:sldId id="318" r:id="rId3"/>
    <p:sldId id="277" r:id="rId4"/>
    <p:sldId id="366" r:id="rId5"/>
    <p:sldId id="274" r:id="rId6"/>
    <p:sldId id="351" r:id="rId7"/>
    <p:sldId id="337" r:id="rId8"/>
    <p:sldId id="338" r:id="rId9"/>
    <p:sldId id="376" r:id="rId10"/>
    <p:sldId id="342" r:id="rId11"/>
    <p:sldId id="344" r:id="rId12"/>
    <p:sldId id="377" r:id="rId13"/>
    <p:sldId id="378" r:id="rId14"/>
    <p:sldId id="339" r:id="rId15"/>
    <p:sldId id="309" r:id="rId16"/>
    <p:sldId id="379" r:id="rId17"/>
    <p:sldId id="340" r:id="rId18"/>
    <p:sldId id="380" r:id="rId19"/>
    <p:sldId id="346" r:id="rId20"/>
    <p:sldId id="398" r:id="rId21"/>
    <p:sldId id="399" r:id="rId22"/>
    <p:sldId id="401" r:id="rId23"/>
    <p:sldId id="296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005A70"/>
    <a:srgbClr val="FFFFFF"/>
    <a:srgbClr val="038638"/>
    <a:srgbClr val="000000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 varScale="1">
        <p:scale>
          <a:sx n="94" d="100"/>
          <a:sy n="94" d="100"/>
        </p:scale>
        <p:origin x="78" y="282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423959-0C83-4AB6-82F6-4765CB96F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13144-8E2C-4D51-89C2-791CA470929D}" type="slidenum">
              <a:rPr lang="es-ES" altLang="es-MX"/>
              <a:pPr/>
              <a:t>10</a:t>
            </a:fld>
            <a:endParaRPr lang="es-ES" altLang="es-MX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DED15E6D-EECC-4B99-B7C9-042398D71D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F45B62D8-A4C6-4979-BA6D-0378B1183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544F48-9AAE-4CF7-AEA6-0C87487DD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57CD7-23A3-4DD6-88A4-3724B5117977}" type="slidenum">
              <a:rPr lang="es-ES" altLang="es-MX"/>
              <a:pPr/>
              <a:t>11</a:t>
            </a:fld>
            <a:endParaRPr lang="es-ES" altLang="es-MX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313C4F1F-121D-40F3-85D3-7D88ACA599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19D62E62-A49B-43F6-B15D-475CB4AD4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715FEE-64B4-4EB5-896C-1AF0E505D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CC81F-9E5D-4FD6-833F-85D62245C8C3}" type="slidenum">
              <a:rPr lang="es-ES" altLang="es-MX"/>
              <a:pPr/>
              <a:t>12</a:t>
            </a:fld>
            <a:endParaRPr lang="es-ES" altLang="es-MX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4D9AA5D6-AD48-4313-B266-041BDC59F6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D020E757-42C5-4AED-AD25-48545CF3A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12ABF7-A849-442F-BA2C-62164915A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18248-5754-4D98-826E-D66F1DA004D8}" type="slidenum">
              <a:rPr lang="es-ES" altLang="es-MX"/>
              <a:pPr/>
              <a:t>13</a:t>
            </a:fld>
            <a:endParaRPr lang="es-ES" altLang="es-MX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CA9314CC-A035-44DA-BBDB-1683A5CA3C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43C551C1-70B5-4117-A28A-A54FD8151D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B833A9-2997-4653-875E-EAE71CF80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01912-C876-434D-A689-66A772E462B6}" type="slidenum">
              <a:rPr lang="es-ES" altLang="es-MX"/>
              <a:pPr/>
              <a:t>14</a:t>
            </a:fld>
            <a:endParaRPr lang="es-ES" altLang="es-MX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DC2B1946-E6DA-47BC-824B-0461C26217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BEFE4E15-5813-4B7F-9AC3-1C036A964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A14BD6-42E8-4141-9E16-B2EF2AA4C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AE087-3194-45A7-9A20-DE2C120636D0}" type="slidenum">
              <a:rPr lang="es-ES" altLang="es-MX"/>
              <a:pPr/>
              <a:t>15</a:t>
            </a:fld>
            <a:endParaRPr lang="es-ES" altLang="es-MX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2BB38D98-0B26-46CD-96B0-94429D6E84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88A0AFB-29E9-4114-805E-94288735E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05BAB0-512A-42CC-8547-F95029B65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1286F-6EEA-4607-B7EC-28E0B4F0BE9B}" type="slidenum">
              <a:rPr lang="es-ES" altLang="es-MX"/>
              <a:pPr/>
              <a:t>16</a:t>
            </a:fld>
            <a:endParaRPr lang="es-ES" altLang="es-MX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771D614A-042E-4E4C-B5EB-A5D9188A55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9F948AB-1552-4375-B177-85F57B8CB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4FEEFD-85A9-4752-A3EE-5EE0DEF75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AABC9-6E2C-4C18-BB79-21E1271091C2}" type="slidenum">
              <a:rPr lang="es-ES" altLang="es-MX"/>
              <a:pPr/>
              <a:t>17</a:t>
            </a:fld>
            <a:endParaRPr lang="es-ES" altLang="es-MX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10574518-BA22-458A-90AB-FAC45244F6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07D2D8F0-5A57-4217-9C0B-C51A2B3DB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4A91EF-3565-4561-96D6-BD1CBB35D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00D4D-0FDB-41FB-B1BF-D04F8A945072}" type="slidenum">
              <a:rPr lang="es-ES" altLang="es-MX"/>
              <a:pPr/>
              <a:t>18</a:t>
            </a:fld>
            <a:endParaRPr lang="es-ES" altLang="es-MX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FD524CB0-6B9D-4DAA-AF7D-AEB64C41DF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02139A79-E3E1-4E98-9591-DE7861062F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8775DD-431E-4715-B0C6-46AB71CA0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11CC3-FEAA-4425-A92B-EA7BAD17CAE0}" type="slidenum">
              <a:rPr lang="es-ES" altLang="es-MX"/>
              <a:pPr/>
              <a:t>19</a:t>
            </a:fld>
            <a:endParaRPr lang="es-ES" altLang="es-MX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496F224D-5F76-46C4-A7D4-41ED6657C5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C49DC12A-4C84-432E-83A8-92A76FD1E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4C0BA2-ED41-4636-BF10-8FCD35BDF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1773B-5205-498F-952F-EAE5CE45AFE3}" type="slidenum">
              <a:rPr lang="es-ES" altLang="es-MX"/>
              <a:pPr/>
              <a:t>2</a:t>
            </a:fld>
            <a:endParaRPr lang="es-ES" altLang="es-MX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6DFE38E2-2987-4D3A-AFF8-601971C858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83FFB1CF-12FB-4A81-B891-A3EF5E7C1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643B24-375D-46A7-B7F0-95E17C82A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B8188-531C-4134-8C0A-4335F5842249}" type="slidenum">
              <a:rPr lang="es-ES" altLang="es-MX"/>
              <a:pPr/>
              <a:t>20</a:t>
            </a:fld>
            <a:endParaRPr lang="es-ES" altLang="es-MX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4ADC9929-1884-4E96-8AF8-B81F354332C5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7C59F3EB-153D-4C26-83DF-09825CCD49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1BC965-D0EA-487E-9053-C5D00E52F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E8CE7-3A6B-4A1E-9F6A-72B8974B6428}" type="slidenum">
              <a:rPr lang="es-ES" altLang="es-MX"/>
              <a:pPr/>
              <a:t>21</a:t>
            </a:fld>
            <a:endParaRPr lang="es-ES" altLang="es-MX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71A7D4CF-7B20-4A12-9994-01D7F0162F80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A55C025E-0E7C-410A-815F-F3759153D5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190539-0E57-4C2F-8764-20CF52A60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571C3-0852-470B-9606-A722B5A51C65}" type="slidenum">
              <a:rPr lang="es-ES" altLang="es-MX"/>
              <a:pPr/>
              <a:t>22</a:t>
            </a:fld>
            <a:endParaRPr lang="es-ES" altLang="es-MX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A2F735E6-7533-4482-B271-B9FD31A719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65D2303B-2277-445F-8D54-61350161B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64A27F-4807-48A3-B34E-09E36595E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F964E-F7B0-4FE6-A9E1-706BBF8D6BAC}" type="slidenum">
              <a:rPr lang="es-ES" altLang="es-MX"/>
              <a:pPr/>
              <a:t>23</a:t>
            </a:fld>
            <a:endParaRPr lang="es-ES" altLang="es-MX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D49D601B-D60A-45B0-BE3C-7E8DB27F3B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207131D0-DA47-415F-81E0-72ABB0410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D5437B-78F3-48A6-B722-408E3F720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FD16D-EC71-4C9F-AB41-14586E7936C2}" type="slidenum">
              <a:rPr lang="es-ES" altLang="es-MX"/>
              <a:pPr/>
              <a:t>3</a:t>
            </a:fld>
            <a:endParaRPr lang="es-ES" altLang="es-MX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3EF0134-77D1-4C04-B0CF-EFFEB730C4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9DF2047-1321-4E01-81AB-FC65D30A6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CC37EB-A03B-414C-8579-00CDBECAC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9E3F2-D41C-4AB1-81A0-CD3E3E6FCCD1}" type="slidenum">
              <a:rPr lang="es-ES" altLang="es-MX"/>
              <a:pPr/>
              <a:t>4</a:t>
            </a:fld>
            <a:endParaRPr lang="es-ES" altLang="es-MX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4D69D2FC-96D9-4956-ADF6-3B0EBAAC69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C6F68041-E29F-4C1E-A09A-654758FF4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C01E97-324F-4CC8-B893-3877C4AB4D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2493A-570A-4D89-A71C-3CBA60890CE9}" type="slidenum">
              <a:rPr lang="es-ES" altLang="es-MX"/>
              <a:pPr/>
              <a:t>5</a:t>
            </a:fld>
            <a:endParaRPr lang="es-ES" altLang="es-MX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5234F3A-D1B3-4967-9BE3-3FD7C096B9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4C5B857-3096-4C4F-ADA7-E11005DC9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90D6F0-FB6B-46D0-94EF-8FA905ABA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FA46A-91B0-497B-8CC1-E886C5EDF159}" type="slidenum">
              <a:rPr lang="es-ES" altLang="es-MX"/>
              <a:pPr/>
              <a:t>6</a:t>
            </a:fld>
            <a:endParaRPr lang="es-ES" altLang="es-MX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C9E974DD-707B-4BB6-90FB-6BC74AC2DB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9A5C31EE-FA45-4C4D-BEC5-A09072E2D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1E99A7-FB87-4969-8E2C-46779D3EA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B9563-5720-4DB6-9F79-BFCE592C29F4}" type="slidenum">
              <a:rPr lang="es-ES" altLang="es-MX"/>
              <a:pPr/>
              <a:t>7</a:t>
            </a:fld>
            <a:endParaRPr lang="es-ES" altLang="es-MX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9CB70FFB-B2A0-4E46-9D8B-203FD23202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5E75E5B1-6C2D-421E-AB80-593C49036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CFCDF9-61F9-452D-B4E1-98141D557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9B0CC-E08B-4A13-896A-F5C63AA00E05}" type="slidenum">
              <a:rPr lang="es-ES" altLang="es-MX"/>
              <a:pPr/>
              <a:t>8</a:t>
            </a:fld>
            <a:endParaRPr lang="es-ES" altLang="es-MX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732E29B1-0E1E-4561-B389-FDE0C8FAD0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79D48654-E5F2-4743-902C-C3C3C88F9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6B3777-ECB6-44E3-9A5F-E7BC4A6E4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398B9-A433-48DD-BDB3-5B0B792779AB}" type="slidenum">
              <a:rPr lang="es-ES" altLang="es-MX"/>
              <a:pPr/>
              <a:t>9</a:t>
            </a:fld>
            <a:endParaRPr lang="es-ES" altLang="es-MX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ECD12840-ABF8-4AC3-BA35-B3E83E8A12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B9CDDF27-ED2E-48A8-8071-F04F11A3D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MX"/>
              <a:t>Haga clic para agregar notas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542B4-3F25-4365-B8A1-4B78D5C4D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249F19-DBE3-4A35-8DB8-C68F6C387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A7829A-EF97-41C8-8146-ABD4AE22A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B5C9-C642-4089-AC87-8C97C98FC71C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749060759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86562-F967-4CA2-92FA-4DFAC7E67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6246C-3032-4771-A734-6F7DA561F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E9E10-042C-4C73-80F3-415B18D1B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18D5-2BC9-44D6-86BD-3A2F149AF0A0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0766152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2CEA5-A62E-4434-8619-3C14D8277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D25CD-5F1E-458E-9204-22B58CDAD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A06A7-4A10-4CEC-8C1F-772111EDD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7DB4-A37D-48B4-BCED-AAC04DAD9EC8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01450871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22E67-E0AC-4678-87C4-085C962BB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03BC7-30F7-49F5-8DA4-C22764198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24155-ECD4-4EEA-8A77-591C26966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B0E6-5969-4C49-B2A6-CDD191F7CC8A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13858825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FD651F48-C037-4D69-8EB8-506FC409CD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s-MX" noProof="0"/>
              <a:t>Click to edit Master title style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23CA01B9-3EE6-4B9E-B983-3746F530A6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s-MX" noProof="0"/>
              <a:t>Click to edit Master subtitle style</a:t>
            </a:r>
          </a:p>
        </p:txBody>
      </p:sp>
      <p:sp>
        <p:nvSpPr>
          <p:cNvPr id="337924" name="Rectangle 4">
            <a:extLst>
              <a:ext uri="{FF2B5EF4-FFF2-40B4-BE49-F238E27FC236}">
                <a16:creationId xmlns:a16="http://schemas.microsoft.com/office/drawing/2014/main" id="{9C42166A-D226-439E-974A-6BBD085FFF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5B532AC-6C4A-480B-BAC3-96DDCF668D44}" type="datetime1">
              <a:rPr lang="de-DE" altLang="es-MX"/>
              <a:pPr/>
              <a:t>19.01.2021</a:t>
            </a:fld>
            <a:endParaRPr lang="en-US" altLang="es-MX"/>
          </a:p>
        </p:txBody>
      </p:sp>
      <p:sp>
        <p:nvSpPr>
          <p:cNvPr id="337925" name="Rectangle 5">
            <a:extLst>
              <a:ext uri="{FF2B5EF4-FFF2-40B4-BE49-F238E27FC236}">
                <a16:creationId xmlns:a16="http://schemas.microsoft.com/office/drawing/2014/main" id="{823D833D-810A-4627-ACBD-C6B3B0A3A4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MX"/>
          </a:p>
        </p:txBody>
      </p:sp>
      <p:sp>
        <p:nvSpPr>
          <p:cNvPr id="337926" name="Rectangle 6">
            <a:extLst>
              <a:ext uri="{FF2B5EF4-FFF2-40B4-BE49-F238E27FC236}">
                <a16:creationId xmlns:a16="http://schemas.microsoft.com/office/drawing/2014/main" id="{04C8443A-FF7B-484C-AD77-46154C1FF5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B1721C-D849-4954-8E11-8368F6AA00F4}" type="slidenum">
              <a:rPr lang="en-US" altLang="es-MX"/>
              <a:pPr/>
              <a:t>‹#›</a:t>
            </a:fld>
            <a:endParaRPr lang="en-US" altLang="es-MX"/>
          </a:p>
        </p:txBody>
      </p:sp>
      <p:sp>
        <p:nvSpPr>
          <p:cNvPr id="337927" name="Text Box 7">
            <a:extLst>
              <a:ext uri="{FF2B5EF4-FFF2-40B4-BE49-F238E27FC236}">
                <a16:creationId xmlns:a16="http://schemas.microsoft.com/office/drawing/2014/main" id="{C90A6D8D-152A-4863-82E0-B3FC409FE474}"/>
              </a:ext>
            </a:extLst>
          </p:cNvPr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s-MX"/>
          </a:p>
        </p:txBody>
      </p:sp>
      <p:pic>
        <p:nvPicPr>
          <p:cNvPr id="337928" name="Picture 8">
            <a:extLst>
              <a:ext uri="{FF2B5EF4-FFF2-40B4-BE49-F238E27FC236}">
                <a16:creationId xmlns:a16="http://schemas.microsoft.com/office/drawing/2014/main" id="{FFBF67F7-C8CF-4702-9AA4-C20CB7DE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9" name="Picture 9">
            <a:extLst>
              <a:ext uri="{FF2B5EF4-FFF2-40B4-BE49-F238E27FC236}">
                <a16:creationId xmlns:a16="http://schemas.microsoft.com/office/drawing/2014/main" id="{7D0649D6-E3A7-466D-8BCA-5E1D17EDD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10200"/>
            <a:ext cx="1219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92488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9A60-75B8-4C8B-B107-D56A4E12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60ED1E4-5CEF-4007-AE61-D3C03A22B43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CAAD5-AAB8-4943-B4ED-E2E40EA5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82E364-1BD2-4E4F-A6D7-97CE936C357D}" type="datetime1">
              <a:rPr lang="es-ES_tradnl" altLang="es-MX"/>
              <a:pPr/>
              <a:t>19/01/2021</a:t>
            </a:fld>
            <a:endParaRPr lang="en-US" alt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B4E75-3FEE-4174-BEC3-4AA06726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5F5E4-F5BF-4DD1-8D24-6C7870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926E9D-3120-4D3E-AC59-F0E4B6319AE3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66116852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54" y="2186232"/>
            <a:ext cx="3962399" cy="2244236"/>
          </a:xfrm>
        </p:spPr>
        <p:txBody>
          <a:bodyPr/>
          <a:lstStyle/>
          <a:p>
            <a:r>
              <a:rPr lang="es-MX" altLang="es-MX" sz="3200" dirty="0"/>
              <a:t>El orientador y sus competencias: un reto actual</a:t>
            </a:r>
            <a:br>
              <a:rPr lang="es-MX" altLang="es-MX" sz="3200" dirty="0"/>
            </a:br>
            <a:br>
              <a:rPr lang="es-MX" altLang="es-MX" sz="3200" dirty="0"/>
            </a:br>
            <a:r>
              <a:rPr lang="es-MX" altLang="es-MX" sz="1500" dirty="0"/>
              <a:t>Lic. Verónica Valdés Salmerón</a:t>
            </a:r>
            <a:br>
              <a:rPr lang="en-US" altLang="es-MX" sz="3200" dirty="0">
                <a:solidFill>
                  <a:srgbClr val="ADADAD"/>
                </a:solidFill>
              </a:rPr>
            </a:b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4" r="27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>
            <a:extLst>
              <a:ext uri="{FF2B5EF4-FFF2-40B4-BE49-F238E27FC236}">
                <a16:creationId xmlns:a16="http://schemas.microsoft.com/office/drawing/2014/main" id="{B4B58A6D-9BE1-4336-A681-88B33FD265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49961"/>
            <a:ext cx="7924800" cy="899160"/>
          </a:xfrm>
        </p:spPr>
        <p:txBody>
          <a:bodyPr/>
          <a:lstStyle/>
          <a:p>
            <a:pPr>
              <a:buFontTx/>
              <a:buNone/>
            </a:pPr>
            <a:endParaRPr lang="es-ES_tradnl" altLang="es-MX" dirty="0"/>
          </a:p>
          <a:p>
            <a:pPr>
              <a:buFontTx/>
              <a:buNone/>
            </a:pPr>
            <a:endParaRPr lang="es-ES_tradnl" altLang="es-MX" dirty="0"/>
          </a:p>
          <a:p>
            <a:pPr algn="ctr">
              <a:buFontTx/>
              <a:buNone/>
            </a:pPr>
            <a:r>
              <a:rPr lang="es-ES_tradnl" altLang="es-MX" sz="3600" b="1" dirty="0"/>
              <a:t>¿Cómo lleva a cabo su trabajo?</a:t>
            </a:r>
          </a:p>
        </p:txBody>
      </p:sp>
      <p:sp>
        <p:nvSpPr>
          <p:cNvPr id="198661" name="Rectangle 5">
            <a:extLst>
              <a:ext uri="{FF2B5EF4-FFF2-40B4-BE49-F238E27FC236}">
                <a16:creationId xmlns:a16="http://schemas.microsoft.com/office/drawing/2014/main" id="{1B409044-CB9D-4BC1-AFE3-35C069D491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5120" y="258763"/>
            <a:ext cx="7162800" cy="808037"/>
          </a:xfrm>
          <a:noFill/>
          <a:ln/>
        </p:spPr>
        <p:txBody>
          <a:bodyPr/>
          <a:lstStyle/>
          <a:p>
            <a:r>
              <a:rPr lang="es-MX" altLang="es-MX" dirty="0">
                <a:solidFill>
                  <a:schemeClr val="tx2"/>
                </a:solidFill>
              </a:rPr>
              <a:t>Hacer</a:t>
            </a:r>
            <a:endParaRPr lang="en-US" altLang="es-MX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EC1B17-604D-42CB-B28E-B18BA5E4C8E1}"/>
              </a:ext>
            </a:extLst>
          </p:cNvPr>
          <p:cNvSpPr/>
          <p:nvPr/>
        </p:nvSpPr>
        <p:spPr>
          <a:xfrm>
            <a:off x="457200" y="2371787"/>
            <a:ext cx="62992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altLang="es-MX" sz="2800" b="1" dirty="0"/>
              <a:t>Metodología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es-MX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MX" sz="2000" dirty="0"/>
              <a:t>Metodología constructivista.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MX" sz="2000" dirty="0"/>
              <a:t>Pensamiento estratégico.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MX" sz="2000" dirty="0"/>
              <a:t>Enfoque sistémico.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MX" sz="2000" dirty="0"/>
              <a:t>Apoyo a la formación de las competencias del estudiante</a:t>
            </a:r>
            <a:r>
              <a:rPr lang="es-ES_tradnl" altLang="es-MX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>
            <a:extLst>
              <a:ext uri="{FF2B5EF4-FFF2-40B4-BE49-F238E27FC236}">
                <a16:creationId xmlns:a16="http://schemas.microsoft.com/office/drawing/2014/main" id="{45618EB5-8B92-459E-9778-AF8E3FBABD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5640" y="1781174"/>
            <a:ext cx="7391400" cy="370046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_tradnl" altLang="es-MX" sz="2800" dirty="0"/>
              <a:t>Organiza e impulsa cursos de acción</a:t>
            </a:r>
            <a:r>
              <a:rPr lang="es-ES_tradnl" altLang="ja-JP" sz="2800" dirty="0">
                <a:ea typeface="ＭＳ Ｐゴシック" panose="020B0600070205080204" pitchFamily="34" charset="-128"/>
              </a:rPr>
              <a:t> </a:t>
            </a:r>
            <a:br>
              <a:rPr lang="es-ES_tradnl" altLang="ja-JP" sz="2800" dirty="0">
                <a:ea typeface="ＭＳ Ｐゴシック" panose="020B0600070205080204" pitchFamily="34" charset="-128"/>
              </a:rPr>
            </a:br>
            <a:r>
              <a:rPr lang="es-ES_tradnl" altLang="ja-JP" sz="2800" dirty="0">
                <a:ea typeface="ＭＳ Ｐゴシック" panose="020B0600070205080204" pitchFamily="34" charset="-128"/>
              </a:rPr>
              <a:t>que facilitan el desarrollo integral de los alumnos.</a:t>
            </a:r>
          </a:p>
          <a:p>
            <a:pPr algn="just">
              <a:lnSpc>
                <a:spcPct val="100000"/>
              </a:lnSpc>
            </a:pPr>
            <a:endParaRPr lang="es-ES_tradnl" altLang="ja-JP" sz="2800" dirty="0">
              <a:ea typeface="ＭＳ Ｐゴシック" panose="020B0600070205080204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es-ES_tradnl" altLang="ja-JP" sz="2800" dirty="0">
                <a:ea typeface="ＭＳ Ｐゴシック" panose="020B0600070205080204" pitchFamily="34" charset="-128"/>
              </a:rPr>
              <a:t>Se compromete en la gestión de procesos individuales, grupales o masivos que faciliten el desarrollo integral de los estudiantes.</a:t>
            </a:r>
          </a:p>
          <a:p>
            <a:pPr algn="just">
              <a:lnSpc>
                <a:spcPct val="100000"/>
              </a:lnSpc>
            </a:pPr>
            <a:endParaRPr lang="es-ES_tradnl" altLang="ja-JP" dirty="0">
              <a:ea typeface="ＭＳ Ｐゴシック" panose="020B0600070205080204" pitchFamily="34" charset="-128"/>
            </a:endParaRPr>
          </a:p>
          <a:p>
            <a:pPr algn="just">
              <a:lnSpc>
                <a:spcPct val="100000"/>
              </a:lnSpc>
              <a:buFontTx/>
              <a:buNone/>
            </a:pPr>
            <a:endParaRPr lang="es-ES_tradnl" altLang="es-MX" dirty="0"/>
          </a:p>
        </p:txBody>
      </p:sp>
      <p:sp>
        <p:nvSpPr>
          <p:cNvPr id="200709" name="Rectangle 5">
            <a:extLst>
              <a:ext uri="{FF2B5EF4-FFF2-40B4-BE49-F238E27FC236}">
                <a16:creationId xmlns:a16="http://schemas.microsoft.com/office/drawing/2014/main" id="{C8A09DC5-3B48-4E3E-A9FA-44C3533323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0040" y="583883"/>
            <a:ext cx="7239000" cy="808037"/>
          </a:xfrm>
          <a:noFill/>
          <a:ln/>
        </p:spPr>
        <p:txBody>
          <a:bodyPr/>
          <a:lstStyle/>
          <a:p>
            <a:r>
              <a:rPr lang="es-MX" altLang="es-MX" sz="3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¿Competencia en el hacer?</a:t>
            </a:r>
            <a:endParaRPr lang="en-US" altLang="es-MX" sz="3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>
            <a:extLst>
              <a:ext uri="{FF2B5EF4-FFF2-40B4-BE49-F238E27FC236}">
                <a16:creationId xmlns:a16="http://schemas.microsoft.com/office/drawing/2014/main" id="{76F91284-C372-4552-B948-D8C55205A3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24769"/>
            <a:ext cx="7772400" cy="1662271"/>
          </a:xfrm>
        </p:spPr>
        <p:txBody>
          <a:bodyPr/>
          <a:lstStyle/>
          <a:p>
            <a:pPr algn="just">
              <a:lnSpc>
                <a:spcPct val="100000"/>
              </a:lnSpc>
              <a:buFontTx/>
              <a:buNone/>
            </a:pPr>
            <a:r>
              <a:rPr lang="es-ES_tradnl" altLang="es-MX" sz="2000" dirty="0"/>
              <a:t>Lleva a cabo estrategias planeadas de manera deliberada y sistemática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, generando ambientes en los que se facilite la construcción de pensamiento en los alumnos, por medio de estrategias tales como la toma de decisiones y el planteamiento</a:t>
            </a:r>
            <a:r>
              <a:rPr lang="es-ES_tradnl" altLang="es-MX" sz="2000" dirty="0"/>
              <a:t> de soluciones a problemas.</a:t>
            </a:r>
          </a:p>
        </p:txBody>
      </p:sp>
      <p:sp>
        <p:nvSpPr>
          <p:cNvPr id="201734" name="Rectangle 6">
            <a:extLst>
              <a:ext uri="{FF2B5EF4-FFF2-40B4-BE49-F238E27FC236}">
                <a16:creationId xmlns:a16="http://schemas.microsoft.com/office/drawing/2014/main" id="{482E46B3-60F1-4DE8-A242-D484EE7A00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2760" y="411163"/>
            <a:ext cx="7239000" cy="808037"/>
          </a:xfrm>
          <a:noFill/>
          <a:ln/>
        </p:spPr>
        <p:txBody>
          <a:bodyPr/>
          <a:lstStyle/>
          <a:p>
            <a:r>
              <a:rPr lang="es-MX" altLang="es-MX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¿Cómo se refleja en el aula?</a:t>
            </a:r>
            <a:endParaRPr lang="en-US" altLang="es-MX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3EA39C-9C0C-4EB7-9EA0-D043BB06D95E}"/>
              </a:ext>
            </a:extLst>
          </p:cNvPr>
          <p:cNvSpPr txBox="1">
            <a:spLocks noChangeArrowheads="1"/>
          </p:cNvSpPr>
          <p:nvPr/>
        </p:nvSpPr>
        <p:spPr>
          <a:xfrm>
            <a:off x="492760" y="3429000"/>
            <a:ext cx="7239000" cy="808037"/>
          </a:xfrm>
          <a:prstGeom prst="rect">
            <a:avLst/>
          </a:prstGeom>
          <a:noFill/>
          <a:ln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000">
                <a:solidFill>
                  <a:schemeClr val="tx1">
                    <a:lumMod val="95000"/>
                    <a:lumOff val="5000"/>
                  </a:schemeClr>
                </a:solidFill>
              </a:rPr>
              <a:t>Implica fortalecer en los alumnos:</a:t>
            </a:r>
            <a:endParaRPr lang="en-US" altLang="es-MX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994E628-42E7-4EC5-A3F4-71986E3C3FC7}"/>
              </a:ext>
            </a:extLst>
          </p:cNvPr>
          <p:cNvSpPr txBox="1">
            <a:spLocks noChangeArrowheads="1"/>
          </p:cNvSpPr>
          <p:nvPr/>
        </p:nvSpPr>
        <p:spPr>
          <a:xfrm>
            <a:off x="1087120" y="4135120"/>
            <a:ext cx="7467600" cy="21234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es-MX" sz="2000" dirty="0"/>
              <a:t>Solución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 de problemas.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Capacidad de trabajo en equipo.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Estrategias de aprendizaje.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Estudio independiente.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Capacidad para enfrentar con éxito situaciones complejas.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Reconocer las necesidades del entorno.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_tradnl" altLang="es-MX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7" name="AutoShape 7">
            <a:extLst>
              <a:ext uri="{FF2B5EF4-FFF2-40B4-BE49-F238E27FC236}">
                <a16:creationId xmlns:a16="http://schemas.microsoft.com/office/drawing/2014/main" id="{3FD2F8E7-0505-4079-9C8A-909750B7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66775"/>
            <a:ext cx="6781800" cy="4772025"/>
          </a:xfrm>
          <a:custGeom>
            <a:avLst/>
            <a:gdLst>
              <a:gd name="G0" fmla="+- 10253692 0 0"/>
              <a:gd name="G1" fmla="+- 11571009 0 0"/>
              <a:gd name="G2" fmla="+- 10253692 0 11571009"/>
              <a:gd name="G3" fmla="+- 10800 0 0"/>
              <a:gd name="G4" fmla="+- 0 0 102536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45 0 0"/>
              <a:gd name="G9" fmla="+- 0 0 11571009"/>
              <a:gd name="G10" fmla="+- 8545 0 2700"/>
              <a:gd name="G11" fmla="cos G10 10253692"/>
              <a:gd name="G12" fmla="sin G10 10253692"/>
              <a:gd name="G13" fmla="cos 13500 10253692"/>
              <a:gd name="G14" fmla="sin 13500 10253692"/>
              <a:gd name="G15" fmla="+- G11 10800 0"/>
              <a:gd name="G16" fmla="+- G12 10800 0"/>
              <a:gd name="G17" fmla="+- G13 10800 0"/>
              <a:gd name="G18" fmla="+- G14 10800 0"/>
              <a:gd name="G19" fmla="*/ 8545 1 2"/>
              <a:gd name="G20" fmla="+- G19 5400 0"/>
              <a:gd name="G21" fmla="cos G20 10253692"/>
              <a:gd name="G22" fmla="sin G20 10253692"/>
              <a:gd name="G23" fmla="+- G21 10800 0"/>
              <a:gd name="G24" fmla="+- G12 G23 G22"/>
              <a:gd name="G25" fmla="+- G22 G23 G11"/>
              <a:gd name="G26" fmla="cos 10800 10253692"/>
              <a:gd name="G27" fmla="sin 10800 10253692"/>
              <a:gd name="G28" fmla="cos 8545 10253692"/>
              <a:gd name="G29" fmla="sin 8545 102536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71009"/>
              <a:gd name="G36" fmla="sin G34 11571009"/>
              <a:gd name="G37" fmla="+/ 11571009 102536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45 G39"/>
              <a:gd name="G43" fmla="sin 85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302 w 21600"/>
              <a:gd name="T5" fmla="*/ 8280 h 21600"/>
              <a:gd name="T6" fmla="*/ 1144 w 21600"/>
              <a:gd name="T7" fmla="*/ 11380 h 21600"/>
              <a:gd name="T8" fmla="*/ 19109 w 21600"/>
              <a:gd name="T9" fmla="*/ 8806 h 21600"/>
              <a:gd name="T10" fmla="*/ -1577 w 21600"/>
              <a:gd name="T11" fmla="*/ 16191 h 21600"/>
              <a:gd name="T12" fmla="*/ 403 w 21600"/>
              <a:gd name="T13" fmla="*/ 11154 h 21600"/>
              <a:gd name="T14" fmla="*/ 5441 w 21600"/>
              <a:gd name="T15" fmla="*/ 131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966" y="14212"/>
                </a:moveTo>
                <a:cubicBezTo>
                  <a:pt x="4324" y="17329"/>
                  <a:pt x="7400" y="19345"/>
                  <a:pt x="10800" y="19345"/>
                </a:cubicBezTo>
                <a:cubicBezTo>
                  <a:pt x="15519" y="19345"/>
                  <a:pt x="19345" y="15519"/>
                  <a:pt x="19345" y="10800"/>
                </a:cubicBezTo>
                <a:cubicBezTo>
                  <a:pt x="19345" y="6080"/>
                  <a:pt x="15519" y="2255"/>
                  <a:pt x="10800" y="2255"/>
                </a:cubicBezTo>
                <a:cubicBezTo>
                  <a:pt x="6080" y="2255"/>
                  <a:pt x="2255" y="6080"/>
                  <a:pt x="2255" y="10800"/>
                </a:cubicBezTo>
                <a:cubicBezTo>
                  <a:pt x="2255" y="10971"/>
                  <a:pt x="2260" y="11142"/>
                  <a:pt x="2270" y="11312"/>
                </a:cubicBezTo>
                <a:lnTo>
                  <a:pt x="19" y="11448"/>
                </a:lnTo>
                <a:cubicBezTo>
                  <a:pt x="6" y="11232"/>
                  <a:pt x="0" y="1101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6503" y="21600"/>
                  <a:pt x="2615" y="19052"/>
                  <a:pt x="898" y="15113"/>
                </a:cubicBezTo>
                <a:lnTo>
                  <a:pt x="-1577" y="16191"/>
                </a:lnTo>
                <a:lnTo>
                  <a:pt x="403" y="11154"/>
                </a:lnTo>
                <a:lnTo>
                  <a:pt x="5441" y="13134"/>
                </a:lnTo>
                <a:lnTo>
                  <a:pt x="2966" y="1421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s-ES_tradnl" altLang="es-MX" sz="4000">
              <a:ea typeface="ＭＳ Ｐゴシック" panose="020B0600070205080204" pitchFamily="34" charset="-128"/>
            </a:endParaRPr>
          </a:p>
        </p:txBody>
      </p:sp>
      <p:sp>
        <p:nvSpPr>
          <p:cNvPr id="276488" name="Text Box 8">
            <a:extLst>
              <a:ext uri="{FF2B5EF4-FFF2-40B4-BE49-F238E27FC236}">
                <a16:creationId xmlns:a16="http://schemas.microsoft.com/office/drawing/2014/main" id="{74021178-4D55-420D-AF92-EFCF3E60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838200"/>
            <a:ext cx="1020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MX" sz="3200" b="1" dirty="0">
                <a:solidFill>
                  <a:srgbClr val="007FA3"/>
                </a:solidFill>
              </a:rPr>
              <a:t>SER</a:t>
            </a:r>
            <a:endParaRPr lang="es-ES_tradnl" altLang="es-MX" sz="3200" b="1" dirty="0">
              <a:solidFill>
                <a:srgbClr val="007FA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489" name="Text Box 9">
            <a:extLst>
              <a:ext uri="{FF2B5EF4-FFF2-40B4-BE49-F238E27FC236}">
                <a16:creationId xmlns:a16="http://schemas.microsoft.com/office/drawing/2014/main" id="{D88CE08C-24F9-494D-8B5C-38BBCAF8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 altLang="es-MX" sz="4000"/>
          </a:p>
        </p:txBody>
      </p:sp>
      <p:sp>
        <p:nvSpPr>
          <p:cNvPr id="276490" name="Rectangle 10">
            <a:extLst>
              <a:ext uri="{FF2B5EF4-FFF2-40B4-BE49-F238E27FC236}">
                <a16:creationId xmlns:a16="http://schemas.microsoft.com/office/drawing/2014/main" id="{DD4042F6-230A-424E-B558-6B7896BD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048000"/>
            <a:ext cx="163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ja-JP" sz="3200" b="1" dirty="0">
                <a:solidFill>
                  <a:srgbClr val="007FA3"/>
                </a:solidFill>
                <a:ea typeface="ＭＳ Ｐゴシック" panose="020B0600070205080204" pitchFamily="34" charset="-128"/>
              </a:rPr>
              <a:t>HACER</a:t>
            </a:r>
            <a:endParaRPr lang="es-ES_tradnl" altLang="es-MX" sz="3200" b="1" dirty="0">
              <a:solidFill>
                <a:srgbClr val="007F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491" name="Text Box 11">
            <a:extLst>
              <a:ext uri="{FF2B5EF4-FFF2-40B4-BE49-F238E27FC236}">
                <a16:creationId xmlns:a16="http://schemas.microsoft.com/office/drawing/2014/main" id="{E2D6777A-E435-4662-ADCA-40F9AFF4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105400"/>
            <a:ext cx="2262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MX" sz="3200" b="1" dirty="0">
                <a:solidFill>
                  <a:srgbClr val="007FA3"/>
                </a:solidFill>
              </a:rPr>
              <a:t>CONOCER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F70B21F7-7215-4B0D-823E-AAA8974D01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4320" y="970280"/>
            <a:ext cx="8483600" cy="3700463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endParaRPr lang="es-ES_tradnl" altLang="es-MX" b="1" dirty="0"/>
          </a:p>
          <a:p>
            <a:pPr>
              <a:lnSpc>
                <a:spcPct val="100000"/>
              </a:lnSpc>
              <a:buFontTx/>
              <a:buNone/>
            </a:pPr>
            <a:endParaRPr lang="es-ES_tradnl" altLang="es-MX" b="1" dirty="0"/>
          </a:p>
          <a:p>
            <a:pPr algn="ctr">
              <a:lnSpc>
                <a:spcPct val="100000"/>
              </a:lnSpc>
              <a:buFontTx/>
              <a:buNone/>
            </a:pPr>
            <a:r>
              <a:rPr lang="es-ES_tradnl" altLang="es-MX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¿Cuáles</a:t>
            </a:r>
            <a:r>
              <a:rPr lang="es-ES_tradnl" altLang="ja-JP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son los conocimientos que un orientador debe tener?</a:t>
            </a:r>
            <a:endParaRPr lang="es-ES_tradnl" altLang="es-MX" sz="3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2D5DF612-63C5-4CE4-A3E1-0690AF6BEC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4320" y="273845"/>
            <a:ext cx="7162800" cy="808037"/>
          </a:xfrm>
          <a:noFill/>
          <a:ln/>
        </p:spPr>
        <p:txBody>
          <a:bodyPr/>
          <a:lstStyle/>
          <a:p>
            <a:r>
              <a:rPr lang="es-MX" altLang="es-MX" dirty="0">
                <a:solidFill>
                  <a:schemeClr val="tx2"/>
                </a:solidFill>
              </a:rPr>
              <a:t>Conocer</a:t>
            </a:r>
            <a:endParaRPr lang="en-US" altLang="es-MX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F14EF-53A9-45B8-B630-D96D5FB1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280" y="3120409"/>
            <a:ext cx="613664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2575" indent="-282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30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85000"/>
              <a:buFontTx/>
              <a:buChar char="•"/>
            </a:pPr>
            <a:r>
              <a:rPr kumimoji="0" lang="es-ES_tradnl" altLang="es-MX" sz="2000" dirty="0">
                <a:latin typeface="Arial" panose="020B0604020202020204" pitchFamily="34" charset="0"/>
              </a:rPr>
              <a:t>Políticas</a:t>
            </a:r>
            <a:r>
              <a:rPr kumimoji="0" lang="es-ES_tradnl" altLang="ja-JP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nacionales.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Políticas institucionales.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Estrategias de adquisición, retención </a:t>
            </a:r>
            <a:r>
              <a:rPr kumimoji="0" lang="es-ES_tradnl" altLang="es-MX" sz="2000" dirty="0">
                <a:latin typeface="Arial" panose="020B0604020202020204" pitchFamily="34" charset="0"/>
              </a:rPr>
              <a:t>y recuperación</a:t>
            </a:r>
            <a:r>
              <a:rPr kumimoji="0" lang="es-ES_tradnl" altLang="ja-JP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 la información.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Tendencias de las profesiones y las ocupaciones.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Conocimiento y aplicación de teorías de estilos de aprendizaje.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Rectangle 8">
            <a:extLst>
              <a:ext uri="{FF2B5EF4-FFF2-40B4-BE49-F238E27FC236}">
                <a16:creationId xmlns:a16="http://schemas.microsoft.com/office/drawing/2014/main" id="{8BF9B662-9CCD-4B97-8BDC-F4473749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" y="1888331"/>
            <a:ext cx="73152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30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85000"/>
              <a:buFontTx/>
              <a:buChar char="•"/>
            </a:pPr>
            <a:r>
              <a:rPr kumimoji="0" lang="es-ES_tradnl" altLang="es-MX" sz="2800" dirty="0">
                <a:latin typeface="Arial" panose="020B0604020202020204" pitchFamily="34" charset="0"/>
              </a:rPr>
              <a:t>Psicometría.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Profesiografía</a:t>
            </a:r>
            <a:r>
              <a:rPr kumimoji="0" lang="es-ES_tradnl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Drogas y adicciones.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Sexualidad en la adolescencia.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Trastornos alimenticios.</a:t>
            </a:r>
          </a:p>
          <a:p>
            <a:pPr>
              <a:buSzPct val="85000"/>
              <a:buFontTx/>
              <a:buChar char="•"/>
            </a:pPr>
            <a:r>
              <a:rPr kumimoji="0" lang="es-ES_tradnl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Riesgos psicosociales presentes.</a:t>
            </a:r>
          </a:p>
          <a:p>
            <a:pPr>
              <a:buSzPct val="85000"/>
              <a:buFontTx/>
              <a:buChar char="•"/>
            </a:pPr>
            <a:endParaRPr kumimoji="0" lang="es-ES_tradnl" altLang="ja-JP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8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8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8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80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>
            <a:extLst>
              <a:ext uri="{FF2B5EF4-FFF2-40B4-BE49-F238E27FC236}">
                <a16:creationId xmlns:a16="http://schemas.microsoft.com/office/drawing/2014/main" id="{B88A9D6B-612A-4E24-91CA-5AB029FD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362200"/>
            <a:ext cx="7239000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30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  <a:buSzPct val="85000"/>
              <a:buFontTx/>
              <a:buChar char="•"/>
            </a:pPr>
            <a:r>
              <a:rPr kumimoji="0" lang="es-ES_tradnl" altLang="ja-JP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Apoyar el diseño del plan de vida y carrera de cada estudiante.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SzPct val="85000"/>
              <a:buFontTx/>
              <a:buChar char="•"/>
            </a:pPr>
            <a:r>
              <a:rPr kumimoji="0" lang="es-ES_tradnl" altLang="ja-JP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Perfil del profesionista “Trabajador del conocimiento”.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SzPct val="85000"/>
              <a:buFontTx/>
              <a:buChar char="•"/>
            </a:pPr>
            <a:r>
              <a:rPr kumimoji="0" lang="es-ES_tradnl" altLang="ja-JP" sz="22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Megatendencias</a:t>
            </a:r>
            <a:r>
              <a:rPr kumimoji="0" lang="es-ES_tradnl" altLang="ja-JP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SzPct val="85000"/>
              <a:buFontTx/>
              <a:buChar char="•"/>
            </a:pPr>
            <a:endParaRPr kumimoji="0" lang="es-ES_tradnl" altLang="es-MX" sz="22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FDEC62A0-E46B-43F5-AFAE-3BD8FC3804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15963"/>
            <a:ext cx="8280400" cy="808037"/>
          </a:xfrm>
          <a:noFill/>
          <a:ln/>
        </p:spPr>
        <p:txBody>
          <a:bodyPr/>
          <a:lstStyle/>
          <a:p>
            <a:r>
              <a:rPr lang="es-MX" altLang="es-MX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Retos y oportunidades / Visión de futuro</a:t>
            </a:r>
            <a:endParaRPr lang="en-US" altLang="es-MX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>
            <a:extLst>
              <a:ext uri="{FF2B5EF4-FFF2-40B4-BE49-F238E27FC236}">
                <a16:creationId xmlns:a16="http://schemas.microsoft.com/office/drawing/2014/main" id="{B082E72B-A24E-4EAF-8CC7-1FC3F26316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01040" y="1678623"/>
            <a:ext cx="7924800" cy="438626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s-ES_tradnl" altLang="es-MX" sz="2000" dirty="0"/>
              <a:t>Conoce los principios teóricos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 y prácticos de la Orientación.</a:t>
            </a:r>
          </a:p>
          <a:p>
            <a:pPr marL="342900" indent="-3429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s-ES_tradnl" altLang="es-MX" sz="2000" dirty="0"/>
              <a:t>Identifica las características 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del contexto de la comunidad escolar donde labora.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Comprende y valora la investigación como base del conocimiento en el campo de la orientación.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MX" sz="2000" dirty="0"/>
              <a:t>Muestra disposición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 a construir nuevos conocimientos que le permitan reconfigurar sus esquemas de trabajo para obtener mejores resultados.</a:t>
            </a:r>
            <a:endParaRPr lang="es-ES_tradnl" altLang="es-MX" sz="2000" dirty="0"/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433001D2-9D5A-45C5-93EC-2E69A568D1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4026"/>
            <a:ext cx="7848600" cy="808037"/>
          </a:xfrm>
          <a:noFill/>
          <a:ln/>
        </p:spPr>
        <p:txBody>
          <a:bodyPr/>
          <a:lstStyle/>
          <a:p>
            <a:r>
              <a:rPr lang="es-MX" altLang="es-MX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Competencias del conocer</a:t>
            </a:r>
            <a:endParaRPr lang="en-US" altLang="es-MX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3" name="AutoShape 7">
            <a:extLst>
              <a:ext uri="{FF2B5EF4-FFF2-40B4-BE49-F238E27FC236}">
                <a16:creationId xmlns:a16="http://schemas.microsoft.com/office/drawing/2014/main" id="{1A8D9855-8BDB-41F0-BDCA-0008E5128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788160"/>
            <a:ext cx="5798820" cy="4500880"/>
          </a:xfrm>
          <a:custGeom>
            <a:avLst/>
            <a:gdLst>
              <a:gd name="G0" fmla="+- 10253692 0 0"/>
              <a:gd name="G1" fmla="+- 11571009 0 0"/>
              <a:gd name="G2" fmla="+- 10253692 0 11571009"/>
              <a:gd name="G3" fmla="+- 10800 0 0"/>
              <a:gd name="G4" fmla="+- 0 0 102536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45 0 0"/>
              <a:gd name="G9" fmla="+- 0 0 11571009"/>
              <a:gd name="G10" fmla="+- 8545 0 2700"/>
              <a:gd name="G11" fmla="cos G10 10253692"/>
              <a:gd name="G12" fmla="sin G10 10253692"/>
              <a:gd name="G13" fmla="cos 13500 10253692"/>
              <a:gd name="G14" fmla="sin 13500 10253692"/>
              <a:gd name="G15" fmla="+- G11 10800 0"/>
              <a:gd name="G16" fmla="+- G12 10800 0"/>
              <a:gd name="G17" fmla="+- G13 10800 0"/>
              <a:gd name="G18" fmla="+- G14 10800 0"/>
              <a:gd name="G19" fmla="*/ 8545 1 2"/>
              <a:gd name="G20" fmla="+- G19 5400 0"/>
              <a:gd name="G21" fmla="cos G20 10253692"/>
              <a:gd name="G22" fmla="sin G20 10253692"/>
              <a:gd name="G23" fmla="+- G21 10800 0"/>
              <a:gd name="G24" fmla="+- G12 G23 G22"/>
              <a:gd name="G25" fmla="+- G22 G23 G11"/>
              <a:gd name="G26" fmla="cos 10800 10253692"/>
              <a:gd name="G27" fmla="sin 10800 10253692"/>
              <a:gd name="G28" fmla="cos 8545 10253692"/>
              <a:gd name="G29" fmla="sin 8545 102536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71009"/>
              <a:gd name="G36" fmla="sin G34 11571009"/>
              <a:gd name="G37" fmla="+/ 11571009 102536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45 G39"/>
              <a:gd name="G43" fmla="sin 85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302 w 21600"/>
              <a:gd name="T5" fmla="*/ 8280 h 21600"/>
              <a:gd name="T6" fmla="*/ 1144 w 21600"/>
              <a:gd name="T7" fmla="*/ 11380 h 21600"/>
              <a:gd name="T8" fmla="*/ 19109 w 21600"/>
              <a:gd name="T9" fmla="*/ 8806 h 21600"/>
              <a:gd name="T10" fmla="*/ -1577 w 21600"/>
              <a:gd name="T11" fmla="*/ 16191 h 21600"/>
              <a:gd name="T12" fmla="*/ 403 w 21600"/>
              <a:gd name="T13" fmla="*/ 11154 h 21600"/>
              <a:gd name="T14" fmla="*/ 5441 w 21600"/>
              <a:gd name="T15" fmla="*/ 131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966" y="14212"/>
                </a:moveTo>
                <a:cubicBezTo>
                  <a:pt x="4324" y="17329"/>
                  <a:pt x="7400" y="19345"/>
                  <a:pt x="10800" y="19345"/>
                </a:cubicBezTo>
                <a:cubicBezTo>
                  <a:pt x="15519" y="19345"/>
                  <a:pt x="19345" y="15519"/>
                  <a:pt x="19345" y="10800"/>
                </a:cubicBezTo>
                <a:cubicBezTo>
                  <a:pt x="19345" y="6080"/>
                  <a:pt x="15519" y="2255"/>
                  <a:pt x="10800" y="2255"/>
                </a:cubicBezTo>
                <a:cubicBezTo>
                  <a:pt x="6080" y="2255"/>
                  <a:pt x="2255" y="6080"/>
                  <a:pt x="2255" y="10800"/>
                </a:cubicBezTo>
                <a:cubicBezTo>
                  <a:pt x="2255" y="10971"/>
                  <a:pt x="2260" y="11142"/>
                  <a:pt x="2270" y="11312"/>
                </a:cubicBezTo>
                <a:lnTo>
                  <a:pt x="19" y="11448"/>
                </a:lnTo>
                <a:cubicBezTo>
                  <a:pt x="6" y="11232"/>
                  <a:pt x="0" y="1101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6503" y="21600"/>
                  <a:pt x="2615" y="19052"/>
                  <a:pt x="898" y="15113"/>
                </a:cubicBezTo>
                <a:lnTo>
                  <a:pt x="-1577" y="16191"/>
                </a:lnTo>
                <a:lnTo>
                  <a:pt x="403" y="11154"/>
                </a:lnTo>
                <a:lnTo>
                  <a:pt x="5441" y="13134"/>
                </a:lnTo>
                <a:lnTo>
                  <a:pt x="2966" y="1421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s-ES_tradnl" altLang="es-MX" sz="4000">
              <a:ea typeface="ＭＳ Ｐゴシック" panose="020B0600070205080204" pitchFamily="34" charset="-128"/>
            </a:endParaRPr>
          </a:p>
        </p:txBody>
      </p:sp>
      <p:sp>
        <p:nvSpPr>
          <p:cNvPr id="280584" name="Text Box 8">
            <a:extLst>
              <a:ext uri="{FF2B5EF4-FFF2-40B4-BE49-F238E27FC236}">
                <a16:creationId xmlns:a16="http://schemas.microsoft.com/office/drawing/2014/main" id="{54282484-3B71-4250-A096-9F2D2AF0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060" y="1724516"/>
            <a:ext cx="1385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es-MX" sz="3200" b="1" dirty="0">
                <a:solidFill>
                  <a:srgbClr val="007FA3"/>
                </a:solidFill>
              </a:rPr>
              <a:t>SER</a:t>
            </a:r>
            <a:endParaRPr lang="es-ES_tradnl" altLang="es-MX" sz="3200" b="1" dirty="0">
              <a:solidFill>
                <a:srgbClr val="007FA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0585" name="Text Box 9">
            <a:extLst>
              <a:ext uri="{FF2B5EF4-FFF2-40B4-BE49-F238E27FC236}">
                <a16:creationId xmlns:a16="http://schemas.microsoft.com/office/drawing/2014/main" id="{F0A83D8E-DA2C-4ED6-BC7D-59ED51E56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728709"/>
            <a:ext cx="157459" cy="66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_tradnl" altLang="es-MX" sz="4000"/>
          </a:p>
        </p:txBody>
      </p:sp>
      <p:sp>
        <p:nvSpPr>
          <p:cNvPr id="280586" name="Rectangle 10">
            <a:extLst>
              <a:ext uri="{FF2B5EF4-FFF2-40B4-BE49-F238E27FC236}">
                <a16:creationId xmlns:a16="http://schemas.microsoft.com/office/drawing/2014/main" id="{D1BEA03F-8D5E-4A91-9459-C27235CD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480" y="3731162"/>
            <a:ext cx="1731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ja-JP" sz="3200" b="1" dirty="0">
                <a:solidFill>
                  <a:srgbClr val="007FA3"/>
                </a:solidFill>
                <a:ea typeface="ＭＳ Ｐゴシック" panose="020B0600070205080204" pitchFamily="34" charset="-128"/>
              </a:rPr>
              <a:t>HACER</a:t>
            </a:r>
            <a:endParaRPr lang="es-ES_tradnl" altLang="es-MX" sz="3200" b="1" dirty="0">
              <a:solidFill>
                <a:srgbClr val="007F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0587" name="Text Box 11">
            <a:extLst>
              <a:ext uri="{FF2B5EF4-FFF2-40B4-BE49-F238E27FC236}">
                <a16:creationId xmlns:a16="http://schemas.microsoft.com/office/drawing/2014/main" id="{F10331FF-E28C-4FAA-9A08-7F09163D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696" y="5767909"/>
            <a:ext cx="2390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es-MX" sz="3200" b="1" dirty="0">
                <a:solidFill>
                  <a:srgbClr val="007FA3"/>
                </a:solidFill>
              </a:rPr>
              <a:t>CONOCER</a:t>
            </a:r>
          </a:p>
        </p:txBody>
      </p:sp>
      <p:sp>
        <p:nvSpPr>
          <p:cNvPr id="280588" name="Text Box 12">
            <a:extLst>
              <a:ext uri="{FF2B5EF4-FFF2-40B4-BE49-F238E27FC236}">
                <a16:creationId xmlns:a16="http://schemas.microsoft.com/office/drawing/2014/main" id="{7DE9B5E6-150E-4EF8-87BF-9E1C620A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457534"/>
            <a:ext cx="31590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es-MX" sz="3200" b="1" dirty="0">
                <a:solidFill>
                  <a:srgbClr val="007FA3"/>
                </a:solidFill>
              </a:rPr>
              <a:t>TRASCENDER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A14E6FF-D30A-46D7-81F5-8B76701E449E}"/>
              </a:ext>
            </a:extLst>
          </p:cNvPr>
          <p:cNvSpPr txBox="1">
            <a:spLocks noChangeArrowheads="1"/>
          </p:cNvSpPr>
          <p:nvPr/>
        </p:nvSpPr>
        <p:spPr>
          <a:xfrm>
            <a:off x="960292" y="779567"/>
            <a:ext cx="7726508" cy="3490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Tx/>
              <a:buNone/>
            </a:pPr>
            <a:r>
              <a:rPr lang="es-ES_tradnl" altLang="es-MX" sz="2000" dirty="0"/>
              <a:t>Fundamenta sus acciones en conocimientos teóricos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 o prácticos que permitan su replicabilidad.</a:t>
            </a:r>
            <a:endParaRPr lang="es-ES_tradnl" altLang="es-MX" sz="20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6FB0B9D-D1F2-45FB-B402-0FBED89432D8}"/>
              </a:ext>
            </a:extLst>
          </p:cNvPr>
          <p:cNvSpPr txBox="1">
            <a:spLocks noChangeArrowheads="1"/>
          </p:cNvSpPr>
          <p:nvPr/>
        </p:nvSpPr>
        <p:spPr>
          <a:xfrm>
            <a:off x="379413" y="199232"/>
            <a:ext cx="7239000" cy="808037"/>
          </a:xfrm>
          <a:prstGeom prst="rect">
            <a:avLst/>
          </a:prstGeom>
          <a:noFill/>
          <a:ln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MX" altLang="es-MX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Cómo se refleja en el aula?</a:t>
            </a:r>
            <a:endParaRPr lang="en-US" altLang="es-MX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>
            <a:extLst>
              <a:ext uri="{FF2B5EF4-FFF2-40B4-BE49-F238E27FC236}">
                <a16:creationId xmlns:a16="http://schemas.microsoft.com/office/drawing/2014/main" id="{9D917897-9FE7-46E9-B888-11E6EFFE79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5780" y="896303"/>
            <a:ext cx="8262620" cy="3700462"/>
          </a:xfrm>
        </p:spPr>
        <p:txBody>
          <a:bodyPr/>
          <a:lstStyle/>
          <a:p>
            <a:pPr algn="just">
              <a:buFontTx/>
              <a:buNone/>
            </a:pPr>
            <a:endParaRPr lang="es-ES_tradnl" altLang="es-MX" dirty="0"/>
          </a:p>
          <a:p>
            <a:pPr algn="just">
              <a:lnSpc>
                <a:spcPct val="100000"/>
              </a:lnSpc>
              <a:buFontTx/>
              <a:buNone/>
            </a:pPr>
            <a:r>
              <a:rPr lang="es-ES_tradnl" altLang="es-MX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¿Cómo</a:t>
            </a:r>
            <a:r>
              <a:rPr lang="es-ES_tradnl" altLang="ja-JP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puede prevalecer su labor en la gente a quien toca?</a:t>
            </a:r>
            <a:endParaRPr lang="es-ES_tradnl" altLang="es-MX" sz="3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4E557B7C-4C50-440E-A4E2-39740B5630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301626"/>
            <a:ext cx="7162800" cy="808037"/>
          </a:xfrm>
          <a:noFill/>
          <a:ln/>
        </p:spPr>
        <p:txBody>
          <a:bodyPr/>
          <a:lstStyle/>
          <a:p>
            <a:r>
              <a:rPr lang="es-MX" altLang="es-MX" dirty="0">
                <a:solidFill>
                  <a:schemeClr val="tx2"/>
                </a:solidFill>
              </a:rPr>
              <a:t>Trascender</a:t>
            </a:r>
            <a:endParaRPr lang="en-US" altLang="es-MX" dirty="0">
              <a:solidFill>
                <a:schemeClr val="tx2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2F54B9-0B66-4950-BE4C-1FC1E27B9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308" y="3067784"/>
            <a:ext cx="258275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altLang="es-MX" sz="2200" dirty="0"/>
              <a:t>Investigación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_tradnl" altLang="es-MX" sz="2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altLang="es-MX" sz="2200" dirty="0"/>
              <a:t>Evaluación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_tradnl" altLang="es-MX" sz="2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altLang="es-MX" sz="2200" dirty="0"/>
              <a:t>Metacognición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altLang="es-MX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B681996C-20C6-4F29-802A-963B68B3EE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4640" y="314960"/>
            <a:ext cx="8595360" cy="1143000"/>
          </a:xfrm>
        </p:spPr>
        <p:txBody>
          <a:bodyPr/>
          <a:lstStyle/>
          <a:p>
            <a:r>
              <a:rPr lang="es-ES_tradnl" altLang="es-MX" dirty="0">
                <a:solidFill>
                  <a:schemeClr val="tx2"/>
                </a:solidFill>
              </a:rPr>
              <a:t>De acuerdo con la </a:t>
            </a:r>
            <a:br>
              <a:rPr lang="es-ES_tradnl" altLang="es-MX" dirty="0">
                <a:solidFill>
                  <a:schemeClr val="tx2"/>
                </a:solidFill>
              </a:rPr>
            </a:br>
            <a:r>
              <a:rPr lang="es-ES_tradnl" altLang="es-MX" dirty="0">
                <a:solidFill>
                  <a:schemeClr val="tx2"/>
                </a:solidFill>
              </a:rPr>
              <a:t>Direcci</a:t>
            </a:r>
            <a:r>
              <a:rPr lang="es-ES_tradnl" altLang="ja-JP" dirty="0">
                <a:solidFill>
                  <a:schemeClr val="tx2"/>
                </a:solidFill>
              </a:rPr>
              <a:t>ón General de Bachillerato (DGB)</a:t>
            </a:r>
            <a:endParaRPr lang="es-ES_tradnl" altLang="es-MX" dirty="0">
              <a:solidFill>
                <a:schemeClr val="tx2"/>
              </a:solidFill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4776DB3-24C5-4836-8D64-8311B6FB01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37920" y="2382559"/>
            <a:ext cx="6868160" cy="209288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endParaRPr lang="es-ES_tradnl" altLang="es-MX" sz="3600" dirty="0"/>
          </a:p>
          <a:p>
            <a:pPr>
              <a:lnSpc>
                <a:spcPct val="100000"/>
              </a:lnSpc>
              <a:buFontTx/>
              <a:buNone/>
            </a:pPr>
            <a:r>
              <a:rPr lang="es-ES_tradnl" altLang="es-MX" sz="2000" dirty="0"/>
              <a:t>“La Orientaci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ón Educativa es un medio para atender los factores que contribuyen a consolidar la personalidad, así como a la adquisición del conocimiento y el desarrollo de las habilidades de los alumnos con el fin de que se vinculen con su contexto de manera crítica y constructiva.”</a:t>
            </a:r>
            <a:endParaRPr lang="es-ES_tradnl" altLang="es-MX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>
            <a:extLst>
              <a:ext uri="{FF2B5EF4-FFF2-40B4-BE49-F238E27FC236}">
                <a16:creationId xmlns:a16="http://schemas.microsoft.com/office/drawing/2014/main" id="{A369559E-004D-4A7A-9096-14B8DC3801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09650" y="1908810"/>
            <a:ext cx="7124700" cy="25717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altLang="es-MX" sz="2400" dirty="0"/>
              <a:t>Se conceptualiza como un agente educativo con la capacidad de transformar la capacidad de sus alumnos para percibirse a ellos mismos con relación</a:t>
            </a:r>
            <a:r>
              <a:rPr lang="es-ES_tradnl" altLang="ja-JP" sz="2400" dirty="0">
                <a:ea typeface="ＭＳ Ｐゴシック" panose="020B0600070205080204" pitchFamily="34" charset="-128"/>
              </a:rPr>
              <a:t> a su presente y su futuro.</a:t>
            </a:r>
            <a:endParaRPr lang="es-ES_tradnl" altLang="es-MX" sz="2400" dirty="0"/>
          </a:p>
        </p:txBody>
      </p:sp>
      <p:sp>
        <p:nvSpPr>
          <p:cNvPr id="325637" name="Rectangle 5">
            <a:extLst>
              <a:ext uri="{FF2B5EF4-FFF2-40B4-BE49-F238E27FC236}">
                <a16:creationId xmlns:a16="http://schemas.microsoft.com/office/drawing/2014/main" id="{3C806C27-A21E-4397-941B-84B75FC60F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9080" y="392114"/>
            <a:ext cx="7848600" cy="808037"/>
          </a:xfrm>
          <a:noFill/>
          <a:ln/>
        </p:spPr>
        <p:txBody>
          <a:bodyPr/>
          <a:lstStyle/>
          <a:p>
            <a:r>
              <a:rPr lang="es-MX" altLang="es-MX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Competencias para trascender</a:t>
            </a:r>
            <a:endParaRPr lang="en-US" altLang="es-MX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>
            <a:extLst>
              <a:ext uri="{FF2B5EF4-FFF2-40B4-BE49-F238E27FC236}">
                <a16:creationId xmlns:a16="http://schemas.microsoft.com/office/drawing/2014/main" id="{DD0A51BE-2447-4258-97F1-AD980B3BD7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3440" y="1895792"/>
            <a:ext cx="7772400" cy="2020888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s-ES_tradnl" altLang="es-MX" sz="2200" dirty="0"/>
              <a:t>Vive cada experiencia con los alumnos con la conciencia de que puede afectar su  forma de pensar respecto de sus acciones en el presente y en el futuro. </a:t>
            </a:r>
          </a:p>
        </p:txBody>
      </p:sp>
      <p:sp>
        <p:nvSpPr>
          <p:cNvPr id="327685" name="Rectangle 5">
            <a:extLst>
              <a:ext uri="{FF2B5EF4-FFF2-40B4-BE49-F238E27FC236}">
                <a16:creationId xmlns:a16="http://schemas.microsoft.com/office/drawing/2014/main" id="{C9C5587E-C84C-49F4-94F5-3EA9B6DBCD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81001"/>
            <a:ext cx="7239000" cy="808037"/>
          </a:xfrm>
          <a:noFill/>
          <a:ln/>
        </p:spPr>
        <p:txBody>
          <a:bodyPr/>
          <a:lstStyle/>
          <a:p>
            <a:r>
              <a:rPr lang="es-MX" altLang="es-MX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¿Cómo se refleja en el aula?</a:t>
            </a:r>
            <a:endParaRPr lang="en-US" altLang="es-MX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871" name="Group 95">
            <a:extLst>
              <a:ext uri="{FF2B5EF4-FFF2-40B4-BE49-F238E27FC236}">
                <a16:creationId xmlns:a16="http://schemas.microsoft.com/office/drawing/2014/main" id="{BE42F493-B2D4-4395-A81D-86D510C92C46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071563"/>
          <a:ext cx="8229600" cy="5160963"/>
        </p:xfrm>
        <a:graphic>
          <a:graphicData uri="http://schemas.openxmlformats.org/drawingml/2006/table">
            <a:tbl>
              <a:tblPr/>
              <a:tblGrid>
                <a:gridCol w="1741488">
                  <a:extLst>
                    <a:ext uri="{9D8B030D-6E8A-4147-A177-3AD203B41FA5}">
                      <a16:colId xmlns:a16="http://schemas.microsoft.com/office/drawing/2014/main" val="3729599713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41011290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1708393039"/>
                    </a:ext>
                  </a:extLst>
                </a:gridCol>
                <a:gridCol w="1782762">
                  <a:extLst>
                    <a:ext uri="{9D8B030D-6E8A-4147-A177-3AD203B41FA5}">
                      <a16:colId xmlns:a16="http://schemas.microsoft.com/office/drawing/2014/main" val="4043811050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CONOCER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TRASCENDER</a:t>
                      </a: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30564"/>
                  </a:ext>
                </a:extLst>
              </a:tr>
              <a:tr h="477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es-MX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 conoce, se valora como promotor de desarrollo de los alumnos.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altLang="es-MX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es-MX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Reconoce las problemáticas</a:t>
                      </a: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de su medio y cuenta con estrategias para sus soluciones.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Reconoce </a:t>
                      </a:r>
                      <a:b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sus alcances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y limitaciones.</a:t>
                      </a:r>
                      <a:endParaRPr kumimoji="0" lang="es-ES_tradnl" altLang="es-MX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Organiza e impulsa cursos de acción</a:t>
                      </a:r>
                      <a: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que facilitan el desarrollo integral de los alumnos.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Se compromete en la gestión de procesos individuales, grupales </a:t>
                      </a:r>
                      <a:b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 masivos que faciliten el desarrollo integral </a:t>
                      </a:r>
                      <a:b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los estudiantes.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Actúa</a:t>
                      </a:r>
                      <a: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de manera sistemática y organizada para propiciar el desarrollo de competencias en sus alumnos.</a:t>
                      </a:r>
                      <a:endParaRPr kumimoji="0" lang="es-ES_tradnl" alt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es-MX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Conoce los principios teóricos</a:t>
                      </a: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y prácticos </a:t>
                      </a:r>
                      <a:b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la Orientación.</a:t>
                      </a:r>
                      <a:endParaRPr kumimoji="0" lang="es-ES_tradnl" altLang="es-MX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es-MX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Identifica las características</a:t>
                      </a: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b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del contexto de la comunidad escolar donde labora.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Comprende y valora la investigación como base del conocimiento en el campo de la orientación.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es-MX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Muestra disposición</a:t>
                      </a: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b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s-ES_tradnl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 construir nuevos conocimientos que le permitan reconfigurar sus esquemas de trabajo para obtener mejores resultados.</a:t>
                      </a:r>
                      <a:endParaRPr kumimoji="0" lang="es-ES_tradnl" altLang="es-MX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 conceptualiza como un agente educativo con la capacidad de transformar la capacidad de </a:t>
                      </a:r>
                      <a:br>
                        <a:rPr kumimoji="0" lang="es-ES_tradnl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s-ES_tradnl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sus alumnos para percibirse </a:t>
                      </a:r>
                      <a:br>
                        <a:rPr kumimoji="0" lang="es-ES_tradnl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s-ES_tradnl" alt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ellos mismos con relación</a:t>
                      </a:r>
                      <a: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a </a:t>
                      </a:r>
                      <a:b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s-ES_tradnl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 presente y su futuro.</a:t>
                      </a:r>
                      <a:endParaRPr kumimoji="0" lang="es-ES_tradnl" alt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080684"/>
                  </a:ext>
                </a:extLst>
              </a:tr>
            </a:tbl>
          </a:graphicData>
        </a:graphic>
      </p:graphicFrame>
      <p:sp>
        <p:nvSpPr>
          <p:cNvPr id="331857" name="Rectangle 81">
            <a:extLst>
              <a:ext uri="{FF2B5EF4-FFF2-40B4-BE49-F238E27FC236}">
                <a16:creationId xmlns:a16="http://schemas.microsoft.com/office/drawing/2014/main" id="{9615DE15-AEC5-4762-B820-F048778E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" y="196533"/>
            <a:ext cx="310694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MX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Competencias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3AA7F186-B81A-4A9A-B7F0-946FF4A55C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05560"/>
            <a:ext cx="7772400" cy="37338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s-ES_tradnl" altLang="es-MX" sz="2000" dirty="0"/>
              <a:t>La actividad del orientador abarca una multiplicidad de 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áreas de competencia.</a:t>
            </a:r>
          </a:p>
          <a:p>
            <a:pPr marL="342900" indent="-34290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La función del orientador es crucial en el desarrollo del bachiller.</a:t>
            </a:r>
          </a:p>
          <a:p>
            <a:pPr marL="342900" indent="-34290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Es necesario estar preparado para enfrentar completa la tarea del orientador y desempeñar su función de manera íntegra.</a:t>
            </a:r>
          </a:p>
          <a:p>
            <a:pPr marL="342900" indent="-34290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s-ES_tradnl" altLang="es-MX" sz="2000" dirty="0"/>
              <a:t>La formación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 de redes de apoyo entre orientadores como recurso de crecimiento.</a:t>
            </a:r>
          </a:p>
          <a:p>
            <a:pPr marL="342900" indent="-34290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s-ES_tradnl" altLang="es-MX" sz="2000" dirty="0"/>
              <a:t>Es necesario desarrollar estrategias de formación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 y crecimiento para el orientador.</a:t>
            </a:r>
            <a:endParaRPr lang="es-ES_tradnl" altLang="es-MX" sz="2000" dirty="0"/>
          </a:p>
          <a:p>
            <a:pPr>
              <a:spcBef>
                <a:spcPct val="25000"/>
              </a:spcBef>
              <a:spcAft>
                <a:spcPct val="25000"/>
              </a:spcAft>
            </a:pPr>
            <a:endParaRPr lang="es-ES_tradnl" altLang="ja-JP" sz="2000" dirty="0">
              <a:ea typeface="ＭＳ Ｐゴシック" panose="020B0600070205080204" pitchFamily="34" charset="-128"/>
            </a:endParaRP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FE7B1482-98B3-4407-AA66-DD039CCA23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6880" y="411163"/>
            <a:ext cx="7162800" cy="808037"/>
          </a:xfrm>
          <a:noFill/>
          <a:ln/>
        </p:spPr>
        <p:txBody>
          <a:bodyPr/>
          <a:lstStyle/>
          <a:p>
            <a:r>
              <a:rPr lang="es-MX" altLang="es-MX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Conclusiones</a:t>
            </a:r>
            <a:endParaRPr lang="en-US" altLang="es-MX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ED1A27D4-A75E-4CB1-A844-09E27CF6D8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219200"/>
            <a:ext cx="80010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s-ES_tradnl" altLang="ja-JP" sz="4800" b="1" dirty="0">
                <a:ea typeface="ＭＳ Ｐゴシック" panose="020B0600070205080204" pitchFamily="34" charset="-128"/>
              </a:rPr>
              <a:t>¿Quién es el orientador?</a:t>
            </a:r>
            <a:endParaRPr lang="es-ES_tradnl" altLang="es-MX" b="1" dirty="0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4B0363CA-D782-4D4E-A7AE-2F555F9F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44800"/>
            <a:ext cx="579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0" lang="es-ES_tradnl" altLang="es-MX" sz="4000" dirty="0">
                <a:latin typeface="Arial" panose="020B0604020202020204" pitchFamily="34" charset="0"/>
              </a:rPr>
              <a:t>Es un profesional que se define por…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7" name="AutoShape 5">
            <a:extLst>
              <a:ext uri="{FF2B5EF4-FFF2-40B4-BE49-F238E27FC236}">
                <a16:creationId xmlns:a16="http://schemas.microsoft.com/office/drawing/2014/main" id="{066122FC-CBFD-4C76-AA34-29EE00EAB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66775"/>
            <a:ext cx="6781800" cy="4772025"/>
          </a:xfrm>
          <a:custGeom>
            <a:avLst/>
            <a:gdLst>
              <a:gd name="G0" fmla="+- 10253692 0 0"/>
              <a:gd name="G1" fmla="+- 11571009 0 0"/>
              <a:gd name="G2" fmla="+- 10253692 0 11571009"/>
              <a:gd name="G3" fmla="+- 10800 0 0"/>
              <a:gd name="G4" fmla="+- 0 0 102536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45 0 0"/>
              <a:gd name="G9" fmla="+- 0 0 11571009"/>
              <a:gd name="G10" fmla="+- 8545 0 2700"/>
              <a:gd name="G11" fmla="cos G10 10253692"/>
              <a:gd name="G12" fmla="sin G10 10253692"/>
              <a:gd name="G13" fmla="cos 13500 10253692"/>
              <a:gd name="G14" fmla="sin 13500 10253692"/>
              <a:gd name="G15" fmla="+- G11 10800 0"/>
              <a:gd name="G16" fmla="+- G12 10800 0"/>
              <a:gd name="G17" fmla="+- G13 10800 0"/>
              <a:gd name="G18" fmla="+- G14 10800 0"/>
              <a:gd name="G19" fmla="*/ 8545 1 2"/>
              <a:gd name="G20" fmla="+- G19 5400 0"/>
              <a:gd name="G21" fmla="cos G20 10253692"/>
              <a:gd name="G22" fmla="sin G20 10253692"/>
              <a:gd name="G23" fmla="+- G21 10800 0"/>
              <a:gd name="G24" fmla="+- G12 G23 G22"/>
              <a:gd name="G25" fmla="+- G22 G23 G11"/>
              <a:gd name="G26" fmla="cos 10800 10253692"/>
              <a:gd name="G27" fmla="sin 10800 10253692"/>
              <a:gd name="G28" fmla="cos 8545 10253692"/>
              <a:gd name="G29" fmla="sin 8545 102536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71009"/>
              <a:gd name="G36" fmla="sin G34 11571009"/>
              <a:gd name="G37" fmla="+/ 11571009 102536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45 G39"/>
              <a:gd name="G43" fmla="sin 85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302 w 21600"/>
              <a:gd name="T5" fmla="*/ 8280 h 21600"/>
              <a:gd name="T6" fmla="*/ 1144 w 21600"/>
              <a:gd name="T7" fmla="*/ 11380 h 21600"/>
              <a:gd name="T8" fmla="*/ 19109 w 21600"/>
              <a:gd name="T9" fmla="*/ 8806 h 21600"/>
              <a:gd name="T10" fmla="*/ -1577 w 21600"/>
              <a:gd name="T11" fmla="*/ 16191 h 21600"/>
              <a:gd name="T12" fmla="*/ 403 w 21600"/>
              <a:gd name="T13" fmla="*/ 11154 h 21600"/>
              <a:gd name="T14" fmla="*/ 5441 w 21600"/>
              <a:gd name="T15" fmla="*/ 131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966" y="14212"/>
                </a:moveTo>
                <a:cubicBezTo>
                  <a:pt x="4324" y="17329"/>
                  <a:pt x="7400" y="19345"/>
                  <a:pt x="10800" y="19345"/>
                </a:cubicBezTo>
                <a:cubicBezTo>
                  <a:pt x="15519" y="19345"/>
                  <a:pt x="19345" y="15519"/>
                  <a:pt x="19345" y="10800"/>
                </a:cubicBezTo>
                <a:cubicBezTo>
                  <a:pt x="19345" y="6080"/>
                  <a:pt x="15519" y="2255"/>
                  <a:pt x="10800" y="2255"/>
                </a:cubicBezTo>
                <a:cubicBezTo>
                  <a:pt x="6080" y="2255"/>
                  <a:pt x="2255" y="6080"/>
                  <a:pt x="2255" y="10800"/>
                </a:cubicBezTo>
                <a:cubicBezTo>
                  <a:pt x="2255" y="10971"/>
                  <a:pt x="2260" y="11142"/>
                  <a:pt x="2270" y="11312"/>
                </a:cubicBezTo>
                <a:lnTo>
                  <a:pt x="19" y="11448"/>
                </a:lnTo>
                <a:cubicBezTo>
                  <a:pt x="6" y="11232"/>
                  <a:pt x="0" y="1101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6503" y="21600"/>
                  <a:pt x="2615" y="19052"/>
                  <a:pt x="898" y="15113"/>
                </a:cubicBezTo>
                <a:lnTo>
                  <a:pt x="-1577" y="16191"/>
                </a:lnTo>
                <a:lnTo>
                  <a:pt x="403" y="11154"/>
                </a:lnTo>
                <a:lnTo>
                  <a:pt x="5441" y="13134"/>
                </a:lnTo>
                <a:lnTo>
                  <a:pt x="2966" y="1421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s-ES_tradnl" altLang="es-MX" sz="4000">
              <a:ea typeface="ＭＳ Ｐゴシック" panose="020B0600070205080204" pitchFamily="34" charset="-128"/>
            </a:endParaRPr>
          </a:p>
        </p:txBody>
      </p:sp>
      <p:sp>
        <p:nvSpPr>
          <p:cNvPr id="253961" name="Text Box 9">
            <a:extLst>
              <a:ext uri="{FF2B5EF4-FFF2-40B4-BE49-F238E27FC236}">
                <a16:creationId xmlns:a16="http://schemas.microsoft.com/office/drawing/2014/main" id="{EDA79C83-AE49-4EB9-B7F5-7AD18DA0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838200"/>
            <a:ext cx="1020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MX" sz="3200" b="1"/>
              <a:t>SER</a:t>
            </a:r>
            <a:endParaRPr lang="es-ES_tradnl" altLang="es-MX" sz="3200" b="1">
              <a:latin typeface="Times New Roman" panose="02020603050405020304" pitchFamily="18" charset="0"/>
            </a:endParaRPr>
          </a:p>
        </p:txBody>
      </p:sp>
      <p:sp>
        <p:nvSpPr>
          <p:cNvPr id="253964" name="Text Box 12">
            <a:extLst>
              <a:ext uri="{FF2B5EF4-FFF2-40B4-BE49-F238E27FC236}">
                <a16:creationId xmlns:a16="http://schemas.microsoft.com/office/drawing/2014/main" id="{435D3FD6-1598-4FA7-A05F-BADCCB628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 altLang="es-MX" sz="4000"/>
          </a:p>
        </p:txBody>
      </p:sp>
      <p:sp>
        <p:nvSpPr>
          <p:cNvPr id="253965" name="Rectangle 13">
            <a:extLst>
              <a:ext uri="{FF2B5EF4-FFF2-40B4-BE49-F238E27FC236}">
                <a16:creationId xmlns:a16="http://schemas.microsoft.com/office/drawing/2014/main" id="{25617168-B86F-44F1-A865-B80AA0F25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048000"/>
            <a:ext cx="163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ja-JP" sz="3200" b="1" dirty="0">
                <a:solidFill>
                  <a:srgbClr val="005A70"/>
                </a:solidFill>
                <a:ea typeface="ＭＳ Ｐゴシック" panose="020B0600070205080204" pitchFamily="34" charset="-128"/>
              </a:rPr>
              <a:t>HACER</a:t>
            </a:r>
            <a:endParaRPr lang="es-ES_tradnl" altLang="es-MX" sz="3200" b="1" dirty="0">
              <a:solidFill>
                <a:srgbClr val="005A7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3966" name="Text Box 14">
            <a:extLst>
              <a:ext uri="{FF2B5EF4-FFF2-40B4-BE49-F238E27FC236}">
                <a16:creationId xmlns:a16="http://schemas.microsoft.com/office/drawing/2014/main" id="{B580B13E-1FB0-40C9-B5AC-1D2DAA31B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105400"/>
            <a:ext cx="2262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MX" sz="3200" b="1" dirty="0">
                <a:solidFill>
                  <a:srgbClr val="005A70"/>
                </a:solidFill>
              </a:rPr>
              <a:t>CONOCER</a:t>
            </a:r>
          </a:p>
        </p:txBody>
      </p:sp>
      <p:sp>
        <p:nvSpPr>
          <p:cNvPr id="253967" name="Text Box 15">
            <a:extLst>
              <a:ext uri="{FF2B5EF4-FFF2-40B4-BE49-F238E27FC236}">
                <a16:creationId xmlns:a16="http://schemas.microsoft.com/office/drawing/2014/main" id="{945CE084-3FDF-429A-8C78-585F2676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" y="2773521"/>
            <a:ext cx="300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MX" sz="3200" b="1" dirty="0">
                <a:solidFill>
                  <a:srgbClr val="005A70"/>
                </a:solidFill>
              </a:rPr>
              <a:t>TRASCENDER</a:t>
            </a:r>
          </a:p>
        </p:txBody>
      </p:sp>
      <p:sp>
        <p:nvSpPr>
          <p:cNvPr id="253968" name="Text Box 16">
            <a:extLst>
              <a:ext uri="{FF2B5EF4-FFF2-40B4-BE49-F238E27FC236}">
                <a16:creationId xmlns:a16="http://schemas.microsoft.com/office/drawing/2014/main" id="{1F80E49F-3043-419C-9772-8BBE238D3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838200"/>
            <a:ext cx="1020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MX" sz="3200" b="1" dirty="0">
                <a:solidFill>
                  <a:srgbClr val="005A70"/>
                </a:solidFill>
              </a:rPr>
              <a:t>SER</a:t>
            </a:r>
            <a:endParaRPr lang="es-ES_tradnl" altLang="es-MX" sz="3200" b="1" dirty="0">
              <a:solidFill>
                <a:srgbClr val="005A7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5" grpId="0" autoUpdateAnimBg="0"/>
      <p:bldP spid="253966" grpId="0" autoUpdateAnimBg="0"/>
      <p:bldP spid="253967" grpId="0" autoUpdateAnimBg="0"/>
      <p:bldP spid="25396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C38C9800-15C6-41CC-8281-8A574C0E9D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3680" y="965200"/>
            <a:ext cx="7772400" cy="54864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altLang="es-MX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s-ES_tradnl" altLang="es-MX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¿Qué</a:t>
            </a:r>
            <a:r>
              <a:rPr lang="es-ES_tradnl" altLang="ja-JP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constituye el ser del Orientador?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ja-JP" sz="36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_tradnl" altLang="es-MX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159E69-6529-4493-BAF2-0A396B15D556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2220277"/>
            <a:ext cx="7467600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MX" sz="2200" dirty="0">
                <a:solidFill>
                  <a:schemeClr val="accent1"/>
                </a:solidFill>
              </a:rPr>
              <a:t>  </a:t>
            </a:r>
            <a:r>
              <a:rPr lang="es-ES_tradnl" altLang="es-MX" sz="2200" b="1" dirty="0"/>
              <a:t>AUTOCONOCIMIENTO</a:t>
            </a:r>
          </a:p>
          <a:p>
            <a:pPr algn="ctr">
              <a:buFontTx/>
              <a:buNone/>
            </a:pPr>
            <a:endParaRPr lang="es-ES_tradnl" altLang="ja-JP" sz="2200" b="1" dirty="0">
              <a:ea typeface="ＭＳ Ｐゴシック" panose="020B0600070205080204" pitchFamily="34" charset="-128"/>
            </a:endParaRPr>
          </a:p>
          <a:p>
            <a:pPr marL="803275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200" dirty="0">
                <a:ea typeface="ＭＳ Ｐゴシック" panose="020B0600070205080204" pitchFamily="34" charset="-128"/>
              </a:rPr>
              <a:t>Intereses</a:t>
            </a:r>
          </a:p>
          <a:p>
            <a:pPr marL="803275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200" dirty="0">
                <a:ea typeface="ＭＳ Ｐゴシック" panose="020B0600070205080204" pitchFamily="34" charset="-128"/>
              </a:rPr>
              <a:t>Motivaciones</a:t>
            </a:r>
          </a:p>
          <a:p>
            <a:pPr marL="803275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200" dirty="0">
                <a:ea typeface="ＭＳ Ｐゴシック" panose="020B0600070205080204" pitchFamily="34" charset="-128"/>
              </a:rPr>
              <a:t>Personalidad</a:t>
            </a:r>
          </a:p>
          <a:p>
            <a:pPr marL="803275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200" dirty="0">
                <a:ea typeface="ＭＳ Ｐゴシック" panose="020B0600070205080204" pitchFamily="34" charset="-128"/>
              </a:rPr>
              <a:t>Metas</a:t>
            </a:r>
          </a:p>
          <a:p>
            <a:pPr marL="803275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200" dirty="0">
                <a:ea typeface="ＭＳ Ｐゴシック" panose="020B0600070205080204" pitchFamily="34" charset="-128"/>
              </a:rPr>
              <a:t>Sentido de ser orientador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7A3CC0-4901-4318-9BC4-FC020CADB85A}"/>
              </a:ext>
            </a:extLst>
          </p:cNvPr>
          <p:cNvSpPr txBox="1">
            <a:spLocks noChangeArrowheads="1"/>
          </p:cNvSpPr>
          <p:nvPr/>
        </p:nvSpPr>
        <p:spPr>
          <a:xfrm>
            <a:off x="325120" y="258763"/>
            <a:ext cx="7162800" cy="808037"/>
          </a:xfrm>
          <a:prstGeom prst="rect">
            <a:avLst/>
          </a:prstGeom>
          <a:noFill/>
          <a:ln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dirty="0">
                <a:solidFill>
                  <a:schemeClr val="tx2"/>
                </a:solidFill>
              </a:rPr>
              <a:t>Ser</a:t>
            </a:r>
            <a:endParaRPr lang="en-US" altLang="es-MX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8" name="Rectangle 6">
            <a:extLst>
              <a:ext uri="{FF2B5EF4-FFF2-40B4-BE49-F238E27FC236}">
                <a16:creationId xmlns:a16="http://schemas.microsoft.com/office/drawing/2014/main" id="{F43EA071-01F0-4C26-B284-C175A955C5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6080" y="632460"/>
            <a:ext cx="7467600" cy="356108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s-ES_tradnl" altLang="es-MX" sz="2200" dirty="0">
                <a:solidFill>
                  <a:schemeClr val="accent1"/>
                </a:solidFill>
              </a:rPr>
              <a:t>  </a:t>
            </a:r>
            <a:r>
              <a:rPr lang="es-ES_tradnl" altLang="es-MX" sz="2200" b="1" dirty="0"/>
              <a:t>AUTORREGULACIÓN</a:t>
            </a:r>
          </a:p>
          <a:p>
            <a:pPr marL="630238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MX" sz="2200" dirty="0"/>
              <a:t>Reacciones personales</a:t>
            </a:r>
          </a:p>
          <a:p>
            <a:pPr marL="630238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MX" sz="2200" dirty="0"/>
              <a:t>Promoción</a:t>
            </a:r>
            <a:r>
              <a:rPr lang="es-ES_tradnl" altLang="ja-JP" sz="2200" dirty="0">
                <a:ea typeface="ＭＳ Ｐゴシック" panose="020B0600070205080204" pitchFamily="34" charset="-128"/>
              </a:rPr>
              <a:t> educativa</a:t>
            </a:r>
          </a:p>
          <a:p>
            <a:pPr marL="630238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200" dirty="0">
                <a:ea typeface="ＭＳ Ｐゴシック" panose="020B0600070205080204" pitchFamily="34" charset="-128"/>
              </a:rPr>
              <a:t>Relaciones con los otros</a:t>
            </a:r>
          </a:p>
          <a:p>
            <a:pPr marL="630238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200" dirty="0">
                <a:ea typeface="ＭＳ Ｐゴシック" panose="020B0600070205080204" pitchFamily="34" charset="-128"/>
              </a:rPr>
              <a:t>Acciones profesionales</a:t>
            </a:r>
          </a:p>
          <a:p>
            <a:pPr marL="630238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200" dirty="0">
                <a:ea typeface="ＭＳ Ｐゴシック" panose="020B0600070205080204" pitchFamily="34" charset="-128"/>
              </a:rPr>
              <a:t>Respuestas ante las demandas del medio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870655-B991-4B04-BC2E-FEE995202DF8}"/>
              </a:ext>
            </a:extLst>
          </p:cNvPr>
          <p:cNvSpPr txBox="1">
            <a:spLocks noChangeArrowheads="1"/>
          </p:cNvSpPr>
          <p:nvPr/>
        </p:nvSpPr>
        <p:spPr>
          <a:xfrm>
            <a:off x="678180" y="4445000"/>
            <a:ext cx="2961640" cy="2199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s-ES_tradnl" altLang="es-MX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IDENTIDAD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altLang="ja-JP" sz="22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Profesional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altLang="ja-JP" sz="22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Laboral</a:t>
            </a:r>
          </a:p>
          <a:p>
            <a:pPr>
              <a:buFontTx/>
              <a:buNone/>
            </a:pPr>
            <a:endParaRPr lang="es-ES_tradnl" altLang="ja-JP" dirty="0">
              <a:solidFill>
                <a:schemeClr val="folHlink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s-ES_tradnl" alt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3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3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3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3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3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>
            <a:extLst>
              <a:ext uri="{FF2B5EF4-FFF2-40B4-BE49-F238E27FC236}">
                <a16:creationId xmlns:a16="http://schemas.microsoft.com/office/drawing/2014/main" id="{4CC381FE-CED2-4EA7-AE06-A51515EA0C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7840" y="1043782"/>
            <a:ext cx="8168640" cy="38528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s-ES_tradnl" altLang="es-MX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MX" sz="2000" dirty="0"/>
              <a:t>Se conoce, se valora como promotor de desarrollo de los alumnos.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MX" sz="2000" dirty="0"/>
              <a:t>Reconoce las problemáticas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 de su medio y cuenta con estrategias para sus soluciones.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ja-JP" sz="2000" dirty="0">
                <a:ea typeface="ＭＳ Ｐゴシック" panose="020B0600070205080204" pitchFamily="34" charset="-128"/>
              </a:rPr>
              <a:t>Reconoce sus alcances y limitaciones.</a:t>
            </a:r>
            <a:endParaRPr lang="es-ES_tradnl" altLang="es-MX" sz="2000" dirty="0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8A23FEAA-1B92-4F51-B5C1-F2B2E31411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1160" y="377985"/>
            <a:ext cx="7239000" cy="808037"/>
          </a:xfrm>
          <a:noFill/>
          <a:ln/>
        </p:spPr>
        <p:txBody>
          <a:bodyPr/>
          <a:lstStyle/>
          <a:p>
            <a:r>
              <a:rPr lang="es-MX" altLang="es-MX" dirty="0">
                <a:solidFill>
                  <a:schemeClr val="tx2"/>
                </a:solidFill>
              </a:rPr>
              <a:t>Competencia del ser</a:t>
            </a:r>
            <a:endParaRPr lang="en-US" altLang="es-MX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>
            <a:extLst>
              <a:ext uri="{FF2B5EF4-FFF2-40B4-BE49-F238E27FC236}">
                <a16:creationId xmlns:a16="http://schemas.microsoft.com/office/drawing/2014/main" id="{E7656E6A-6624-49F4-BB5E-2F83A29254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49960" y="2398713"/>
            <a:ext cx="6527800" cy="1398269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s-ES_tradnl" altLang="es-MX" sz="2000" dirty="0"/>
              <a:t>Centra su labor en el diseño, desarrollo y aplicación</a:t>
            </a:r>
            <a:r>
              <a:rPr lang="es-ES_tradnl" altLang="ja-JP" sz="2000" dirty="0">
                <a:ea typeface="ＭＳ Ｐゴシック" panose="020B0600070205080204" pitchFamily="34" charset="-128"/>
              </a:rPr>
              <a:t> de estrategias individuales, grupales o masivas que tiendan a la prevención o solución de las problemáticas que se presentan en la comunidad escolar en donde labora.</a:t>
            </a:r>
            <a:endParaRPr lang="es-ES_tradnl" altLang="es-MX" sz="2000" dirty="0"/>
          </a:p>
          <a:p>
            <a:pPr>
              <a:lnSpc>
                <a:spcPct val="150000"/>
              </a:lnSpc>
              <a:buFontTx/>
              <a:buNone/>
            </a:pPr>
            <a:endParaRPr lang="es-ES_tradnl" altLang="es-MX" sz="2000" dirty="0"/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1C04EE51-894C-4E15-9865-E082DCBF43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8760" y="587694"/>
            <a:ext cx="7239000" cy="808037"/>
          </a:xfrm>
          <a:noFill/>
          <a:ln/>
        </p:spPr>
        <p:txBody>
          <a:bodyPr/>
          <a:lstStyle/>
          <a:p>
            <a:r>
              <a:rPr lang="es-MX" altLang="es-MX" dirty="0">
                <a:solidFill>
                  <a:schemeClr val="tx2"/>
                </a:solidFill>
              </a:rPr>
              <a:t>¿Cómo se refleja en su labor?</a:t>
            </a:r>
            <a:endParaRPr lang="en-US" altLang="es-MX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9" name="AutoShape 7">
            <a:extLst>
              <a:ext uri="{FF2B5EF4-FFF2-40B4-BE49-F238E27FC236}">
                <a16:creationId xmlns:a16="http://schemas.microsoft.com/office/drawing/2014/main" id="{D51BDFEA-3449-411C-85D6-BCF6F5632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66775"/>
            <a:ext cx="6781800" cy="4772025"/>
          </a:xfrm>
          <a:custGeom>
            <a:avLst/>
            <a:gdLst>
              <a:gd name="G0" fmla="+- 10253692 0 0"/>
              <a:gd name="G1" fmla="+- 11571009 0 0"/>
              <a:gd name="G2" fmla="+- 10253692 0 11571009"/>
              <a:gd name="G3" fmla="+- 10800 0 0"/>
              <a:gd name="G4" fmla="+- 0 0 102536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45 0 0"/>
              <a:gd name="G9" fmla="+- 0 0 11571009"/>
              <a:gd name="G10" fmla="+- 8545 0 2700"/>
              <a:gd name="G11" fmla="cos G10 10253692"/>
              <a:gd name="G12" fmla="sin G10 10253692"/>
              <a:gd name="G13" fmla="cos 13500 10253692"/>
              <a:gd name="G14" fmla="sin 13500 10253692"/>
              <a:gd name="G15" fmla="+- G11 10800 0"/>
              <a:gd name="G16" fmla="+- G12 10800 0"/>
              <a:gd name="G17" fmla="+- G13 10800 0"/>
              <a:gd name="G18" fmla="+- G14 10800 0"/>
              <a:gd name="G19" fmla="*/ 8545 1 2"/>
              <a:gd name="G20" fmla="+- G19 5400 0"/>
              <a:gd name="G21" fmla="cos G20 10253692"/>
              <a:gd name="G22" fmla="sin G20 10253692"/>
              <a:gd name="G23" fmla="+- G21 10800 0"/>
              <a:gd name="G24" fmla="+- G12 G23 G22"/>
              <a:gd name="G25" fmla="+- G22 G23 G11"/>
              <a:gd name="G26" fmla="cos 10800 10253692"/>
              <a:gd name="G27" fmla="sin 10800 10253692"/>
              <a:gd name="G28" fmla="cos 8545 10253692"/>
              <a:gd name="G29" fmla="sin 8545 102536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571009"/>
              <a:gd name="G36" fmla="sin G34 11571009"/>
              <a:gd name="G37" fmla="+/ 11571009 102536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45 G39"/>
              <a:gd name="G43" fmla="sin 85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302 w 21600"/>
              <a:gd name="T5" fmla="*/ 8280 h 21600"/>
              <a:gd name="T6" fmla="*/ 1144 w 21600"/>
              <a:gd name="T7" fmla="*/ 11380 h 21600"/>
              <a:gd name="T8" fmla="*/ 19109 w 21600"/>
              <a:gd name="T9" fmla="*/ 8806 h 21600"/>
              <a:gd name="T10" fmla="*/ -1577 w 21600"/>
              <a:gd name="T11" fmla="*/ 16191 h 21600"/>
              <a:gd name="T12" fmla="*/ 403 w 21600"/>
              <a:gd name="T13" fmla="*/ 11154 h 21600"/>
              <a:gd name="T14" fmla="*/ 5441 w 21600"/>
              <a:gd name="T15" fmla="*/ 1313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966" y="14212"/>
                </a:moveTo>
                <a:cubicBezTo>
                  <a:pt x="4324" y="17329"/>
                  <a:pt x="7400" y="19345"/>
                  <a:pt x="10800" y="19345"/>
                </a:cubicBezTo>
                <a:cubicBezTo>
                  <a:pt x="15519" y="19345"/>
                  <a:pt x="19345" y="15519"/>
                  <a:pt x="19345" y="10800"/>
                </a:cubicBezTo>
                <a:cubicBezTo>
                  <a:pt x="19345" y="6080"/>
                  <a:pt x="15519" y="2255"/>
                  <a:pt x="10800" y="2255"/>
                </a:cubicBezTo>
                <a:cubicBezTo>
                  <a:pt x="6080" y="2255"/>
                  <a:pt x="2255" y="6080"/>
                  <a:pt x="2255" y="10800"/>
                </a:cubicBezTo>
                <a:cubicBezTo>
                  <a:pt x="2255" y="10971"/>
                  <a:pt x="2260" y="11142"/>
                  <a:pt x="2270" y="11312"/>
                </a:cubicBezTo>
                <a:lnTo>
                  <a:pt x="19" y="11448"/>
                </a:lnTo>
                <a:cubicBezTo>
                  <a:pt x="6" y="11232"/>
                  <a:pt x="0" y="1101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6503" y="21600"/>
                  <a:pt x="2615" y="19052"/>
                  <a:pt x="898" y="15113"/>
                </a:cubicBezTo>
                <a:lnTo>
                  <a:pt x="-1577" y="16191"/>
                </a:lnTo>
                <a:lnTo>
                  <a:pt x="403" y="11154"/>
                </a:lnTo>
                <a:lnTo>
                  <a:pt x="5441" y="13134"/>
                </a:lnTo>
                <a:lnTo>
                  <a:pt x="2966" y="1421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s-ES_tradnl" altLang="es-MX" sz="4000" dirty="0">
              <a:ea typeface="ＭＳ Ｐゴシック" panose="020B0600070205080204" pitchFamily="34" charset="-128"/>
            </a:endParaRPr>
          </a:p>
        </p:txBody>
      </p:sp>
      <p:sp>
        <p:nvSpPr>
          <p:cNvPr id="274440" name="Text Box 8">
            <a:extLst>
              <a:ext uri="{FF2B5EF4-FFF2-40B4-BE49-F238E27FC236}">
                <a16:creationId xmlns:a16="http://schemas.microsoft.com/office/drawing/2014/main" id="{929EEA96-77D1-40E7-8791-095D8F4C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838200"/>
            <a:ext cx="1020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MX" sz="3200" b="1" dirty="0">
                <a:solidFill>
                  <a:srgbClr val="007FA3"/>
                </a:solidFill>
              </a:rPr>
              <a:t>SER</a:t>
            </a:r>
            <a:endParaRPr lang="es-ES_tradnl" altLang="es-MX" sz="3200" b="1" dirty="0">
              <a:solidFill>
                <a:srgbClr val="007FA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4441" name="Text Box 9">
            <a:extLst>
              <a:ext uri="{FF2B5EF4-FFF2-40B4-BE49-F238E27FC236}">
                <a16:creationId xmlns:a16="http://schemas.microsoft.com/office/drawing/2014/main" id="{D6ECFC64-91E0-4FAA-90FA-A9A119BA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 altLang="es-MX" sz="4000"/>
          </a:p>
        </p:txBody>
      </p:sp>
      <p:sp>
        <p:nvSpPr>
          <p:cNvPr id="274442" name="Rectangle 10">
            <a:extLst>
              <a:ext uri="{FF2B5EF4-FFF2-40B4-BE49-F238E27FC236}">
                <a16:creationId xmlns:a16="http://schemas.microsoft.com/office/drawing/2014/main" id="{E9FB2905-53D8-402D-B18F-BDB4AA758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048000"/>
            <a:ext cx="163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ja-JP" sz="3200" b="1" dirty="0">
                <a:solidFill>
                  <a:srgbClr val="007FA3"/>
                </a:solidFill>
                <a:ea typeface="ＭＳ Ｐゴシック" panose="020B0600070205080204" pitchFamily="34" charset="-128"/>
              </a:rPr>
              <a:t>HACER</a:t>
            </a:r>
            <a:endParaRPr lang="es-ES_tradnl" altLang="es-MX" sz="3200" b="1" dirty="0">
              <a:solidFill>
                <a:srgbClr val="007FA3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2" grpId="0" autoUpdateAnimBg="0"/>
    </p:bld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1000</Words>
  <Application>Microsoft Office PowerPoint</Application>
  <PresentationFormat>On-screen Show (4:3)</PresentationFormat>
  <Paragraphs>167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Pearson</vt:lpstr>
      <vt:lpstr>El orientador y sus competencias: un reto actual  Lic. Verónica Valdés Salmerón </vt:lpstr>
      <vt:lpstr>De acuerdo con la  Dirección General de Bachillerato (DGB)</vt:lpstr>
      <vt:lpstr>PowerPoint Presentation</vt:lpstr>
      <vt:lpstr>PowerPoint Presentation</vt:lpstr>
      <vt:lpstr>PowerPoint Presentation</vt:lpstr>
      <vt:lpstr>PowerPoint Presentation</vt:lpstr>
      <vt:lpstr>Competencia del ser</vt:lpstr>
      <vt:lpstr>¿Cómo se refleja en su labor?</vt:lpstr>
      <vt:lpstr>PowerPoint Presentation</vt:lpstr>
      <vt:lpstr>Hacer</vt:lpstr>
      <vt:lpstr>¿Competencia en el hacer?</vt:lpstr>
      <vt:lpstr>¿Cómo se refleja en el aula?</vt:lpstr>
      <vt:lpstr>PowerPoint Presentation</vt:lpstr>
      <vt:lpstr>Conocer</vt:lpstr>
      <vt:lpstr>PowerPoint Presentation</vt:lpstr>
      <vt:lpstr>Retos y oportunidades / Visión de futuro</vt:lpstr>
      <vt:lpstr>Competencias del conocer</vt:lpstr>
      <vt:lpstr>PowerPoint Presentation</vt:lpstr>
      <vt:lpstr>Trascender</vt:lpstr>
      <vt:lpstr>Competencias para trascender</vt:lpstr>
      <vt:lpstr>¿Cómo se refleja en el aula?</vt:lpstr>
      <vt:lpstr>PowerPoint Presentation</vt:lpstr>
      <vt:lpstr>Conclusiones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247</cp:revision>
  <dcterms:created xsi:type="dcterms:W3CDTF">2015-06-15T13:50:26Z</dcterms:created>
  <dcterms:modified xsi:type="dcterms:W3CDTF">2021-01-19T20:20:04Z</dcterms:modified>
</cp:coreProperties>
</file>