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10"/>
  </p:notesMasterIdLst>
  <p:sldIdLst>
    <p:sldId id="256" r:id="rId2"/>
    <p:sldId id="522" r:id="rId3"/>
    <p:sldId id="523" r:id="rId4"/>
    <p:sldId id="524" r:id="rId5"/>
    <p:sldId id="525" r:id="rId6"/>
    <p:sldId id="526" r:id="rId7"/>
    <p:sldId id="257" r:id="rId8"/>
    <p:sldId id="258" r:id="rId9"/>
    <p:sldId id="527" r:id="rId10"/>
    <p:sldId id="259" r:id="rId11"/>
    <p:sldId id="528" r:id="rId12"/>
    <p:sldId id="529" r:id="rId13"/>
    <p:sldId id="260" r:id="rId14"/>
    <p:sldId id="530" r:id="rId15"/>
    <p:sldId id="261" r:id="rId16"/>
    <p:sldId id="531" r:id="rId17"/>
    <p:sldId id="532" r:id="rId18"/>
    <p:sldId id="533" r:id="rId19"/>
    <p:sldId id="534" r:id="rId20"/>
    <p:sldId id="262" r:id="rId21"/>
    <p:sldId id="263" r:id="rId22"/>
    <p:sldId id="535" r:id="rId23"/>
    <p:sldId id="264" r:id="rId24"/>
    <p:sldId id="536" r:id="rId25"/>
    <p:sldId id="537" r:id="rId26"/>
    <p:sldId id="265" r:id="rId27"/>
    <p:sldId id="538" r:id="rId28"/>
    <p:sldId id="539" r:id="rId29"/>
    <p:sldId id="266" r:id="rId30"/>
    <p:sldId id="326" r:id="rId31"/>
    <p:sldId id="540" r:id="rId32"/>
    <p:sldId id="541" r:id="rId33"/>
    <p:sldId id="542" r:id="rId34"/>
    <p:sldId id="543" r:id="rId35"/>
    <p:sldId id="273" r:id="rId36"/>
    <p:sldId id="544" r:id="rId37"/>
    <p:sldId id="274" r:id="rId38"/>
    <p:sldId id="278" r:id="rId39"/>
    <p:sldId id="545" r:id="rId40"/>
    <p:sldId id="546" r:id="rId41"/>
    <p:sldId id="279" r:id="rId42"/>
    <p:sldId id="280" r:id="rId43"/>
    <p:sldId id="547" r:id="rId44"/>
    <p:sldId id="281" r:id="rId45"/>
    <p:sldId id="548" r:id="rId46"/>
    <p:sldId id="282" r:id="rId47"/>
    <p:sldId id="549" r:id="rId48"/>
    <p:sldId id="550" r:id="rId49"/>
    <p:sldId id="283" r:id="rId50"/>
    <p:sldId id="551" r:id="rId51"/>
    <p:sldId id="284" r:id="rId52"/>
    <p:sldId id="285" r:id="rId53"/>
    <p:sldId id="552" r:id="rId54"/>
    <p:sldId id="553" r:id="rId55"/>
    <p:sldId id="554" r:id="rId56"/>
    <p:sldId id="555" r:id="rId57"/>
    <p:sldId id="556" r:id="rId58"/>
    <p:sldId id="286" r:id="rId59"/>
    <p:sldId id="557" r:id="rId60"/>
    <p:sldId id="287" r:id="rId61"/>
    <p:sldId id="288" r:id="rId62"/>
    <p:sldId id="289" r:id="rId63"/>
    <p:sldId id="558" r:id="rId64"/>
    <p:sldId id="290" r:id="rId65"/>
    <p:sldId id="559" r:id="rId66"/>
    <p:sldId id="560" r:id="rId67"/>
    <p:sldId id="561" r:id="rId68"/>
    <p:sldId id="562" r:id="rId69"/>
    <p:sldId id="291" r:id="rId70"/>
    <p:sldId id="292" r:id="rId71"/>
    <p:sldId id="563" r:id="rId72"/>
    <p:sldId id="293" r:id="rId73"/>
    <p:sldId id="564" r:id="rId74"/>
    <p:sldId id="565" r:id="rId75"/>
    <p:sldId id="566" r:id="rId76"/>
    <p:sldId id="294" r:id="rId77"/>
    <p:sldId id="295" r:id="rId78"/>
    <p:sldId id="567" r:id="rId79"/>
    <p:sldId id="296" r:id="rId80"/>
    <p:sldId id="568" r:id="rId81"/>
    <p:sldId id="297" r:id="rId82"/>
    <p:sldId id="569" r:id="rId83"/>
    <p:sldId id="298" r:id="rId84"/>
    <p:sldId id="570" r:id="rId85"/>
    <p:sldId id="571" r:id="rId86"/>
    <p:sldId id="299" r:id="rId87"/>
    <p:sldId id="572" r:id="rId88"/>
    <p:sldId id="300" r:id="rId89"/>
    <p:sldId id="573" r:id="rId90"/>
    <p:sldId id="301" r:id="rId91"/>
    <p:sldId id="574" r:id="rId92"/>
    <p:sldId id="575" r:id="rId93"/>
    <p:sldId id="576" r:id="rId94"/>
    <p:sldId id="577" r:id="rId95"/>
    <p:sldId id="578" r:id="rId96"/>
    <p:sldId id="579" r:id="rId97"/>
    <p:sldId id="302" r:id="rId98"/>
    <p:sldId id="580" r:id="rId99"/>
    <p:sldId id="581" r:id="rId100"/>
    <p:sldId id="582" r:id="rId101"/>
    <p:sldId id="583" r:id="rId102"/>
    <p:sldId id="584" r:id="rId103"/>
    <p:sldId id="585" r:id="rId104"/>
    <p:sldId id="586" r:id="rId105"/>
    <p:sldId id="303" r:id="rId106"/>
    <p:sldId id="304" r:id="rId107"/>
    <p:sldId id="305" r:id="rId108"/>
    <p:sldId id="306" r:id="rId10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57" autoAdjust="0"/>
    <p:restoredTop sz="94660"/>
  </p:normalViewPr>
  <p:slideViewPr>
    <p:cSldViewPr>
      <p:cViewPr varScale="1">
        <p:scale>
          <a:sx n="58" d="100"/>
          <a:sy n="58" d="100"/>
        </p:scale>
        <p:origin x="72"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F630A3-7176-4C8F-BF0E-5E07D22674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C8E2CAF-1664-4A57-A279-2C44C7A6149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7363391-8827-4535-814E-F47D8E3DC418}" type="datetimeFigureOut">
              <a:rPr lang="en-US"/>
              <a:pPr>
                <a:defRPr/>
              </a:pPr>
              <a:t>11/5/2017</a:t>
            </a:fld>
            <a:endParaRPr lang="en-US"/>
          </a:p>
        </p:txBody>
      </p:sp>
      <p:sp>
        <p:nvSpPr>
          <p:cNvPr id="4" name="Slide Image Placeholder 3">
            <a:extLst>
              <a:ext uri="{FF2B5EF4-FFF2-40B4-BE49-F238E27FC236}">
                <a16:creationId xmlns:a16="http://schemas.microsoft.com/office/drawing/2014/main" id="{060E296D-B380-4BF5-A7F0-B13B61A69D1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F1FD850-A6B6-4836-9021-C71CC2F8A7A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25FE39-6DC1-4396-898E-F87C773A15B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6ED9FED-3D50-4BD9-A73E-EDFDBD9E34B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Calibri" panose="020F0502020204030204" pitchFamily="34" charset="0"/>
              </a:defRPr>
            </a:lvl1pPr>
          </a:lstStyle>
          <a:p>
            <a:fld id="{B05826E2-9499-4882-AF86-4448911A8F32}"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AF8C5CC6-E9DC-41C0-AE99-454E5EA21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EE709BF-0C4F-4A1D-9B1C-F25130587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718BEC61-81CC-4080-A3A4-33F5D78C156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420380-7436-4006-B18A-51794E17FE6C}" type="slidenum">
              <a:rPr lang="en-US" altLang="en-US">
                <a:latin typeface="Calibri" panose="020F0502020204030204" pitchFamily="34" charset="0"/>
                <a:cs typeface="Calibri" panose="020F0502020204030204" pitchFamily="34" charset="0"/>
              </a:rPr>
              <a:pPr eaLnBrk="1" hangingPunct="1"/>
              <a:t>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50FDBB7C-FE3C-4CB1-A683-E25BAD0F8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2050D717-CA5D-4A47-BE50-D24A544589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a:extLst>
              <a:ext uri="{FF2B5EF4-FFF2-40B4-BE49-F238E27FC236}">
                <a16:creationId xmlns:a16="http://schemas.microsoft.com/office/drawing/2014/main" id="{49DAC493-68A1-4CAD-9DEC-4AFED3C81D1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5682D1-FE17-44FD-A8E1-023AF69FA178}" type="slidenum">
              <a:rPr lang="en-US" altLang="en-US">
                <a:latin typeface="Calibri" panose="020F0502020204030204" pitchFamily="34" charset="0"/>
                <a:cs typeface="Calibri" panose="020F0502020204030204" pitchFamily="34" charset="0"/>
              </a:rPr>
              <a:pPr eaLnBrk="1" hangingPunct="1"/>
              <a:t>26</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BF0E5698-5679-4B70-B086-4B85321C57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EADC7249-70F5-449D-B049-B69516F821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0052" name="Slide Number Placeholder 3">
            <a:extLst>
              <a:ext uri="{FF2B5EF4-FFF2-40B4-BE49-F238E27FC236}">
                <a16:creationId xmlns:a16="http://schemas.microsoft.com/office/drawing/2014/main" id="{11894812-07A0-45D7-B0F1-919FB0A9586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5ED4A1-B761-4274-9B34-02657BC0F455}" type="slidenum">
              <a:rPr lang="en-US" altLang="en-US">
                <a:latin typeface="Calibri" panose="020F0502020204030204" pitchFamily="34" charset="0"/>
                <a:cs typeface="Calibri" panose="020F0502020204030204" pitchFamily="34" charset="0"/>
              </a:rPr>
              <a:pPr eaLnBrk="1" hangingPunct="1"/>
              <a:t>29</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E6DCF212-37AF-4AD0-A42E-A815A7E22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6F34F4B7-68AB-4FC0-A98F-52F0D89E3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6" name="Slide Number Placeholder 3">
            <a:extLst>
              <a:ext uri="{FF2B5EF4-FFF2-40B4-BE49-F238E27FC236}">
                <a16:creationId xmlns:a16="http://schemas.microsoft.com/office/drawing/2014/main" id="{64A1841D-22DF-4A54-A106-B629D6EE7DD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868B9-DFD8-4E3F-BED5-A67903A5DD1C}" type="slidenum">
              <a:rPr lang="en-US" altLang="en-US">
                <a:latin typeface="Calibri" panose="020F0502020204030204" pitchFamily="34" charset="0"/>
                <a:cs typeface="Calibri" panose="020F0502020204030204" pitchFamily="34" charset="0"/>
              </a:rPr>
              <a:pPr eaLnBrk="1" hangingPunct="1"/>
              <a:t>30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4A4FC0E9-D01E-4156-9091-342F086611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EB3487A1-BBFD-4ADB-88AC-755A2CAC49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5DE8DD75-B9AA-4B40-8E35-91C61D0F30D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9E6099-E3BA-4557-8498-5A36C84A22C0}" type="slidenum">
              <a:rPr lang="en-US" altLang="en-US">
                <a:latin typeface="Calibri" panose="020F0502020204030204" pitchFamily="34" charset="0"/>
                <a:cs typeface="Calibri" panose="020F0502020204030204" pitchFamily="34" charset="0"/>
              </a:rPr>
              <a:pPr eaLnBrk="1" hangingPunct="1"/>
              <a:t>35</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4EE91C7D-C912-48AE-BB2B-6D08EBE775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1A5B5C38-5003-422B-8208-7FD5A75A27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a:extLst>
              <a:ext uri="{FF2B5EF4-FFF2-40B4-BE49-F238E27FC236}">
                <a16:creationId xmlns:a16="http://schemas.microsoft.com/office/drawing/2014/main" id="{982FE462-B618-4E42-8EFB-9929F50C0B8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ED5A02-4AFE-4A70-82D0-BE3745CA27E4}" type="slidenum">
              <a:rPr lang="en-US" altLang="en-US">
                <a:latin typeface="Calibri" panose="020F0502020204030204" pitchFamily="34" charset="0"/>
                <a:cs typeface="Calibri" panose="020F0502020204030204" pitchFamily="34" charset="0"/>
              </a:rPr>
              <a:pPr eaLnBrk="1" hangingPunct="1"/>
              <a:t>37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3A92AE5D-B251-4BA0-8B25-DE56690FA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963E1EF7-8E99-4D82-983C-6A14D64847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8FE13237-E42D-4193-8931-FCB6EB9BCFF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70E36E-5FF8-41BD-BFCA-0E034AECAA7B}" type="slidenum">
              <a:rPr lang="en-US" altLang="en-US">
                <a:latin typeface="Calibri" panose="020F0502020204030204" pitchFamily="34" charset="0"/>
                <a:cs typeface="Calibri" panose="020F0502020204030204" pitchFamily="34" charset="0"/>
              </a:rPr>
              <a:pPr eaLnBrk="1" hangingPunct="1"/>
              <a:t>38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915154E8-9BF7-4BD6-A0F6-05463E516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A40BEC19-5170-44E8-B59D-D2046C2F7B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5172" name="Slide Number Placeholder 3">
            <a:extLst>
              <a:ext uri="{FF2B5EF4-FFF2-40B4-BE49-F238E27FC236}">
                <a16:creationId xmlns:a16="http://schemas.microsoft.com/office/drawing/2014/main" id="{DA5064DD-CCFB-4523-A372-1E73361F28F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9083D0-2244-477F-B394-F4DFB23907E6}" type="slidenum">
              <a:rPr lang="en-US" altLang="en-US">
                <a:latin typeface="Calibri" panose="020F0502020204030204" pitchFamily="34" charset="0"/>
                <a:cs typeface="Calibri" panose="020F0502020204030204" pitchFamily="34" charset="0"/>
              </a:rPr>
              <a:pPr eaLnBrk="1" hangingPunct="1"/>
              <a:t>41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F0D93FC6-C80F-4E05-9F9C-E1CF0ABC6F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F533EC33-49AD-4D2A-98B6-C24D7705CE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a:extLst>
              <a:ext uri="{FF2B5EF4-FFF2-40B4-BE49-F238E27FC236}">
                <a16:creationId xmlns:a16="http://schemas.microsoft.com/office/drawing/2014/main" id="{A47D04AD-CACD-4C31-B775-30DACB81F00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DB541F-FB64-4233-A2FF-1F6FDBEF19EF}" type="slidenum">
              <a:rPr lang="en-US" altLang="en-US">
                <a:latin typeface="Calibri" panose="020F0502020204030204" pitchFamily="34" charset="0"/>
                <a:cs typeface="Calibri" panose="020F0502020204030204" pitchFamily="34" charset="0"/>
              </a:rPr>
              <a:pPr eaLnBrk="1" hangingPunct="1"/>
              <a:t>42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652F63CB-D6B2-4A66-8211-164463D9C5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39CD38C7-2847-417D-8D3D-12D0E79C49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20" name="Slide Number Placeholder 3">
            <a:extLst>
              <a:ext uri="{FF2B5EF4-FFF2-40B4-BE49-F238E27FC236}">
                <a16:creationId xmlns:a16="http://schemas.microsoft.com/office/drawing/2014/main" id="{F0F395A7-8416-4AB4-A119-6C001B3E7F8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BDB4A7-1F55-483B-8CAB-AC0372D0CE57}" type="slidenum">
              <a:rPr lang="en-US" altLang="en-US">
                <a:latin typeface="Calibri" panose="020F0502020204030204" pitchFamily="34" charset="0"/>
                <a:cs typeface="Calibri" panose="020F0502020204030204" pitchFamily="34" charset="0"/>
              </a:rPr>
              <a:pPr eaLnBrk="1" hangingPunct="1"/>
              <a:t>44</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D9859820-2C87-4D2B-AD4D-385D2A4BF8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0737F5D1-9886-471C-B2F2-CE13E777A9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A0EA542F-ACAC-4C0A-B8A8-F7E1B28E14B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5D0787-D3FA-4133-B111-DEC7E228EF28}" type="slidenum">
              <a:rPr lang="en-US" altLang="en-US">
                <a:latin typeface="Calibri" panose="020F0502020204030204" pitchFamily="34" charset="0"/>
                <a:cs typeface="Calibri" panose="020F0502020204030204" pitchFamily="34" charset="0"/>
              </a:rPr>
              <a:pPr eaLnBrk="1" hangingPunct="1"/>
              <a:t>46</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C5259264-395E-40E0-9983-5D50BFD47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BC588975-4F42-45E9-AC5F-EC8FC966E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6" name="Slide Number Placeholder 3">
            <a:extLst>
              <a:ext uri="{FF2B5EF4-FFF2-40B4-BE49-F238E27FC236}">
                <a16:creationId xmlns:a16="http://schemas.microsoft.com/office/drawing/2014/main" id="{D3A65376-D3FE-486E-85AF-9DD4CD6398C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2560C4-505D-4E29-8CC5-1E8F7BA6FDC2}" type="slidenum">
              <a:rPr lang="en-US" altLang="en-US">
                <a:latin typeface="Calibri" panose="020F0502020204030204" pitchFamily="34" charset="0"/>
                <a:cs typeface="Calibri" panose="020F0502020204030204" pitchFamily="34" charset="0"/>
              </a:rPr>
              <a:pPr eaLnBrk="1" hangingPunct="1"/>
              <a:t>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D07A19E-135C-4E3E-B6BB-5141416A32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9D3A1A2F-9888-45AC-A06E-DF2D0F2DF7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a:extLst>
              <a:ext uri="{FF2B5EF4-FFF2-40B4-BE49-F238E27FC236}">
                <a16:creationId xmlns:a16="http://schemas.microsoft.com/office/drawing/2014/main" id="{720D8E25-BCA6-4BF6-AA05-30026037997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28FABB-E9B8-4494-8D8B-83A0613F3E77}" type="slidenum">
              <a:rPr lang="en-US" altLang="en-US">
                <a:latin typeface="Calibri" panose="020F0502020204030204" pitchFamily="34" charset="0"/>
                <a:cs typeface="Calibri" panose="020F0502020204030204" pitchFamily="34" charset="0"/>
              </a:rPr>
              <a:pPr eaLnBrk="1" hangingPunct="1"/>
              <a:t>49</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3604BC40-8D43-4F0B-BBC7-E7040CCE8F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7AC414FF-A23F-47EF-9B6B-AD8600C9FC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55E05B09-246C-4C14-9541-40E085397A1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07223A-1F5D-49A3-ACCA-2194DA5B364C}" type="slidenum">
              <a:rPr lang="en-US" altLang="en-US">
                <a:latin typeface="Calibri" panose="020F0502020204030204" pitchFamily="34" charset="0"/>
                <a:cs typeface="Calibri" panose="020F0502020204030204" pitchFamily="34" charset="0"/>
              </a:rPr>
              <a:pPr eaLnBrk="1" hangingPunct="1"/>
              <a:t>51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27B5FFA4-D139-4B5E-83BD-7DCAA23D5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B1727237-2B96-46ED-ADEE-3B05929597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6" name="Slide Number Placeholder 3">
            <a:extLst>
              <a:ext uri="{FF2B5EF4-FFF2-40B4-BE49-F238E27FC236}">
                <a16:creationId xmlns:a16="http://schemas.microsoft.com/office/drawing/2014/main" id="{2D66F4BB-99BE-4F01-A11D-660C7EF2ECB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DEE403-5898-41B7-9571-73252D0CFE9A}" type="slidenum">
              <a:rPr lang="en-US" altLang="en-US">
                <a:latin typeface="Calibri" panose="020F0502020204030204" pitchFamily="34" charset="0"/>
                <a:cs typeface="Calibri" panose="020F0502020204030204" pitchFamily="34" charset="0"/>
              </a:rPr>
              <a:pPr eaLnBrk="1" hangingPunct="1"/>
              <a:t>52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0F605359-F377-4626-9B30-9EA5D9D5C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9B29DBBF-EE58-4C89-AE2B-3B56974A52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a:extLst>
              <a:ext uri="{FF2B5EF4-FFF2-40B4-BE49-F238E27FC236}">
                <a16:creationId xmlns:a16="http://schemas.microsoft.com/office/drawing/2014/main" id="{5318D16D-9260-44F7-91DD-9ECC9A223A8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8D37F4-FA8E-4797-93C8-512A0415C6BE}" type="slidenum">
              <a:rPr lang="en-US" altLang="en-US">
                <a:latin typeface="Calibri" panose="020F0502020204030204" pitchFamily="34" charset="0"/>
                <a:cs typeface="Calibri" panose="020F0502020204030204" pitchFamily="34" charset="0"/>
              </a:rPr>
              <a:pPr eaLnBrk="1" hangingPunct="1"/>
              <a:t>58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218A23C5-2F12-4BF7-90D4-A5B372C7F2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F238DD1E-527A-4086-B429-93C327F50F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64" name="Slide Number Placeholder 3">
            <a:extLst>
              <a:ext uri="{FF2B5EF4-FFF2-40B4-BE49-F238E27FC236}">
                <a16:creationId xmlns:a16="http://schemas.microsoft.com/office/drawing/2014/main" id="{C63DC759-83D2-4103-AAA0-CE9A945A18E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2DEB0D-AA0C-4D29-8A5A-30CB849E496B}" type="slidenum">
              <a:rPr lang="en-US" altLang="en-US">
                <a:latin typeface="Calibri" panose="020F0502020204030204" pitchFamily="34" charset="0"/>
                <a:cs typeface="Calibri" panose="020F0502020204030204" pitchFamily="34" charset="0"/>
              </a:rPr>
              <a:pPr eaLnBrk="1" hangingPunct="1"/>
              <a:t>60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F4BFBFF3-52E0-431F-9D99-BC2DAA6FA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B208A637-DBF2-4E52-B5C1-294696F925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4388" name="Slide Number Placeholder 3">
            <a:extLst>
              <a:ext uri="{FF2B5EF4-FFF2-40B4-BE49-F238E27FC236}">
                <a16:creationId xmlns:a16="http://schemas.microsoft.com/office/drawing/2014/main" id="{DB81929E-7D3C-42CE-A416-22BB9BDFDAA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A45F40-3678-48EC-83A1-B101CE33F380}" type="slidenum">
              <a:rPr lang="en-US" altLang="en-US">
                <a:latin typeface="Calibri" panose="020F0502020204030204" pitchFamily="34" charset="0"/>
                <a:cs typeface="Calibri" panose="020F0502020204030204" pitchFamily="34" charset="0"/>
              </a:rPr>
              <a:pPr eaLnBrk="1" hangingPunct="1"/>
              <a:t>61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07275898-E320-4B43-9B0E-7F2559B390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439DB823-463C-4CEA-9CBA-7CD87FEB99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5412" name="Slide Number Placeholder 3">
            <a:extLst>
              <a:ext uri="{FF2B5EF4-FFF2-40B4-BE49-F238E27FC236}">
                <a16:creationId xmlns:a16="http://schemas.microsoft.com/office/drawing/2014/main" id="{913C9CD1-0007-4FFB-9468-EBB05C4E6D1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99FB72-6038-41EB-A669-0337FED4D7A3}" type="slidenum">
              <a:rPr lang="en-US" altLang="en-US">
                <a:latin typeface="Calibri" panose="020F0502020204030204" pitchFamily="34" charset="0"/>
                <a:cs typeface="Calibri" panose="020F0502020204030204" pitchFamily="34" charset="0"/>
              </a:rPr>
              <a:pPr eaLnBrk="1" hangingPunct="1"/>
              <a:t>62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AB649F0E-FF2D-44F9-9D04-B632CD9236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095FAA23-9657-4A0F-B699-65C4AD352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6436" name="Slide Number Placeholder 3">
            <a:extLst>
              <a:ext uri="{FF2B5EF4-FFF2-40B4-BE49-F238E27FC236}">
                <a16:creationId xmlns:a16="http://schemas.microsoft.com/office/drawing/2014/main" id="{E100AF1E-EEA2-43FB-8951-58AA0ABDEF9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361494-C339-4433-BDEB-F3569FA7370C}" type="slidenum">
              <a:rPr lang="en-US" altLang="en-US">
                <a:latin typeface="Calibri" panose="020F0502020204030204" pitchFamily="34" charset="0"/>
                <a:cs typeface="Calibri" panose="020F0502020204030204" pitchFamily="34" charset="0"/>
              </a:rPr>
              <a:pPr eaLnBrk="1" hangingPunct="1"/>
              <a:t>64</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AFF567EC-F40D-4803-8E72-8D06763CAD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EA3B0351-0014-486C-A554-FFF50A6CC6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a:extLst>
              <a:ext uri="{FF2B5EF4-FFF2-40B4-BE49-F238E27FC236}">
                <a16:creationId xmlns:a16="http://schemas.microsoft.com/office/drawing/2014/main" id="{679EEEFE-DE4C-4ECF-9493-88ACE3C58F1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DAEFDE-084E-4F97-8976-440231D129E6}" type="slidenum">
              <a:rPr lang="en-US" altLang="en-US">
                <a:latin typeface="Calibri" panose="020F0502020204030204" pitchFamily="34" charset="0"/>
                <a:cs typeface="Calibri" panose="020F0502020204030204" pitchFamily="34" charset="0"/>
              </a:rPr>
              <a:pPr eaLnBrk="1" hangingPunct="1"/>
              <a:t>69</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5B02797B-B16C-4299-A710-07BDA1F58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1926CDB4-4E6B-475A-8D0E-89E58FCE9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a:extLst>
              <a:ext uri="{FF2B5EF4-FFF2-40B4-BE49-F238E27FC236}">
                <a16:creationId xmlns:a16="http://schemas.microsoft.com/office/drawing/2014/main" id="{2BF5D654-EABB-4BCA-B10A-161CF5D8028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BA2292-0563-46DC-9FE4-9DA1EC107CB0}" type="slidenum">
              <a:rPr lang="en-US" altLang="en-US">
                <a:latin typeface="Calibri" panose="020F0502020204030204" pitchFamily="34" charset="0"/>
                <a:cs typeface="Calibri" panose="020F0502020204030204" pitchFamily="34" charset="0"/>
              </a:rPr>
              <a:pPr eaLnBrk="1" hangingPunct="1"/>
              <a:t>70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D4CAB678-624F-4E71-BA0F-78E87C76A6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C684C420-4D71-451E-AD02-0474F7E2ED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E60112CE-2033-4F4C-B3FB-B2041C4A833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680D17-089A-4FBF-A60F-455D89EFE062}" type="slidenum">
              <a:rPr lang="en-US" altLang="en-US">
                <a:latin typeface="Calibri" panose="020F0502020204030204" pitchFamily="34" charset="0"/>
                <a:cs typeface="Calibri" panose="020F0502020204030204" pitchFamily="34" charset="0"/>
              </a:rPr>
              <a:pPr eaLnBrk="1" hangingPunct="1"/>
              <a:t>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28A5C95F-7E85-4B79-B520-FA341EB2F2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D075D0C4-487F-4796-A29A-FD55E504E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9508" name="Slide Number Placeholder 3">
            <a:extLst>
              <a:ext uri="{FF2B5EF4-FFF2-40B4-BE49-F238E27FC236}">
                <a16:creationId xmlns:a16="http://schemas.microsoft.com/office/drawing/2014/main" id="{5575EA18-DC1F-4501-8257-3B3B9D4414C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3E574D-7E92-40FA-876F-8E904D1DFF9A}" type="slidenum">
              <a:rPr lang="en-US" altLang="en-US">
                <a:latin typeface="Calibri" panose="020F0502020204030204" pitchFamily="34" charset="0"/>
                <a:cs typeface="Calibri" panose="020F0502020204030204" pitchFamily="34" charset="0"/>
              </a:rPr>
              <a:pPr eaLnBrk="1" hangingPunct="1"/>
              <a:t>72</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8698225-CC97-4C9D-8DB3-BEF215106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388422E1-A01B-4342-BB98-BD853DA5EB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2" name="Slide Number Placeholder 3">
            <a:extLst>
              <a:ext uri="{FF2B5EF4-FFF2-40B4-BE49-F238E27FC236}">
                <a16:creationId xmlns:a16="http://schemas.microsoft.com/office/drawing/2014/main" id="{C9548A7E-2C41-422D-8FE6-8482B014360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E0A5DF-3AD0-458F-917D-DB3FD05592D1}" type="slidenum">
              <a:rPr lang="en-US" altLang="en-US">
                <a:latin typeface="Calibri" panose="020F0502020204030204" pitchFamily="34" charset="0"/>
                <a:cs typeface="Calibri" panose="020F0502020204030204" pitchFamily="34" charset="0"/>
              </a:rPr>
              <a:pPr eaLnBrk="1" hangingPunct="1"/>
              <a:t>76</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D70DD812-E34E-46D2-819C-56188BA54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2884EFF3-DFBB-41F6-8D05-F880FD52F8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1556" name="Slide Number Placeholder 3">
            <a:extLst>
              <a:ext uri="{FF2B5EF4-FFF2-40B4-BE49-F238E27FC236}">
                <a16:creationId xmlns:a16="http://schemas.microsoft.com/office/drawing/2014/main" id="{C0F9DAA5-7471-4048-A317-6F25B10A6C2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A797EF-9118-4719-97DE-601915FB15BF}" type="slidenum">
              <a:rPr lang="en-US" altLang="en-US">
                <a:latin typeface="Calibri" panose="020F0502020204030204" pitchFamily="34" charset="0"/>
                <a:cs typeface="Calibri" panose="020F0502020204030204" pitchFamily="34" charset="0"/>
              </a:rPr>
              <a:pPr eaLnBrk="1" hangingPunct="1"/>
              <a:t>77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00E93AFD-8D9E-463A-AD51-242A73ECEF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E1A5F628-C21D-4154-991D-573AB0A5E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a:extLst>
              <a:ext uri="{FF2B5EF4-FFF2-40B4-BE49-F238E27FC236}">
                <a16:creationId xmlns:a16="http://schemas.microsoft.com/office/drawing/2014/main" id="{1DEEBDE5-F5E6-4611-A47E-C19BF50E895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F783E0-FA77-4F78-83C1-A70217505D6D}" type="slidenum">
              <a:rPr lang="en-US" altLang="en-US">
                <a:latin typeface="Calibri" panose="020F0502020204030204" pitchFamily="34" charset="0"/>
                <a:cs typeface="Calibri" panose="020F0502020204030204" pitchFamily="34" charset="0"/>
              </a:rPr>
              <a:pPr eaLnBrk="1" hangingPunct="1"/>
              <a:t>79</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79DEC5DE-3375-4F85-9C2A-E577DE86B2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AFB48430-63BF-45C5-9419-0245079EC9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04" name="Slide Number Placeholder 3">
            <a:extLst>
              <a:ext uri="{FF2B5EF4-FFF2-40B4-BE49-F238E27FC236}">
                <a16:creationId xmlns:a16="http://schemas.microsoft.com/office/drawing/2014/main" id="{F6291C1A-38F0-4CAA-BD16-B72602B711B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A715F2-6BFD-4531-B09F-BE2A1DD4D0EC}" type="slidenum">
              <a:rPr lang="en-US" altLang="en-US">
                <a:latin typeface="Calibri" panose="020F0502020204030204" pitchFamily="34" charset="0"/>
                <a:cs typeface="Calibri" panose="020F0502020204030204" pitchFamily="34" charset="0"/>
              </a:rPr>
              <a:pPr eaLnBrk="1" hangingPunct="1"/>
              <a:t>81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DB69B818-00A6-4A64-8182-E574AB2715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D4177698-2ED6-401B-9BCF-E9D4F87D1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4628" name="Slide Number Placeholder 3">
            <a:extLst>
              <a:ext uri="{FF2B5EF4-FFF2-40B4-BE49-F238E27FC236}">
                <a16:creationId xmlns:a16="http://schemas.microsoft.com/office/drawing/2014/main" id="{CB503D2E-162A-44C5-8D50-6B786FA90B2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6B5D76-2A23-4B6A-8AB9-50C1770EAEE2}" type="slidenum">
              <a:rPr lang="en-US" altLang="en-US">
                <a:latin typeface="Calibri" panose="020F0502020204030204" pitchFamily="34" charset="0"/>
                <a:cs typeface="Calibri" panose="020F0502020204030204" pitchFamily="34" charset="0"/>
              </a:rPr>
              <a:pPr eaLnBrk="1" hangingPunct="1"/>
              <a:t>83</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1028CBF9-68CF-45CE-A0F1-97C833B305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ECC58716-916D-43EE-9C65-A675412DB7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5652" name="Slide Number Placeholder 3">
            <a:extLst>
              <a:ext uri="{FF2B5EF4-FFF2-40B4-BE49-F238E27FC236}">
                <a16:creationId xmlns:a16="http://schemas.microsoft.com/office/drawing/2014/main" id="{B8595511-4C19-417F-9849-8BF533E2A8D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364DE2-DD44-470C-991E-6166D5955905}" type="slidenum">
              <a:rPr lang="en-US" altLang="en-US">
                <a:latin typeface="Calibri" panose="020F0502020204030204" pitchFamily="34" charset="0"/>
                <a:cs typeface="Calibri" panose="020F0502020204030204" pitchFamily="34" charset="0"/>
              </a:rPr>
              <a:pPr eaLnBrk="1" hangingPunct="1"/>
              <a:t>86</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E360E230-621B-41AB-819A-19C4CF1BD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5A57D79E-1B63-4318-8A9C-035402A7E1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6676" name="Slide Number Placeholder 3">
            <a:extLst>
              <a:ext uri="{FF2B5EF4-FFF2-40B4-BE49-F238E27FC236}">
                <a16:creationId xmlns:a16="http://schemas.microsoft.com/office/drawing/2014/main" id="{7A26A9F3-160D-4433-A246-80A90E9D27A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98C8D6-EFEF-4DA1-9525-22DBC65832EC}" type="slidenum">
              <a:rPr lang="en-US" altLang="en-US">
                <a:latin typeface="Calibri" panose="020F0502020204030204" pitchFamily="34" charset="0"/>
                <a:cs typeface="Calibri" panose="020F0502020204030204" pitchFamily="34" charset="0"/>
              </a:rPr>
              <a:pPr eaLnBrk="1" hangingPunct="1"/>
              <a:t>88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7BF048CB-CD42-4601-ABF6-75E4FA877F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EF151C36-093B-4410-88CF-CDD06D2D0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7700" name="Slide Number Placeholder 3">
            <a:extLst>
              <a:ext uri="{FF2B5EF4-FFF2-40B4-BE49-F238E27FC236}">
                <a16:creationId xmlns:a16="http://schemas.microsoft.com/office/drawing/2014/main" id="{CC6B670D-29FB-4731-976E-F5CF7E10121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2940F4-465F-4F09-80A2-07F0D0352BCF}" type="slidenum">
              <a:rPr lang="en-US" altLang="en-US">
                <a:latin typeface="Calibri" panose="020F0502020204030204" pitchFamily="34" charset="0"/>
                <a:cs typeface="Calibri" panose="020F0502020204030204" pitchFamily="34" charset="0"/>
              </a:rPr>
              <a:pPr eaLnBrk="1" hangingPunct="1"/>
              <a:t>90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47533F25-9243-4540-B35C-A0E70854CF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15ED3A0B-259D-453F-AA76-29719FEBB7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8724" name="Slide Number Placeholder 3">
            <a:extLst>
              <a:ext uri="{FF2B5EF4-FFF2-40B4-BE49-F238E27FC236}">
                <a16:creationId xmlns:a16="http://schemas.microsoft.com/office/drawing/2014/main" id="{DF5043EA-E522-4A6B-A861-8D4E86A08B9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1264FA-DA85-47E2-8325-98E58160B94E}" type="slidenum">
              <a:rPr lang="en-US" altLang="en-US">
                <a:latin typeface="Calibri" panose="020F0502020204030204" pitchFamily="34" charset="0"/>
                <a:cs typeface="Calibri" panose="020F0502020204030204" pitchFamily="34" charset="0"/>
              </a:rPr>
              <a:pPr eaLnBrk="1" hangingPunct="1"/>
              <a:t>97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1A756AC5-13B6-48F1-AA94-816F69F9F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C90E1C76-6B7D-4409-A210-9270CCDE8F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A5953A7F-DBE4-40F1-99B3-E224072E3E8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59DACA-FFBB-4C5F-8C6C-463E5CD85C1B}" type="slidenum">
              <a:rPr lang="en-US" altLang="en-US">
                <a:latin typeface="Calibri" panose="020F0502020204030204" pitchFamily="34" charset="0"/>
                <a:cs typeface="Calibri" panose="020F0502020204030204" pitchFamily="34" charset="0"/>
              </a:rPr>
              <a:pPr eaLnBrk="1" hangingPunct="1"/>
              <a:t>10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A7249563-5813-48BD-88F8-99B474DB6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547C9919-046E-4324-BDFD-AAB59804CE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9748" name="Slide Number Placeholder 3">
            <a:extLst>
              <a:ext uri="{FF2B5EF4-FFF2-40B4-BE49-F238E27FC236}">
                <a16:creationId xmlns:a16="http://schemas.microsoft.com/office/drawing/2014/main" id="{21913C24-E608-42AE-A5E2-A655E00607F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A94714-77A1-4147-95C3-2C6E4563DA66}" type="slidenum">
              <a:rPr lang="en-US" altLang="en-US">
                <a:latin typeface="Calibri" panose="020F0502020204030204" pitchFamily="34" charset="0"/>
                <a:cs typeface="Calibri" panose="020F0502020204030204" pitchFamily="34" charset="0"/>
              </a:rPr>
              <a:pPr eaLnBrk="1" hangingPunct="1"/>
              <a:t>105</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DB21B144-195B-4CA9-8906-39F6348E2B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E9CDBFE9-F7CC-41DD-B510-148086B228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0772" name="Slide Number Placeholder 3">
            <a:extLst>
              <a:ext uri="{FF2B5EF4-FFF2-40B4-BE49-F238E27FC236}">
                <a16:creationId xmlns:a16="http://schemas.microsoft.com/office/drawing/2014/main" id="{036B7E07-9354-4FD8-964C-0EA1C9FFA42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357FBC-9E75-4F0C-AA57-6E73E1AC330E}" type="slidenum">
              <a:rPr lang="en-US" altLang="en-US">
                <a:latin typeface="Calibri" panose="020F0502020204030204" pitchFamily="34" charset="0"/>
                <a:cs typeface="Calibri" panose="020F0502020204030204" pitchFamily="34" charset="0"/>
              </a:rPr>
              <a:pPr eaLnBrk="1" hangingPunct="1"/>
              <a:t>106</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4939AB3D-DACD-4D61-9098-AAD62A4001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BB9A5F9F-1798-4F5D-A6CE-F1EE33F5AB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1796" name="Slide Number Placeholder 3">
            <a:extLst>
              <a:ext uri="{FF2B5EF4-FFF2-40B4-BE49-F238E27FC236}">
                <a16:creationId xmlns:a16="http://schemas.microsoft.com/office/drawing/2014/main" id="{F1A96451-3112-434E-9E7F-9A86F184A0C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1B2A16-8171-4FD8-BF95-DE009A4DFEB7}" type="slidenum">
              <a:rPr lang="en-US" altLang="en-US">
                <a:latin typeface="Calibri" panose="020F0502020204030204" pitchFamily="34" charset="0"/>
                <a:cs typeface="Calibri" panose="020F0502020204030204" pitchFamily="34" charset="0"/>
              </a:rPr>
              <a:pPr eaLnBrk="1" hangingPunct="1"/>
              <a:t>107</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096ABAE9-DFBA-47BD-AE67-A3F1E2A22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FEB8C0E4-136A-4C99-853E-225B2190B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2820" name="Slide Number Placeholder 3">
            <a:extLst>
              <a:ext uri="{FF2B5EF4-FFF2-40B4-BE49-F238E27FC236}">
                <a16:creationId xmlns:a16="http://schemas.microsoft.com/office/drawing/2014/main" id="{A292BCCB-C74D-43CA-9005-8AE15CA4FD9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C1721E-8E80-480E-8A1C-D6800F9A60A0}" type="slidenum">
              <a:rPr lang="en-US" altLang="en-US">
                <a:latin typeface="Calibri" panose="020F0502020204030204" pitchFamily="34" charset="0"/>
                <a:cs typeface="Calibri" panose="020F0502020204030204" pitchFamily="34" charset="0"/>
              </a:rPr>
              <a:pPr eaLnBrk="1" hangingPunct="1"/>
              <a:t>108</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F96C4DC4-E4B3-412A-AD9A-B0F0A23652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BE82D0C8-28E6-46F4-8606-681A4C358F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59EF3A3F-1499-4A9A-9FCA-6EF904C4146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402A39-C03D-407D-8ABF-D763CF0351B9}" type="slidenum">
              <a:rPr lang="en-US" altLang="en-US">
                <a:latin typeface="Calibri" panose="020F0502020204030204" pitchFamily="34" charset="0"/>
                <a:cs typeface="Calibri" panose="020F0502020204030204" pitchFamily="34" charset="0"/>
              </a:rPr>
              <a:pPr eaLnBrk="1" hangingPunct="1"/>
              <a:t>13</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62763DB-44AB-4655-94A5-1B18051C0F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ACE6D0FD-DE98-4307-B6BC-ED4AD81F25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4932" name="Slide Number Placeholder 3">
            <a:extLst>
              <a:ext uri="{FF2B5EF4-FFF2-40B4-BE49-F238E27FC236}">
                <a16:creationId xmlns:a16="http://schemas.microsoft.com/office/drawing/2014/main" id="{9F16D076-2C34-4B0B-B393-6AC8580550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CD5E97-297A-4E52-B447-E98388C2E817}" type="slidenum">
              <a:rPr lang="en-US" altLang="en-US">
                <a:latin typeface="Calibri" panose="020F0502020204030204" pitchFamily="34" charset="0"/>
                <a:cs typeface="Calibri" panose="020F0502020204030204" pitchFamily="34" charset="0"/>
              </a:rPr>
              <a:pPr eaLnBrk="1" hangingPunct="1"/>
              <a:t>15</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A45BA976-2640-4F85-BC8F-A6AE8EB94D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88439484-7171-4511-BBC0-9C75025387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a:extLst>
              <a:ext uri="{FF2B5EF4-FFF2-40B4-BE49-F238E27FC236}">
                <a16:creationId xmlns:a16="http://schemas.microsoft.com/office/drawing/2014/main" id="{B85A320B-64D7-4192-BBA1-098EEB81A49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49C917-E94D-415A-8DA8-010BFCC2D787}" type="slidenum">
              <a:rPr lang="en-US" altLang="en-US">
                <a:latin typeface="Calibri" panose="020F0502020204030204" pitchFamily="34" charset="0"/>
                <a:cs typeface="Calibri" panose="020F0502020204030204" pitchFamily="34" charset="0"/>
              </a:rPr>
              <a:pPr eaLnBrk="1" hangingPunct="1"/>
              <a:t>20</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E4ECA42-3EE3-4384-885A-8672EF4FA6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BDBD41BD-CB5F-4418-BBFD-FC1B80DDF2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a:extLst>
              <a:ext uri="{FF2B5EF4-FFF2-40B4-BE49-F238E27FC236}">
                <a16:creationId xmlns:a16="http://schemas.microsoft.com/office/drawing/2014/main" id="{70C2B491-C33B-466F-AA92-5FD331F7C32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AED41A-7D36-4224-8025-CC9E9396D234}" type="slidenum">
              <a:rPr lang="en-US" altLang="en-US">
                <a:latin typeface="Calibri" panose="020F0502020204030204" pitchFamily="34" charset="0"/>
                <a:cs typeface="Calibri" panose="020F0502020204030204" pitchFamily="34" charset="0"/>
              </a:rPr>
              <a:pPr eaLnBrk="1" hangingPunct="1"/>
              <a:t>21</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0CCC1CB0-3E73-40A1-A128-D0FC0E501B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85811348-DCA7-45A5-A468-88AAD77A7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8004" name="Slide Number Placeholder 3">
            <a:extLst>
              <a:ext uri="{FF2B5EF4-FFF2-40B4-BE49-F238E27FC236}">
                <a16:creationId xmlns:a16="http://schemas.microsoft.com/office/drawing/2014/main" id="{71B429A5-7F55-4E90-87C8-37C65952F2F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345659-D246-4F5F-A82F-1C734485B822}" type="slidenum">
              <a:rPr lang="en-US" altLang="en-US">
                <a:latin typeface="Calibri" panose="020F0502020204030204" pitchFamily="34" charset="0"/>
                <a:cs typeface="Calibri" panose="020F0502020204030204" pitchFamily="34" charset="0"/>
              </a:rPr>
              <a:pPr eaLnBrk="1" hangingPunct="1"/>
              <a:t>23</a:t>
            </a:fld>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latin typeface="Cambria" panose="02040503050406030204" pitchFamily="18" charset="0"/>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350" dirty="0">
                <a:latin typeface="Cambria" panose="02040503050406030204" pitchFamily="18" charset="0"/>
                <a:cs typeface="Calibri" panose="020F0502020204030204"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latin typeface="Calibri" panose="020F0502020204030204" pitchFamily="34" charset="0"/>
                <a:cs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latin typeface="Cambria" panose="02040503050406030204" pitchFamily="18"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3"/>
            <a:ext cx="7772400" cy="1829761"/>
          </a:xfrm>
        </p:spPr>
        <p:txBody>
          <a:bodyPr anchor="b"/>
          <a:lstStyle>
            <a:lvl1pPr algn="ct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ct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endParaRPr lang="en-US" dirty="0"/>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2D4D3BB9-A0C8-40D2-9790-8FB557A0235C}" type="datetime1">
              <a:rPr lang="en-US" smtClean="0"/>
              <a:t>11/5/2017</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E84BE0CB-20D9-4AED-B73E-CE3E60016815}" type="slidenum">
              <a:rPr lang="en-US" altLang="en-US" smtClean="0"/>
              <a:pPr/>
              <a:t>‹#›</a:t>
            </a:fld>
            <a:endParaRPr lang="en-US" altLang="en-US"/>
          </a:p>
        </p:txBody>
      </p:sp>
      <p:sp>
        <p:nvSpPr>
          <p:cNvPr id="14" name="Footer Placeholder 18"/>
          <p:cNvSpPr>
            <a:spLocks noGrp="1"/>
          </p:cNvSpPr>
          <p:nvPr>
            <p:ph type="ftr" sz="quarter" idx="12"/>
          </p:nvPr>
        </p:nvSpPr>
        <p:spPr>
          <a:xfrm>
            <a:off x="2743201" y="6408740"/>
            <a:ext cx="3987800" cy="365125"/>
          </a:xfrm>
        </p:spPr>
        <p:txBody>
          <a:bodyPr/>
          <a:lstStyle>
            <a:lvl1pPr>
              <a:defRPr>
                <a:solidFill>
                  <a:schemeClr val="accent1">
                    <a:tint val="20000"/>
                  </a:schemeClr>
                </a:solidFill>
              </a:defRPr>
            </a:lvl1pPr>
            <a:extLst/>
          </a:lstStyle>
          <a:p>
            <a:pPr>
              <a:defRPr/>
            </a:pPr>
            <a:r>
              <a:rPr lang="en-US"/>
              <a:t>© 1992-2018 by Pearson Education, Inc. All Rights Reserved.</a:t>
            </a:r>
          </a:p>
        </p:txBody>
      </p:sp>
    </p:spTree>
    <p:extLst>
      <p:ext uri="{BB962C8B-B14F-4D97-AF65-F5344CB8AC3E}">
        <p14:creationId xmlns:p14="http://schemas.microsoft.com/office/powerpoint/2010/main" val="295491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A71A255-D35B-4685-A4C9-4CAFD954D8B7}" type="datetime1">
              <a:rPr lang="en-US" smtClean="0"/>
              <a:t>11/5/2017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ADC9BD43-372E-4E7A-B61B-298730FEA28C}" type="slidenum">
              <a:rPr lang="en-US" altLang="en-US" smtClean="0"/>
              <a:pPr/>
              <a:t>‹#›</a:t>
            </a:fld>
            <a:endParaRPr lang="en-US" altLang="en-US"/>
          </a:p>
        </p:txBody>
      </p:sp>
    </p:spTree>
    <p:extLst>
      <p:ext uri="{BB962C8B-B14F-4D97-AF65-F5344CB8AC3E}">
        <p14:creationId xmlns:p14="http://schemas.microsoft.com/office/powerpoint/2010/main" val="99137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631BB86-0AF4-44AF-8CB9-66F339659200}" type="datetime1">
              <a:rPr lang="en-US" smtClean="0"/>
              <a:t>11/5/2017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D6CD32A3-522D-4918-A307-2AB95BD9A318}" type="slidenum">
              <a:rPr lang="en-US" altLang="en-US" smtClean="0"/>
              <a:pPr/>
              <a:t>‹#›</a:t>
            </a:fld>
            <a:endParaRPr lang="en-US" altLang="en-US"/>
          </a:p>
        </p:txBody>
      </p:sp>
    </p:spTree>
    <p:extLst>
      <p:ext uri="{BB962C8B-B14F-4D97-AF65-F5344CB8AC3E}">
        <p14:creationId xmlns:p14="http://schemas.microsoft.com/office/powerpoint/2010/main" val="109620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3366223" y="6408740"/>
            <a:ext cx="5283200" cy="365125"/>
          </a:xfrm>
        </p:spPr>
        <p:txBody>
          <a:bodyPr/>
          <a:lstStyle>
            <a:lvl1pPr>
              <a:defRPr/>
            </a:lvl1pPr>
          </a:lstStyle>
          <a:p>
            <a:pPr>
              <a:defRPr/>
            </a:pPr>
            <a:r>
              <a:rPr lang="en-US"/>
              <a: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8A3DFB18-E096-4CBC-A54D-23CD7ADC818D}" type="slidenum">
              <a:rPr lang="en-US" altLang="en-US" smtClean="0"/>
              <a:pPr/>
              <a:t>‹#›</a:t>
            </a:fld>
            <a:endParaRPr lang="en-US" altLang="en-US"/>
          </a:p>
        </p:txBody>
      </p:sp>
    </p:spTree>
    <p:extLst>
      <p:ext uri="{BB962C8B-B14F-4D97-AF65-F5344CB8AC3E}">
        <p14:creationId xmlns:p14="http://schemas.microsoft.com/office/powerpoint/2010/main" val="382557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smtClean="0"/>
            </a:lvl1pPr>
            <a:extLst/>
          </a:lstStyle>
          <a:p>
            <a:pPr>
              <a:defRPr/>
            </a:pPr>
            <a:fld id="{E964473B-7184-4A5B-B340-DF00FBE9A1B2}" type="datetime1">
              <a:rPr lang="en-US" smtClean="0"/>
              <a:t>11/5/2017</a:t>
            </a:fld>
            <a:endParaRPr lang="en-US"/>
          </a:p>
        </p:txBody>
      </p:sp>
      <p:sp>
        <p:nvSpPr>
          <p:cNvPr id="8" name="Footer Placeholder 4"/>
          <p:cNvSpPr>
            <a:spLocks noGrp="1"/>
          </p:cNvSpPr>
          <p:nvPr>
            <p:ph type="ftr" sz="quarter" idx="11"/>
          </p:nvPr>
        </p:nvSpPr>
        <p:spPr>
          <a:xfrm>
            <a:off x="4114801" y="6408740"/>
            <a:ext cx="2616200" cy="365125"/>
          </a:xfrm>
        </p:spPr>
        <p:txBody>
          <a:bodyPr/>
          <a:lstStyle>
            <a:lvl1pPr>
              <a:defRPr/>
            </a:lvl1pPr>
            <a:extLst/>
          </a:lstStyle>
          <a:p>
            <a:pPr>
              <a:defRPr/>
            </a:pPr>
            <a:r>
              <a:rPr lang="en-US"/>
              <a:t>© 1992-2018 by Pearson Education, Inc. All Rights Reserved.</a:t>
            </a:r>
          </a:p>
        </p:txBody>
      </p:sp>
      <p:sp>
        <p:nvSpPr>
          <p:cNvPr id="9" name="Slide Number Placeholder 5"/>
          <p:cNvSpPr>
            <a:spLocks noGrp="1"/>
          </p:cNvSpPr>
          <p:nvPr>
            <p:ph type="sldNum" sz="quarter" idx="12"/>
          </p:nvPr>
        </p:nvSpPr>
        <p:spPr/>
        <p:txBody>
          <a:bodyPr/>
          <a:lstStyle>
            <a:lvl1pPr>
              <a:defRPr/>
            </a:lvl1pPr>
          </a:lstStyle>
          <a:p>
            <a:fld id="{AE403487-71F4-409F-A90C-8D39D159EA65}" type="slidenum">
              <a:rPr lang="en-US" altLang="en-US" smtClean="0"/>
              <a:pPr/>
              <a:t>‹#›</a:t>
            </a:fld>
            <a:endParaRPr lang="en-US" altLang="en-US"/>
          </a:p>
        </p:txBody>
      </p:sp>
    </p:spTree>
    <p:extLst>
      <p:ext uri="{BB962C8B-B14F-4D97-AF65-F5344CB8AC3E}">
        <p14:creationId xmlns:p14="http://schemas.microsoft.com/office/powerpoint/2010/main" val="10764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350" dirty="0">
              <a:latin typeface="Cambria" panose="02040503050406030204" pitchFamily="18" charset="0"/>
            </a:endParaRPr>
          </a:p>
        </p:txBody>
      </p:sp>
      <p:sp>
        <p:nvSpPr>
          <p:cNvPr id="5" name="Chevron 4"/>
          <p:cNvSpPr/>
          <p:nvPr/>
        </p:nvSpPr>
        <p:spPr>
          <a:xfrm>
            <a:off x="3449639"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350" dirty="0">
              <a:latin typeface="Cambria" panose="02040503050406030204" pitchFamily="18" charset="0"/>
            </a:endParaRPr>
          </a:p>
        </p:txBody>
      </p:sp>
      <p:sp>
        <p:nvSpPr>
          <p:cNvPr id="2" name="Title 1"/>
          <p:cNvSpPr>
            <a:spLocks noGrp="1"/>
          </p:cNvSpPr>
          <p:nvPr>
            <p:ph type="title"/>
          </p:nvPr>
        </p:nvSpPr>
        <p:spPr>
          <a:xfrm>
            <a:off x="722376" y="1059712"/>
            <a:ext cx="7772400" cy="18288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36CFAEB9-E3C3-42ED-BE25-D9EBB28B03C7}" type="datetime1">
              <a:rPr lang="en-US" smtClean="0"/>
              <a:t>11/5/2017</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8" name="Slide Number Placeholder 5"/>
          <p:cNvSpPr>
            <a:spLocks noGrp="1"/>
          </p:cNvSpPr>
          <p:nvPr>
            <p:ph type="sldNum" sz="quarter" idx="12"/>
          </p:nvPr>
        </p:nvSpPr>
        <p:spPr/>
        <p:txBody>
          <a:bodyPr/>
          <a:lstStyle>
            <a:lvl1pPr>
              <a:defRPr/>
            </a:lvl1pPr>
          </a:lstStyle>
          <a:p>
            <a:fld id="{DD1D193D-2AF6-4B50-A928-4D3A6D344661}" type="slidenum">
              <a:rPr lang="en-US" altLang="en-US" smtClean="0"/>
              <a:pPr/>
              <a:t>‹#›</a:t>
            </a:fld>
            <a:endParaRPr lang="en-US" altLang="en-US"/>
          </a:p>
        </p:txBody>
      </p:sp>
    </p:spTree>
    <p:extLst>
      <p:ext uri="{BB962C8B-B14F-4D97-AF65-F5344CB8AC3E}">
        <p14:creationId xmlns:p14="http://schemas.microsoft.com/office/powerpoint/2010/main" val="23723720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30"/>
            <a:ext cx="4038600" cy="4525963"/>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extLst/>
          </a:lstStyle>
          <a:p>
            <a:pPr>
              <a:defRPr/>
            </a:pPr>
            <a:fld id="{7438C47E-EFBD-4A17-B3AE-3C7950AE10BF}" type="datetime1">
              <a:rPr lang="en-US" smtClean="0"/>
              <a:t>11/5/2017</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AF45B555-C872-4E8C-811C-A177E928E411}" type="slidenum">
              <a:rPr lang="en-US" altLang="en-US" smtClean="0"/>
              <a:pPr/>
              <a:t>‹#›</a:t>
            </a:fld>
            <a:endParaRPr lang="en-US" altLang="en-US"/>
          </a:p>
        </p:txBody>
      </p:sp>
    </p:spTree>
    <p:extLst>
      <p:ext uri="{BB962C8B-B14F-4D97-AF65-F5344CB8AC3E}">
        <p14:creationId xmlns:p14="http://schemas.microsoft.com/office/powerpoint/2010/main" val="340191988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extLst/>
          </a:lstStyle>
          <a:p>
            <a:pPr>
              <a:defRPr/>
            </a:pPr>
            <a:fld id="{A20652C5-9595-4DD0-8253-98D1DA243AAD}" type="datetime1">
              <a:rPr lang="en-US" smtClean="0"/>
              <a:t>11/5/2017</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9" name="Slide Number Placeholder 8"/>
          <p:cNvSpPr>
            <a:spLocks noGrp="1"/>
          </p:cNvSpPr>
          <p:nvPr>
            <p:ph type="sldNum" sz="quarter" idx="12"/>
          </p:nvPr>
        </p:nvSpPr>
        <p:spPr/>
        <p:txBody>
          <a:bodyPr/>
          <a:lstStyle>
            <a:lvl1pPr>
              <a:defRPr/>
            </a:lvl1pPr>
          </a:lstStyle>
          <a:p>
            <a:fld id="{FC4AB93E-B4AA-47ED-A029-B9C5539047CF}" type="slidenum">
              <a:rPr lang="en-US" altLang="en-US" smtClean="0"/>
              <a:pPr/>
              <a:t>‹#›</a:t>
            </a:fld>
            <a:endParaRPr lang="en-US" altLang="en-US"/>
          </a:p>
        </p:txBody>
      </p:sp>
    </p:spTree>
    <p:extLst>
      <p:ext uri="{BB962C8B-B14F-4D97-AF65-F5344CB8AC3E}">
        <p14:creationId xmlns:p14="http://schemas.microsoft.com/office/powerpoint/2010/main" val="19081145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extLst/>
          </a:lstStyle>
          <a:p>
            <a:pPr>
              <a:defRPr/>
            </a:pPr>
            <a:fld id="{BF19B720-7948-4833-AB09-7EC2C309BF1C}" type="datetime1">
              <a:rPr lang="en-US" smtClean="0"/>
              <a:t>11/5/2017</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5" name="Slide Number Placeholder 4"/>
          <p:cNvSpPr>
            <a:spLocks noGrp="1"/>
          </p:cNvSpPr>
          <p:nvPr>
            <p:ph type="sldNum" sz="quarter" idx="12"/>
          </p:nvPr>
        </p:nvSpPr>
        <p:spPr/>
        <p:txBody>
          <a:bodyPr/>
          <a:lstStyle>
            <a:lvl1pPr>
              <a:defRPr/>
            </a:lvl1pPr>
          </a:lstStyle>
          <a:p>
            <a:fld id="{888013E4-8079-4B6E-B226-11AA05130062}" type="slidenum">
              <a:rPr lang="en-US" altLang="en-US" smtClean="0"/>
              <a:pPr/>
              <a:t>‹#›</a:t>
            </a:fld>
            <a:endParaRPr lang="en-US" altLang="en-US"/>
          </a:p>
        </p:txBody>
      </p:sp>
    </p:spTree>
    <p:extLst>
      <p:ext uri="{BB962C8B-B14F-4D97-AF65-F5344CB8AC3E}">
        <p14:creationId xmlns:p14="http://schemas.microsoft.com/office/powerpoint/2010/main" val="361350030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954AAD8-24AC-4FC6-9047-824AF535F360}" type="datetime1">
              <a:rPr lang="en-US" smtClean="0"/>
              <a:t>11/5/2017</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1992-2018 by Pearson Education, Inc. All Rights Reserved.</a:t>
            </a:r>
          </a:p>
        </p:txBody>
      </p:sp>
      <p:sp>
        <p:nvSpPr>
          <p:cNvPr id="4" name="Slide Number Placeholder 17"/>
          <p:cNvSpPr>
            <a:spLocks noGrp="1"/>
          </p:cNvSpPr>
          <p:nvPr>
            <p:ph type="sldNum" sz="quarter" idx="12"/>
          </p:nvPr>
        </p:nvSpPr>
        <p:spPr/>
        <p:txBody>
          <a:bodyPr/>
          <a:lstStyle>
            <a:lvl1pPr>
              <a:defRPr/>
            </a:lvl1pPr>
          </a:lstStyle>
          <a:p>
            <a:fld id="{6DEDEA11-687D-4D7E-9580-7C283D5D45B8}" type="slidenum">
              <a:rPr lang="en-US" altLang="en-US" smtClean="0"/>
              <a:pPr/>
              <a:t>‹#›</a:t>
            </a:fld>
            <a:endParaRPr lang="en-US" altLang="en-US"/>
          </a:p>
        </p:txBody>
      </p:sp>
    </p:spTree>
    <p:extLst>
      <p:ext uri="{BB962C8B-B14F-4D97-AF65-F5344CB8AC3E}">
        <p14:creationId xmlns:p14="http://schemas.microsoft.com/office/powerpoint/2010/main" val="291194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1875"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a:r>
              <a:rPr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extLst/>
          </a:lstStyle>
          <a:p>
            <a:pPr>
              <a:defRPr/>
            </a:pPr>
            <a:fld id="{8BAEAF25-2BFD-44DB-B970-67D4F1F68106}" type="datetime1">
              <a:rPr lang="en-US" smtClean="0"/>
              <a:t>11/5/2017</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DEAAA4A3-7D93-415F-BF0F-D5D8A6DD2FFA}" type="slidenum">
              <a:rPr lang="en-US" altLang="en-US" smtClean="0"/>
              <a:pPr/>
              <a:t>‹#›</a:t>
            </a:fld>
            <a:endParaRPr lang="en-US" altLang="en-US"/>
          </a:p>
        </p:txBody>
      </p:sp>
    </p:spTree>
    <p:extLst>
      <p:ext uri="{BB962C8B-B14F-4D97-AF65-F5344CB8AC3E}">
        <p14:creationId xmlns:p14="http://schemas.microsoft.com/office/powerpoint/2010/main" val="11617305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4"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350" dirty="0">
              <a:latin typeface="Cambria" panose="02040503050406030204" pitchFamily="18" charset="0"/>
              <a:cs typeface="Calibri" panose="020F0502020204030204" pitchFamily="34" charset="0"/>
            </a:endParaRPr>
          </a:p>
        </p:txBody>
      </p:sp>
      <p:sp>
        <p:nvSpPr>
          <p:cNvPr id="6" name="Freeform 18"/>
          <p:cNvSpPr>
            <a:spLocks/>
          </p:cNvSpPr>
          <p:nvPr/>
        </p:nvSpPr>
        <p:spPr bwMode="auto">
          <a:xfrm>
            <a:off x="485776"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latin typeface="Calibri" panose="020F0502020204030204" pitchFamily="34" charset="0"/>
              <a:cs typeface="Calibri" panose="020F0502020204030204"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latin typeface="Cambria" panose="02040503050406030204" pitchFamily="18" charset="0"/>
            </a:endParaRPr>
          </a:p>
        </p:txBody>
      </p:sp>
      <p:cxnSp>
        <p:nvCxnSpPr>
          <p:cNvPr id="8" name="Straight Connector 7"/>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6"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350" dirty="0">
              <a:latin typeface="Cambria" panose="02040503050406030204" pitchFamily="18" charset="0"/>
            </a:endParaRPr>
          </a:p>
        </p:txBody>
      </p:sp>
      <p:sp>
        <p:nvSpPr>
          <p:cNvPr id="10" name="Chevron 9"/>
          <p:cNvSpPr/>
          <p:nvPr/>
        </p:nvSpPr>
        <p:spPr>
          <a:xfrm>
            <a:off x="8477251"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350" dirty="0">
              <a:latin typeface="Cambria" panose="02040503050406030204" pitchFamily="18"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3716" indent="0" algn="r">
              <a:buNone/>
              <a:defRPr sz="1050"/>
            </a:lvl1pPr>
            <a:lvl2pPr>
              <a:defRPr sz="900"/>
            </a:lvl2pPr>
            <a:lvl3pPr>
              <a:defRPr sz="750"/>
            </a:lvl3pPr>
            <a:lvl4pPr>
              <a:defRPr sz="675"/>
            </a:lvl4pPr>
            <a:lvl5pPr>
              <a:defRPr sz="675"/>
            </a:lvl5pPr>
            <a:extLst/>
          </a:lstStyle>
          <a:p>
            <a:pPr lvl="0"/>
            <a:r>
              <a:rPr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75AC795E-CC4F-4FD3-B29F-FEBE40D8E4F9}" type="datetime1">
              <a:rPr lang="en-US" smtClean="0"/>
              <a:t>11/5/2017</a:t>
            </a:fld>
            <a:endParaRPr lang="en-US"/>
          </a:p>
        </p:txBody>
      </p:sp>
      <p:sp>
        <p:nvSpPr>
          <p:cNvPr id="12" name="Footer Placeholder 5"/>
          <p:cNvSpPr>
            <a:spLocks noGrp="1"/>
          </p:cNvSpPr>
          <p:nvPr>
            <p:ph type="ftr" sz="quarter" idx="11"/>
          </p:nvPr>
        </p:nvSpPr>
        <p:spPr>
          <a:xfrm>
            <a:off x="4379913" y="6408740"/>
            <a:ext cx="2351087" cy="365125"/>
          </a:xfrm>
        </p:spPr>
        <p:txBody>
          <a:bodyPr/>
          <a:lstStyle>
            <a:lvl1pPr>
              <a:defRPr>
                <a:solidFill>
                  <a:schemeClr val="tx1"/>
                </a:solidFill>
              </a:defRPr>
            </a:lvl1pPr>
            <a:extLst/>
          </a:lstStyle>
          <a:p>
            <a:pPr>
              <a:defRPr/>
            </a:pPr>
            <a:r>
              <a:rPr lang="en-US"/>
              <a:t>© 1992-2018 by Pearson Education, Inc. All Rights Reserved.</a:t>
            </a:r>
          </a:p>
        </p:txBody>
      </p:sp>
      <p:sp>
        <p:nvSpPr>
          <p:cNvPr id="13" name="Slide Number Placeholder 6"/>
          <p:cNvSpPr>
            <a:spLocks noGrp="1"/>
          </p:cNvSpPr>
          <p:nvPr>
            <p:ph type="sldNum" sz="quarter" idx="12"/>
          </p:nvPr>
        </p:nvSpPr>
        <p:spPr/>
        <p:txBody>
          <a:bodyPr/>
          <a:lstStyle>
            <a:lvl1pPr>
              <a:defRPr/>
            </a:lvl1pPr>
          </a:lstStyle>
          <a:p>
            <a:fld id="{822F815A-9B81-45DD-9C2A-8829E99C6B69}" type="slidenum">
              <a:rPr lang="en-US" altLang="en-US" smtClean="0"/>
              <a:pPr/>
              <a:t>‹#›</a:t>
            </a:fld>
            <a:endParaRPr lang="en-US" altLang="en-US"/>
          </a:p>
        </p:txBody>
      </p:sp>
    </p:spTree>
    <p:extLst>
      <p:ext uri="{BB962C8B-B14F-4D97-AF65-F5344CB8AC3E}">
        <p14:creationId xmlns:p14="http://schemas.microsoft.com/office/powerpoint/2010/main" val="266075508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6727825" y="6408740"/>
            <a:ext cx="1919288" cy="365125"/>
          </a:xfrm>
          <a:prstGeom prst="rect">
            <a:avLst/>
          </a:prstGeom>
        </p:spPr>
        <p:txBody>
          <a:bodyPr vert="horz" anchor="b"/>
          <a:lstStyle>
            <a:lvl1pPr algn="l" eaLnBrk="1" fontAlgn="auto" latinLnBrk="0" hangingPunct="1">
              <a:spcBef>
                <a:spcPts val="0"/>
              </a:spcBef>
              <a:spcAft>
                <a:spcPts val="0"/>
              </a:spcAft>
              <a:defRPr kumimoji="0" sz="750" smtClean="0">
                <a:solidFill>
                  <a:schemeClr val="tx1"/>
                </a:solidFill>
                <a:latin typeface="Cambria" panose="02040503050406030204" pitchFamily="18" charset="0"/>
                <a:cs typeface="+mn-cs"/>
              </a:defRPr>
            </a:lvl1pPr>
            <a:extLst/>
          </a:lstStyle>
          <a:p>
            <a:pPr>
              <a:defRPr/>
            </a:pPr>
            <a:fld id="{4ABB192A-2207-45E2-B5C4-499E86EBDD59}" type="datetime1">
              <a:rPr lang="en-US" smtClean="0"/>
              <a:t>11/5/2017</a:t>
            </a:fld>
            <a:endParaRPr lang="en-US"/>
          </a:p>
        </p:txBody>
      </p:sp>
      <p:sp>
        <p:nvSpPr>
          <p:cNvPr id="22" name="Footer Placeholder 21"/>
          <p:cNvSpPr>
            <a:spLocks noGrp="1"/>
          </p:cNvSpPr>
          <p:nvPr>
            <p:ph type="ftr" sz="quarter" idx="3"/>
          </p:nvPr>
        </p:nvSpPr>
        <p:spPr>
          <a:xfrm>
            <a:off x="457201" y="6408740"/>
            <a:ext cx="6273800" cy="365125"/>
          </a:xfrm>
          <a:prstGeom prst="rect">
            <a:avLst/>
          </a:prstGeom>
        </p:spPr>
        <p:txBody>
          <a:bodyPr vert="horz" anchor="b"/>
          <a:lstStyle>
            <a:lvl1pPr algn="l" eaLnBrk="1" fontAlgn="auto" latinLnBrk="0" hangingPunct="1">
              <a:spcBef>
                <a:spcPts val="0"/>
              </a:spcBef>
              <a:spcAft>
                <a:spcPts val="0"/>
              </a:spcAft>
              <a:defRPr kumimoji="0" sz="750">
                <a:solidFill>
                  <a:schemeClr val="tx1"/>
                </a:solidFill>
                <a:latin typeface="Cambria" panose="02040503050406030204" pitchFamily="18" charset="0"/>
                <a:cs typeface="+mn-cs"/>
              </a:defRPr>
            </a:lvl1pPr>
            <a:extLst/>
          </a:lstStyle>
          <a:p>
            <a:pPr>
              <a:defRPr/>
            </a:pPr>
            <a:r>
              <a:rPr lang="en-US"/>
              <a:t>© 1992-2018 by Pearson Education, Inc. All Rights Reserved.</a:t>
            </a:r>
          </a:p>
        </p:txBody>
      </p:sp>
      <p:sp>
        <p:nvSpPr>
          <p:cNvPr id="18" name="Slide Number Placeholder 17"/>
          <p:cNvSpPr>
            <a:spLocks noGrp="1"/>
          </p:cNvSpPr>
          <p:nvPr>
            <p:ph type="sldNum" sz="quarter" idx="4"/>
          </p:nvPr>
        </p:nvSpPr>
        <p:spPr>
          <a:xfrm>
            <a:off x="8647113" y="6408740"/>
            <a:ext cx="366712" cy="365125"/>
          </a:xfrm>
          <a:prstGeom prst="rect">
            <a:avLst/>
          </a:prstGeom>
        </p:spPr>
        <p:txBody>
          <a:bodyPr vert="horz" wrap="square" lIns="91440" tIns="45720" rIns="91440" bIns="45720" numCol="1" anchor="b" anchorCtr="0" compatLnSpc="1">
            <a:prstTxWarp prst="textNoShape">
              <a:avLst/>
            </a:prstTxWarp>
          </a:bodyPr>
          <a:lstStyle>
            <a:lvl1pPr algn="r">
              <a:defRPr sz="750">
                <a:latin typeface="Cambria" panose="02040503050406030204" pitchFamily="18" charset="0"/>
                <a:cs typeface="Calibri" panose="020F0502020204030204" pitchFamily="34" charset="0"/>
              </a:defRPr>
            </a:lvl1pPr>
          </a:lstStyle>
          <a:p>
            <a:fld id="{BAD05D14-1496-4FBF-8F18-04716868A0E2}" type="slidenum">
              <a:rPr lang="en-US" altLang="en-US" smtClean="0"/>
              <a:pPr/>
              <a:t>‹#›</a:t>
            </a:fld>
            <a:endParaRPr lang="en-US" altLang="en-US"/>
          </a:p>
        </p:txBody>
      </p:sp>
    </p:spTree>
    <p:extLst>
      <p:ext uri="{BB962C8B-B14F-4D97-AF65-F5344CB8AC3E}">
        <p14:creationId xmlns:p14="http://schemas.microsoft.com/office/powerpoint/2010/main" val="2990874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dt="0"/>
  <p:txStyles>
    <p:titleStyle>
      <a:lvl1pPr algn="l" rtl="0" eaLnBrk="1" fontAlgn="base" hangingPunct="1">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1" fontAlgn="base" hangingPunct="1">
        <a:spcBef>
          <a:spcPct val="0"/>
        </a:spcBef>
        <a:spcAft>
          <a:spcPct val="0"/>
        </a:spcAft>
        <a:defRPr sz="3075" b="1">
          <a:solidFill>
            <a:schemeClr val="tx2"/>
          </a:solidFill>
          <a:latin typeface="Lucida Sans Unicode" pitchFamily="34" charset="0"/>
        </a:defRPr>
      </a:lvl2pPr>
      <a:lvl3pPr algn="l" rtl="0" eaLnBrk="1" fontAlgn="base" hangingPunct="1">
        <a:spcBef>
          <a:spcPct val="0"/>
        </a:spcBef>
        <a:spcAft>
          <a:spcPct val="0"/>
        </a:spcAft>
        <a:defRPr sz="3075" b="1">
          <a:solidFill>
            <a:schemeClr val="tx2"/>
          </a:solidFill>
          <a:latin typeface="Lucida Sans Unicode" pitchFamily="34" charset="0"/>
        </a:defRPr>
      </a:lvl3pPr>
      <a:lvl4pPr algn="l" rtl="0" eaLnBrk="1" fontAlgn="base" hangingPunct="1">
        <a:spcBef>
          <a:spcPct val="0"/>
        </a:spcBef>
        <a:spcAft>
          <a:spcPct val="0"/>
        </a:spcAft>
        <a:defRPr sz="3075" b="1">
          <a:solidFill>
            <a:schemeClr val="tx2"/>
          </a:solidFill>
          <a:latin typeface="Lucida Sans Unicode" pitchFamily="34" charset="0"/>
        </a:defRPr>
      </a:lvl4pPr>
      <a:lvl5pPr algn="l" rtl="0" eaLnBrk="1" fontAlgn="base" hangingPunct="1">
        <a:spcBef>
          <a:spcPct val="0"/>
        </a:spcBef>
        <a:spcAft>
          <a:spcPct val="0"/>
        </a:spcAft>
        <a:defRPr sz="3075" b="1">
          <a:solidFill>
            <a:schemeClr val="tx2"/>
          </a:solidFill>
          <a:latin typeface="Lucida Sans Unicode" pitchFamily="34" charset="0"/>
        </a:defRPr>
      </a:lvl5pPr>
      <a:lvl6pPr marL="342900" algn="l" rtl="0" eaLnBrk="1" fontAlgn="base" hangingPunct="1">
        <a:spcBef>
          <a:spcPct val="0"/>
        </a:spcBef>
        <a:spcAft>
          <a:spcPct val="0"/>
        </a:spcAft>
        <a:defRPr sz="3075" b="1">
          <a:solidFill>
            <a:schemeClr val="tx2"/>
          </a:solidFill>
          <a:latin typeface="Lucida Sans Unicode" pitchFamily="34" charset="0"/>
        </a:defRPr>
      </a:lvl6pPr>
      <a:lvl7pPr marL="685800" algn="l" rtl="0" eaLnBrk="1" fontAlgn="base" hangingPunct="1">
        <a:spcBef>
          <a:spcPct val="0"/>
        </a:spcBef>
        <a:spcAft>
          <a:spcPct val="0"/>
        </a:spcAft>
        <a:defRPr sz="3075" b="1">
          <a:solidFill>
            <a:schemeClr val="tx2"/>
          </a:solidFill>
          <a:latin typeface="Lucida Sans Unicode" pitchFamily="34" charset="0"/>
        </a:defRPr>
      </a:lvl7pPr>
      <a:lvl8pPr marL="1028700" algn="l" rtl="0" eaLnBrk="1" fontAlgn="base" hangingPunct="1">
        <a:spcBef>
          <a:spcPct val="0"/>
        </a:spcBef>
        <a:spcAft>
          <a:spcPct val="0"/>
        </a:spcAft>
        <a:defRPr sz="3075" b="1">
          <a:solidFill>
            <a:schemeClr val="tx2"/>
          </a:solidFill>
          <a:latin typeface="Lucida Sans Unicode" pitchFamily="34" charset="0"/>
        </a:defRPr>
      </a:lvl8pPr>
      <a:lvl9pPr marL="1371600" algn="l" rtl="0" eaLnBrk="1" fontAlgn="base" hangingPunct="1">
        <a:spcBef>
          <a:spcPct val="0"/>
        </a:spcBef>
        <a:spcAft>
          <a:spcPct val="0"/>
        </a:spcAft>
        <a:defRPr sz="3075" b="1">
          <a:solidFill>
            <a:schemeClr val="tx2"/>
          </a:solidFill>
          <a:latin typeface="Lucida Sans Unicode" pitchFamily="34" charset="0"/>
        </a:defRPr>
      </a:lvl9pPr>
      <a:extLst/>
    </p:titleStyle>
    <p:bodyStyle>
      <a:lvl1pPr marL="273844" indent="-191691" algn="l" rtl="0" eaLnBrk="1" fontAlgn="base" hangingPunct="1">
        <a:spcBef>
          <a:spcPts val="300"/>
        </a:spcBef>
        <a:spcAft>
          <a:spcPct val="0"/>
        </a:spcAft>
        <a:buClr>
          <a:schemeClr val="accent1"/>
        </a:buClr>
        <a:buSzPct val="68000"/>
        <a:buFont typeface="Wingdings 3" panose="05040102010807070707" pitchFamily="18" charset="2"/>
        <a:buChar char=""/>
        <a:defRPr sz="2025" kern="1200">
          <a:solidFill>
            <a:schemeClr val="tx1"/>
          </a:solidFill>
          <a:latin typeface="Cambria" panose="02040503050406030204" pitchFamily="18" charset="0"/>
          <a:ea typeface="+mn-ea"/>
          <a:cs typeface="+mn-cs"/>
        </a:defRPr>
      </a:lvl1pPr>
      <a:lvl2pPr marL="465535" indent="-171450" algn="l" rtl="0" eaLnBrk="1" fontAlgn="base" hangingPunct="1">
        <a:spcBef>
          <a:spcPts val="244"/>
        </a:spcBef>
        <a:spcAft>
          <a:spcPct val="0"/>
        </a:spcAft>
        <a:buClr>
          <a:schemeClr val="accent1"/>
        </a:buClr>
        <a:buFont typeface="Verdana" panose="020B0604030504040204" pitchFamily="34" charset="0"/>
        <a:buChar char="◦"/>
        <a:defRPr sz="1725" kern="1200">
          <a:solidFill>
            <a:schemeClr val="tx1"/>
          </a:solidFill>
          <a:latin typeface="Cambria" panose="02040503050406030204" pitchFamily="18" charset="0"/>
          <a:ea typeface="+mn-ea"/>
          <a:cs typeface="+mn-cs"/>
        </a:defRPr>
      </a:lvl2pPr>
      <a:lvl3pPr marL="644129" indent="-171450" algn="l" rtl="0" eaLnBrk="1" fontAlgn="base" hangingPunct="1">
        <a:spcBef>
          <a:spcPts val="263"/>
        </a:spcBef>
        <a:spcAft>
          <a:spcPct val="0"/>
        </a:spcAft>
        <a:buClr>
          <a:schemeClr val="accent2"/>
        </a:buClr>
        <a:buSzPct val="100000"/>
        <a:buFont typeface="Wingdings 2" panose="05020102010507070707" pitchFamily="18" charset="2"/>
        <a:buChar char=""/>
        <a:defRPr sz="1575" kern="1200">
          <a:solidFill>
            <a:schemeClr val="tx1"/>
          </a:solidFill>
          <a:latin typeface="Cambria" panose="02040503050406030204" pitchFamily="18" charset="0"/>
          <a:ea typeface="+mn-ea"/>
          <a:cs typeface="+mn-cs"/>
        </a:defRPr>
      </a:lvl3pPr>
      <a:lvl4pPr marL="857250" indent="-171450" algn="l" rtl="0" eaLnBrk="1" fontAlgn="base" hangingPunct="1">
        <a:spcBef>
          <a:spcPts val="263"/>
        </a:spcBef>
        <a:spcAft>
          <a:spcPct val="0"/>
        </a:spcAft>
        <a:buClr>
          <a:schemeClr val="accent2"/>
        </a:buClr>
        <a:defRPr sz="1425" kern="1200">
          <a:solidFill>
            <a:schemeClr val="tx1"/>
          </a:solidFill>
          <a:latin typeface="Cambria" panose="02040503050406030204" pitchFamily="18" charset="0"/>
          <a:ea typeface="+mn-ea"/>
          <a:cs typeface="+mn-cs"/>
        </a:defRPr>
      </a:lvl4pPr>
      <a:lvl5pPr marL="857250" indent="-171450" algn="l" rtl="0" eaLnBrk="1" fontAlgn="base" hangingPunct="1">
        <a:spcBef>
          <a:spcPts val="263"/>
        </a:spcBef>
        <a:spcAft>
          <a:spcPct val="0"/>
        </a:spcAft>
        <a:buClr>
          <a:schemeClr val="accent2"/>
        </a:buClr>
        <a:defRPr sz="1425" kern="1200">
          <a:solidFill>
            <a:schemeClr val="tx1"/>
          </a:solidFill>
          <a:latin typeface="Cambria" panose="02040503050406030204" pitchFamily="18" charset="0"/>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2BF0-E611-498E-8551-DCF1B489108E}"/>
              </a:ext>
            </a:extLst>
          </p:cNvPr>
          <p:cNvSpPr>
            <a:spLocks noGrp="1"/>
          </p:cNvSpPr>
          <p:nvPr>
            <p:ph type="ctrTitle"/>
          </p:nvPr>
        </p:nvSpPr>
        <p:spPr/>
        <p:txBody>
          <a:bodyPr>
            <a:normAutofit/>
          </a:bodyPr>
          <a:lstStyle/>
          <a:p>
            <a:pPr eaLnBrk="1" fontAlgn="auto" hangingPunct="1">
              <a:spcAft>
                <a:spcPts val="0"/>
              </a:spcAft>
              <a:defRPr/>
            </a:pPr>
            <a:r>
              <a:rPr lang="en-US" dirty="0">
                <a:solidFill>
                  <a:srgbClr val="3380E6"/>
                </a:solidFill>
                <a:latin typeface="Calibri" panose="020F0502020204030204" pitchFamily="34" charset="0"/>
              </a:rPr>
              <a:t>Chapter 4</a:t>
            </a:r>
            <a:br>
              <a:rPr lang="en-US" dirty="0">
                <a:solidFill>
                  <a:srgbClr val="3380E6"/>
                </a:solidFill>
                <a:latin typeface="Calibri" panose="020F0502020204030204" pitchFamily="34" charset="0"/>
              </a:rPr>
            </a:br>
            <a:r>
              <a:rPr lang="en-US" dirty="0">
                <a:solidFill>
                  <a:srgbClr val="3380E6"/>
                </a:solidFill>
                <a:latin typeface="Calibri" panose="020F0502020204030204" pitchFamily="34" charset="0"/>
              </a:rPr>
              <a:t>Control Statements: Part 2; Logical Operators</a:t>
            </a:r>
          </a:p>
        </p:txBody>
      </p:sp>
      <p:sp>
        <p:nvSpPr>
          <p:cNvPr id="10243" name="Subtitle 3">
            <a:extLst>
              <a:ext uri="{FF2B5EF4-FFF2-40B4-BE49-F238E27FC236}">
                <a16:creationId xmlns:a16="http://schemas.microsoft.com/office/drawing/2014/main" id="{01E7CB9A-3165-4837-8468-A9C41147C2F5}"/>
              </a:ext>
            </a:extLst>
          </p:cNvPr>
          <p:cNvSpPr>
            <a:spLocks noGrp="1"/>
          </p:cNvSpPr>
          <p:nvPr>
            <p:ph type="subTitle" idx="1"/>
          </p:nvPr>
        </p:nvSpPr>
        <p:spPr/>
        <p:txBody>
          <a:bodyPr/>
          <a:lstStyle/>
          <a:p>
            <a:pPr marR="0" eaLnBrk="1" hangingPunct="1"/>
            <a:r>
              <a:rPr lang="en-US" altLang="en-US"/>
              <a:t>Java™ How to Program, </a:t>
            </a:r>
            <a:br>
              <a:rPr lang="en-US" altLang="en-US"/>
            </a:br>
            <a:r>
              <a:rPr lang="en-US" altLang="en-US"/>
              <a:t>Early Objects Version, 10/e</a:t>
            </a:r>
          </a:p>
        </p:txBody>
      </p:sp>
      <p:sp>
        <p:nvSpPr>
          <p:cNvPr id="5" name="Footer Placeholder 4">
            <a:extLst>
              <a:ext uri="{FF2B5EF4-FFF2-40B4-BE49-F238E27FC236}">
                <a16:creationId xmlns:a16="http://schemas.microsoft.com/office/drawing/2014/main" id="{7D068A63-0AEB-4A62-8BBF-3967A6F6BAB8}"/>
              </a:ext>
            </a:extLst>
          </p:cNvPr>
          <p:cNvSpPr>
            <a:spLocks noGrp="1"/>
          </p:cNvSpPr>
          <p:nvPr>
            <p:ph type="ftr" sz="quarter" idx="12"/>
          </p:nvPr>
        </p:nvSpPr>
        <p:spPr/>
        <p:txBody>
          <a:bodyPr/>
          <a:lstStyle/>
          <a:p>
            <a:pPr>
              <a:defRPr/>
            </a:pPr>
            <a:r>
              <a:rPr lang="en-US"/>
              <a:t>© 1992-2018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193C-4721-4D1D-828F-0B1C242C6D1A}"/>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4.2  </a:t>
            </a:r>
            <a:r>
              <a:rPr lang="en-US" dirty="0">
                <a:solidFill>
                  <a:srgbClr val="3380E6"/>
                </a:solidFill>
                <a:latin typeface="Calibri" panose="020F0502020204030204" pitchFamily="34" charset="0"/>
              </a:rPr>
              <a:t>Essentials of Counter-Controlled Iteration (Cont.)</a:t>
            </a:r>
          </a:p>
        </p:txBody>
      </p:sp>
      <p:sp>
        <p:nvSpPr>
          <p:cNvPr id="16387" name="Text Placeholder 2">
            <a:extLst>
              <a:ext uri="{FF2B5EF4-FFF2-40B4-BE49-F238E27FC236}">
                <a16:creationId xmlns:a16="http://schemas.microsoft.com/office/drawing/2014/main" id="{220F89F5-0AF2-466E-9ADE-41888E303E5D}"/>
              </a:ext>
            </a:extLst>
          </p:cNvPr>
          <p:cNvSpPr>
            <a:spLocks noGrp="1"/>
          </p:cNvSpPr>
          <p:nvPr>
            <p:ph type="body" idx="1"/>
          </p:nvPr>
        </p:nvSpPr>
        <p:spPr/>
        <p:txBody>
          <a:bodyPr/>
          <a:lstStyle/>
          <a:p>
            <a:pPr eaLnBrk="1" hangingPunct="1">
              <a:lnSpc>
                <a:spcPct val="90000"/>
              </a:lnSpc>
            </a:pPr>
            <a:r>
              <a:rPr lang="en-US" altLang="en-US" dirty="0">
                <a:solidFill>
                  <a:srgbClr val="000000"/>
                </a:solidFill>
              </a:rPr>
              <a:t>In Fig. 4.1, the control variable (</a:t>
            </a:r>
            <a:r>
              <a:rPr lang="en-US" altLang="en-US" dirty="0">
                <a:solidFill>
                  <a:srgbClr val="000000"/>
                </a:solidFill>
                <a:latin typeface="Consolas" panose="020B0609020204030204" pitchFamily="49" charset="0"/>
              </a:rPr>
              <a:t>counter</a:t>
            </a:r>
            <a:r>
              <a:rPr lang="en-US" altLang="en-US" dirty="0">
                <a:solidFill>
                  <a:srgbClr val="000000"/>
                </a:solidFill>
              </a:rPr>
              <a:t>), an </a:t>
            </a:r>
            <a:r>
              <a:rPr lang="en-US" altLang="en-US" dirty="0" err="1">
                <a:solidFill>
                  <a:srgbClr val="000000"/>
                </a:solidFill>
                <a:latin typeface="Consolas" panose="020B0609020204030204" pitchFamily="49" charset="0"/>
              </a:rPr>
              <a:t>int</a:t>
            </a:r>
            <a:r>
              <a:rPr lang="en-US" altLang="en-US" dirty="0">
                <a:solidFill>
                  <a:srgbClr val="000000"/>
                </a:solidFill>
              </a:rPr>
              <a:t>, </a:t>
            </a:r>
            <a:r>
              <a:rPr lang="en-US" altLang="en-US" i="1" dirty="0">
                <a:solidFill>
                  <a:srgbClr val="000000"/>
                </a:solidFill>
              </a:rPr>
              <a:t>reserves space </a:t>
            </a:r>
            <a:r>
              <a:rPr lang="en-US" altLang="en-US" dirty="0">
                <a:solidFill>
                  <a:srgbClr val="000000"/>
                </a:solidFill>
              </a:rPr>
              <a:t>for it in memory and sets its </a:t>
            </a:r>
            <a:r>
              <a:rPr lang="en-US" altLang="en-US" i="1" dirty="0">
                <a:solidFill>
                  <a:srgbClr val="000000"/>
                </a:solidFill>
              </a:rPr>
              <a:t>initial value</a:t>
            </a:r>
            <a:r>
              <a:rPr lang="en-US" altLang="en-US" dirty="0">
                <a:solidFill>
                  <a:srgbClr val="000000"/>
                </a:solidFill>
              </a:rPr>
              <a:t> to </a:t>
            </a:r>
            <a:r>
              <a:rPr lang="en-US" altLang="en-US" dirty="0">
                <a:solidFill>
                  <a:srgbClr val="000000"/>
                </a:solidFill>
                <a:latin typeface="Consolas" panose="020B0609020204030204" pitchFamily="49" charset="0"/>
              </a:rPr>
              <a:t>1</a:t>
            </a:r>
            <a:r>
              <a:rPr lang="en-US" altLang="en-US" dirty="0">
                <a:solidFill>
                  <a:srgbClr val="000000"/>
                </a:solidFill>
              </a:rPr>
              <a:t>. </a:t>
            </a:r>
          </a:p>
          <a:p>
            <a:pPr eaLnBrk="1" hangingPunct="1">
              <a:lnSpc>
                <a:spcPct val="90000"/>
              </a:lnSpc>
            </a:pPr>
            <a:r>
              <a:rPr lang="en-US" altLang="en-US" dirty="0">
                <a:solidFill>
                  <a:srgbClr val="000000"/>
                </a:solidFill>
              </a:rPr>
              <a:t>The loop-continuation condition in the </a:t>
            </a:r>
            <a:r>
              <a:rPr lang="en-US" altLang="en-US" dirty="0">
                <a:solidFill>
                  <a:srgbClr val="000000"/>
                </a:solidFill>
                <a:latin typeface="Consolas" panose="020B0609020204030204" pitchFamily="49" charset="0"/>
              </a:rPr>
              <a:t>while</a:t>
            </a:r>
            <a:r>
              <a:rPr lang="en-US" altLang="en-US" dirty="0">
                <a:solidFill>
                  <a:srgbClr val="000000"/>
                </a:solidFill>
              </a:rPr>
              <a:t> tests whether the value of the control variable is less than or equal to </a:t>
            </a:r>
            <a:r>
              <a:rPr lang="en-US" altLang="en-US" dirty="0">
                <a:solidFill>
                  <a:srgbClr val="000000"/>
                </a:solidFill>
                <a:latin typeface="Consolas" panose="020B0609020204030204" pitchFamily="49" charset="0"/>
              </a:rPr>
              <a:t>10</a:t>
            </a:r>
            <a:r>
              <a:rPr lang="en-US" altLang="en-US" dirty="0">
                <a:solidFill>
                  <a:srgbClr val="000000"/>
                </a:solidFill>
              </a:rPr>
              <a:t> (the final value for which the condition is </a:t>
            </a:r>
            <a:r>
              <a:rPr lang="en-US" altLang="en-US" dirty="0">
                <a:solidFill>
                  <a:srgbClr val="000000"/>
                </a:solidFill>
                <a:latin typeface="Consolas" panose="020B0609020204030204" pitchFamily="49" charset="0"/>
              </a:rPr>
              <a:t>true</a:t>
            </a:r>
            <a:r>
              <a:rPr lang="en-US" altLang="en-US" dirty="0">
                <a:solidFill>
                  <a:srgbClr val="000000"/>
                </a:solidFill>
              </a:rPr>
              <a:t>). </a:t>
            </a:r>
          </a:p>
          <a:p>
            <a:pPr eaLnBrk="1" hangingPunct="1">
              <a:lnSpc>
                <a:spcPct val="90000"/>
              </a:lnSpc>
            </a:pPr>
            <a:r>
              <a:rPr lang="en-US" altLang="en-US" dirty="0">
                <a:solidFill>
                  <a:srgbClr val="000000"/>
                </a:solidFill>
              </a:rPr>
              <a:t>We </a:t>
            </a:r>
            <a:r>
              <a:rPr lang="en-US" altLang="en-US" i="1" dirty="0">
                <a:solidFill>
                  <a:srgbClr val="000000"/>
                </a:solidFill>
              </a:rPr>
              <a:t>increment</a:t>
            </a:r>
            <a:r>
              <a:rPr lang="en-US" altLang="en-US" dirty="0">
                <a:solidFill>
                  <a:srgbClr val="000000"/>
                </a:solidFill>
              </a:rPr>
              <a:t> the control variable by 1 for each iteration of the loop. </a:t>
            </a:r>
          </a:p>
        </p:txBody>
      </p:sp>
      <p:sp>
        <p:nvSpPr>
          <p:cNvPr id="16388" name="Footer Placeholder 3">
            <a:extLst>
              <a:ext uri="{FF2B5EF4-FFF2-40B4-BE49-F238E27FC236}">
                <a16:creationId xmlns:a16="http://schemas.microsoft.com/office/drawing/2014/main" id="{58B72A3A-98F2-415C-BEDE-F3612CBF2260}"/>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4">
            <a:extLst>
              <a:ext uri="{FF2B5EF4-FFF2-40B4-BE49-F238E27FC236}">
                <a16:creationId xmlns:a16="http://schemas.microsoft.com/office/drawing/2014/main" id="{F821FA75-E1FC-428D-BDB0-930C2FFF44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9713"/>
            <a:ext cx="9144000" cy="3838575"/>
          </a:xfrm>
          <a:prstGeom prst="rect">
            <a:avLst/>
          </a:prstGeom>
        </p:spPr>
      </p:pic>
      <p:sp>
        <p:nvSpPr>
          <p:cNvPr id="2" name="Footer Placeholder 1">
            <a:extLst>
              <a:ext uri="{FF2B5EF4-FFF2-40B4-BE49-F238E27FC236}">
                <a16:creationId xmlns:a16="http://schemas.microsoft.com/office/drawing/2014/main" id="{7B2DC355-3BC8-4322-85F7-5CFCF531251E}"/>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9078705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5">
            <a:extLst>
              <a:ext uri="{FF2B5EF4-FFF2-40B4-BE49-F238E27FC236}">
                <a16:creationId xmlns:a16="http://schemas.microsoft.com/office/drawing/2014/main" id="{A9C4F78F-D8AE-47D3-9191-5D90F95A642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27598"/>
            <a:ext cx="9144000" cy="3402806"/>
          </a:xfrm>
          <a:prstGeom prst="rect">
            <a:avLst/>
          </a:prstGeom>
        </p:spPr>
      </p:pic>
      <p:sp>
        <p:nvSpPr>
          <p:cNvPr id="2" name="Footer Placeholder 1">
            <a:extLst>
              <a:ext uri="{FF2B5EF4-FFF2-40B4-BE49-F238E27FC236}">
                <a16:creationId xmlns:a16="http://schemas.microsoft.com/office/drawing/2014/main" id="{71BD1A79-9D49-4A81-905D-28E53FA49E7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2051010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6">
            <a:extLst>
              <a:ext uri="{FF2B5EF4-FFF2-40B4-BE49-F238E27FC236}">
                <a16:creationId xmlns:a16="http://schemas.microsoft.com/office/drawing/2014/main" id="{95ADCD34-E1C7-4A82-8848-E682264539E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0019" y="857250"/>
            <a:ext cx="8843963" cy="5143500"/>
          </a:xfrm>
          <a:prstGeom prst="rect">
            <a:avLst/>
          </a:prstGeom>
        </p:spPr>
      </p:pic>
      <p:sp>
        <p:nvSpPr>
          <p:cNvPr id="2" name="Footer Placeholder 1">
            <a:extLst>
              <a:ext uri="{FF2B5EF4-FFF2-40B4-BE49-F238E27FC236}">
                <a16:creationId xmlns:a16="http://schemas.microsoft.com/office/drawing/2014/main" id="{3AAD9DFF-274D-44D0-A9B4-EDC99F5C2BA2}"/>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2273916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7">
            <a:extLst>
              <a:ext uri="{FF2B5EF4-FFF2-40B4-BE49-F238E27FC236}">
                <a16:creationId xmlns:a16="http://schemas.microsoft.com/office/drawing/2014/main" id="{1213606D-56EA-4585-9C45-4C0D67120B0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22773" y="857250"/>
            <a:ext cx="6698456" cy="5143500"/>
          </a:xfrm>
          <a:prstGeom prst="rect">
            <a:avLst/>
          </a:prstGeom>
        </p:spPr>
      </p:pic>
      <p:sp>
        <p:nvSpPr>
          <p:cNvPr id="2" name="Footer Placeholder 1">
            <a:extLst>
              <a:ext uri="{FF2B5EF4-FFF2-40B4-BE49-F238E27FC236}">
                <a16:creationId xmlns:a16="http://schemas.microsoft.com/office/drawing/2014/main" id="{02670022-004C-4EBD-AB29-63B976E47E5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3690057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8">
            <a:extLst>
              <a:ext uri="{FF2B5EF4-FFF2-40B4-BE49-F238E27FC236}">
                <a16:creationId xmlns:a16="http://schemas.microsoft.com/office/drawing/2014/main" id="{06F53CF6-BCB0-4553-9332-E277B0B6F1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13285"/>
            <a:ext cx="9144000" cy="3830240"/>
          </a:xfrm>
          <a:prstGeom prst="rect">
            <a:avLst/>
          </a:prstGeom>
        </p:spPr>
      </p:pic>
      <p:sp>
        <p:nvSpPr>
          <p:cNvPr id="2" name="Footer Placeholder 1">
            <a:extLst>
              <a:ext uri="{FF2B5EF4-FFF2-40B4-BE49-F238E27FC236}">
                <a16:creationId xmlns:a16="http://schemas.microsoft.com/office/drawing/2014/main" id="{9CCD9CAE-FEB4-4895-A5C4-23B093B786D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8903554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59A9-5E5D-43AB-A96F-50045C663F9A}"/>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4.9  </a:t>
            </a:r>
            <a:r>
              <a:rPr lang="en-US" dirty="0">
                <a:solidFill>
                  <a:srgbClr val="3380E6"/>
                </a:solidFill>
                <a:latin typeface="Calibri" panose="020F0502020204030204" pitchFamily="34" charset="0"/>
              </a:rPr>
              <a:t>Structured Programming Summary (Cont.)</a:t>
            </a:r>
          </a:p>
        </p:txBody>
      </p:sp>
      <p:sp>
        <p:nvSpPr>
          <p:cNvPr id="114691" name="Text Placeholder 2">
            <a:extLst>
              <a:ext uri="{FF2B5EF4-FFF2-40B4-BE49-F238E27FC236}">
                <a16:creationId xmlns:a16="http://schemas.microsoft.com/office/drawing/2014/main" id="{88F4EBEA-96D0-4D7F-8123-0FCC7679F158}"/>
              </a:ext>
            </a:extLst>
          </p:cNvPr>
          <p:cNvSpPr>
            <a:spLocks noGrp="1"/>
          </p:cNvSpPr>
          <p:nvPr>
            <p:ph type="body" idx="1"/>
          </p:nvPr>
        </p:nvSpPr>
        <p:spPr/>
        <p:txBody>
          <a:bodyPr/>
          <a:lstStyle/>
          <a:p>
            <a:pPr eaLnBrk="1" hangingPunct="1"/>
            <a:r>
              <a:rPr lang="en-US" altLang="en-US" dirty="0">
                <a:solidFill>
                  <a:srgbClr val="000000"/>
                </a:solidFill>
              </a:rPr>
              <a:t>Structured programming promotes simplicity. </a:t>
            </a:r>
          </a:p>
          <a:p>
            <a:pPr eaLnBrk="1" hangingPunct="1"/>
            <a:r>
              <a:rPr lang="en-US" altLang="en-US" dirty="0">
                <a:solidFill>
                  <a:srgbClr val="000000"/>
                </a:solidFill>
              </a:rPr>
              <a:t>Only three forms of control are needed to implement an algorithm:</a:t>
            </a:r>
          </a:p>
          <a:p>
            <a:pPr lvl="1" eaLnBrk="1" hangingPunct="1"/>
            <a:r>
              <a:rPr lang="en-US" altLang="en-US" dirty="0">
                <a:solidFill>
                  <a:srgbClr val="000000"/>
                </a:solidFill>
              </a:rPr>
              <a:t>sequence</a:t>
            </a:r>
          </a:p>
          <a:p>
            <a:pPr lvl="1" eaLnBrk="1" hangingPunct="1"/>
            <a:r>
              <a:rPr lang="en-US" altLang="en-US" dirty="0">
                <a:solidFill>
                  <a:srgbClr val="000000"/>
                </a:solidFill>
              </a:rPr>
              <a:t>selection</a:t>
            </a:r>
          </a:p>
          <a:p>
            <a:pPr lvl="1" eaLnBrk="1" hangingPunct="1"/>
            <a:r>
              <a:rPr lang="en-US" altLang="en-US" dirty="0">
                <a:solidFill>
                  <a:srgbClr val="000000"/>
                </a:solidFill>
              </a:rPr>
              <a:t>iteration  </a:t>
            </a:r>
          </a:p>
          <a:p>
            <a:pPr eaLnBrk="1" hangingPunct="1"/>
            <a:r>
              <a:rPr lang="en-US" altLang="en-US" dirty="0">
                <a:solidFill>
                  <a:srgbClr val="000000"/>
                </a:solidFill>
              </a:rPr>
              <a:t>The sequence structure is trivial. Simply list the statements to execute in the order in which they should execute. </a:t>
            </a:r>
          </a:p>
        </p:txBody>
      </p:sp>
      <p:sp>
        <p:nvSpPr>
          <p:cNvPr id="111620" name="Footer Placeholder 3">
            <a:extLst>
              <a:ext uri="{FF2B5EF4-FFF2-40B4-BE49-F238E27FC236}">
                <a16:creationId xmlns:a16="http://schemas.microsoft.com/office/drawing/2014/main" id="{CF7062DE-B3CE-42D1-A9B6-E308AD25853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CE02-C18E-48CD-A613-DE7322A1D05A}"/>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4.9  </a:t>
            </a:r>
            <a:r>
              <a:rPr lang="en-US" dirty="0">
                <a:solidFill>
                  <a:srgbClr val="3380E6"/>
                </a:solidFill>
                <a:latin typeface="Calibri" panose="020F0502020204030204" pitchFamily="34" charset="0"/>
              </a:rPr>
              <a:t>Structured Programming Summary (Cont.)</a:t>
            </a:r>
          </a:p>
        </p:txBody>
      </p:sp>
      <p:sp>
        <p:nvSpPr>
          <p:cNvPr id="115715" name="Text Placeholder 2">
            <a:extLst>
              <a:ext uri="{FF2B5EF4-FFF2-40B4-BE49-F238E27FC236}">
                <a16:creationId xmlns:a16="http://schemas.microsoft.com/office/drawing/2014/main" id="{8EB52DB3-8865-45EF-AA3B-47754020BE25}"/>
              </a:ext>
            </a:extLst>
          </p:cNvPr>
          <p:cNvSpPr>
            <a:spLocks noGrp="1"/>
          </p:cNvSpPr>
          <p:nvPr>
            <p:ph type="body" idx="1"/>
          </p:nvPr>
        </p:nvSpPr>
        <p:spPr/>
        <p:txBody>
          <a:bodyPr/>
          <a:lstStyle/>
          <a:p>
            <a:pPr eaLnBrk="1" hangingPunct="1"/>
            <a:r>
              <a:rPr lang="en-US" altLang="en-US" dirty="0">
                <a:solidFill>
                  <a:srgbClr val="000000"/>
                </a:solidFill>
              </a:rPr>
              <a:t>Selection is implemented in one of three ways:</a:t>
            </a:r>
          </a:p>
          <a:p>
            <a:pPr lvl="1" eaLnBrk="1" hangingPunct="1"/>
            <a:r>
              <a:rPr lang="en-US" altLang="en-US" dirty="0">
                <a:solidFill>
                  <a:srgbClr val="000000"/>
                </a:solidFill>
                <a:latin typeface="Consolas" panose="020B0609020204030204" pitchFamily="49" charset="0"/>
              </a:rPr>
              <a:t>if</a:t>
            </a:r>
            <a:r>
              <a:rPr lang="en-US" altLang="en-US" dirty="0">
                <a:solidFill>
                  <a:srgbClr val="000000"/>
                </a:solidFill>
              </a:rPr>
              <a:t> statement (single selection)</a:t>
            </a:r>
          </a:p>
          <a:p>
            <a:pPr lvl="1" eaLnBrk="1" hangingPunct="1"/>
            <a:r>
              <a:rPr lang="en-US" altLang="en-US" dirty="0">
                <a:solidFill>
                  <a:srgbClr val="000000"/>
                </a:solidFill>
                <a:latin typeface="Consolas" panose="020B0609020204030204" pitchFamily="49" charset="0"/>
              </a:rPr>
              <a:t>if</a:t>
            </a:r>
            <a:r>
              <a:rPr lang="en-US" altLang="en-US" dirty="0">
                <a:solidFill>
                  <a:srgbClr val="000000"/>
                </a:solidFill>
              </a:rPr>
              <a:t>…</a:t>
            </a:r>
            <a:r>
              <a:rPr lang="en-US" altLang="en-US" dirty="0">
                <a:solidFill>
                  <a:srgbClr val="000000"/>
                </a:solidFill>
                <a:latin typeface="Consolas" panose="020B0609020204030204" pitchFamily="49" charset="0"/>
              </a:rPr>
              <a:t>else</a:t>
            </a:r>
            <a:r>
              <a:rPr lang="en-US" altLang="en-US" dirty="0">
                <a:solidFill>
                  <a:srgbClr val="000000"/>
                </a:solidFill>
              </a:rPr>
              <a:t> statement (double selection)</a:t>
            </a:r>
          </a:p>
          <a:p>
            <a:pPr lvl="1" eaLnBrk="1" hangingPunct="1"/>
            <a:r>
              <a:rPr lang="en-US" altLang="en-US" dirty="0">
                <a:solidFill>
                  <a:srgbClr val="000000"/>
                </a:solidFill>
                <a:latin typeface="Consolas" panose="020B0609020204030204" pitchFamily="49" charset="0"/>
              </a:rPr>
              <a:t>switch</a:t>
            </a:r>
            <a:r>
              <a:rPr lang="en-US" altLang="en-US" dirty="0">
                <a:solidFill>
                  <a:srgbClr val="000000"/>
                </a:solidFill>
              </a:rPr>
              <a:t> statement (multiple selection)</a:t>
            </a:r>
          </a:p>
          <a:p>
            <a:pPr eaLnBrk="1" hangingPunct="1"/>
            <a:r>
              <a:rPr lang="en-US" altLang="en-US" dirty="0">
                <a:solidFill>
                  <a:srgbClr val="000000"/>
                </a:solidFill>
              </a:rPr>
              <a:t>The simple </a:t>
            </a:r>
            <a:r>
              <a:rPr lang="en-US" altLang="en-US" dirty="0">
                <a:solidFill>
                  <a:srgbClr val="000000"/>
                </a:solidFill>
                <a:latin typeface="Consolas" panose="020B0609020204030204" pitchFamily="49" charset="0"/>
              </a:rPr>
              <a:t>if</a:t>
            </a:r>
            <a:r>
              <a:rPr lang="en-US" altLang="en-US" dirty="0">
                <a:solidFill>
                  <a:srgbClr val="000000"/>
                </a:solidFill>
              </a:rPr>
              <a:t> statement is sufficient to provide any form of selection—everything that can be done with the </a:t>
            </a:r>
            <a:r>
              <a:rPr lang="en-US" altLang="en-US" dirty="0">
                <a:solidFill>
                  <a:srgbClr val="000000"/>
                </a:solidFill>
                <a:latin typeface="Consolas" panose="020B0609020204030204" pitchFamily="49" charset="0"/>
              </a:rPr>
              <a:t>if</a:t>
            </a:r>
            <a:r>
              <a:rPr lang="en-US" altLang="en-US" dirty="0">
                <a:solidFill>
                  <a:srgbClr val="000000"/>
                </a:solidFill>
              </a:rPr>
              <a:t>…</a:t>
            </a:r>
            <a:r>
              <a:rPr lang="en-US" altLang="en-US" dirty="0">
                <a:solidFill>
                  <a:srgbClr val="000000"/>
                </a:solidFill>
                <a:latin typeface="Consolas" panose="020B0609020204030204" pitchFamily="49" charset="0"/>
              </a:rPr>
              <a:t>else</a:t>
            </a:r>
            <a:r>
              <a:rPr lang="en-US" altLang="en-US" dirty="0">
                <a:solidFill>
                  <a:srgbClr val="000000"/>
                </a:solidFill>
              </a:rPr>
              <a:t> statement and the </a:t>
            </a:r>
            <a:r>
              <a:rPr lang="en-US" altLang="en-US" dirty="0">
                <a:solidFill>
                  <a:srgbClr val="000000"/>
                </a:solidFill>
                <a:latin typeface="Consolas" panose="020B0609020204030204" pitchFamily="49" charset="0"/>
              </a:rPr>
              <a:t>switch</a:t>
            </a:r>
            <a:r>
              <a:rPr lang="en-US" altLang="en-US" dirty="0">
                <a:solidFill>
                  <a:srgbClr val="000000"/>
                </a:solidFill>
              </a:rPr>
              <a:t> statement can be implemented by combining </a:t>
            </a:r>
            <a:r>
              <a:rPr lang="en-US" altLang="en-US" dirty="0">
                <a:solidFill>
                  <a:srgbClr val="000000"/>
                </a:solidFill>
                <a:latin typeface="Consolas" panose="020B0609020204030204" pitchFamily="49" charset="0"/>
              </a:rPr>
              <a:t>if</a:t>
            </a:r>
            <a:r>
              <a:rPr lang="en-US" altLang="en-US" dirty="0">
                <a:solidFill>
                  <a:srgbClr val="000000"/>
                </a:solidFill>
              </a:rPr>
              <a:t> statements.</a:t>
            </a:r>
          </a:p>
        </p:txBody>
      </p:sp>
      <p:sp>
        <p:nvSpPr>
          <p:cNvPr id="112644" name="Footer Placeholder 3">
            <a:extLst>
              <a:ext uri="{FF2B5EF4-FFF2-40B4-BE49-F238E27FC236}">
                <a16:creationId xmlns:a16="http://schemas.microsoft.com/office/drawing/2014/main" id="{BB59A554-75A4-489E-809E-71885A7DEEE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F212-015E-486B-935D-09823B0C5924}"/>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4.9  </a:t>
            </a:r>
            <a:r>
              <a:rPr lang="en-US" dirty="0">
                <a:solidFill>
                  <a:srgbClr val="3380E6"/>
                </a:solidFill>
                <a:latin typeface="Calibri" panose="020F0502020204030204" pitchFamily="34" charset="0"/>
              </a:rPr>
              <a:t>Structured Programming Summary (Cont.)</a:t>
            </a:r>
          </a:p>
        </p:txBody>
      </p:sp>
      <p:sp>
        <p:nvSpPr>
          <p:cNvPr id="116739" name="Text Placeholder 2">
            <a:extLst>
              <a:ext uri="{FF2B5EF4-FFF2-40B4-BE49-F238E27FC236}">
                <a16:creationId xmlns:a16="http://schemas.microsoft.com/office/drawing/2014/main" id="{985045D8-5235-40F4-B013-A3EE5FED05C4}"/>
              </a:ext>
            </a:extLst>
          </p:cNvPr>
          <p:cNvSpPr>
            <a:spLocks noGrp="1"/>
          </p:cNvSpPr>
          <p:nvPr>
            <p:ph type="body" idx="1"/>
          </p:nvPr>
        </p:nvSpPr>
        <p:spPr/>
        <p:txBody>
          <a:bodyPr/>
          <a:lstStyle/>
          <a:p>
            <a:pPr eaLnBrk="1" hangingPunct="1"/>
            <a:r>
              <a:rPr lang="en-US" altLang="en-US" dirty="0">
                <a:solidFill>
                  <a:srgbClr val="000000"/>
                </a:solidFill>
              </a:rPr>
              <a:t>Iteration is implemented in one of three ways:</a:t>
            </a:r>
          </a:p>
          <a:p>
            <a:pPr lvl="1" eaLnBrk="1" hangingPunct="1"/>
            <a:r>
              <a:rPr lang="en-US" altLang="en-US" dirty="0">
                <a:solidFill>
                  <a:srgbClr val="000000"/>
                </a:solidFill>
                <a:latin typeface="Consolas" panose="020B0609020204030204" pitchFamily="49" charset="0"/>
              </a:rPr>
              <a:t>while</a:t>
            </a:r>
            <a:r>
              <a:rPr lang="en-US" altLang="en-US" dirty="0">
                <a:solidFill>
                  <a:srgbClr val="000000"/>
                </a:solidFill>
              </a:rPr>
              <a:t> statement</a:t>
            </a:r>
          </a:p>
          <a:p>
            <a:pPr lvl="1" eaLnBrk="1" hangingPunct="1"/>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statement</a:t>
            </a:r>
          </a:p>
          <a:p>
            <a:pPr lvl="1" eaLnBrk="1" hangingPunct="1"/>
            <a:r>
              <a:rPr lang="en-US" altLang="en-US" dirty="0">
                <a:solidFill>
                  <a:srgbClr val="000000"/>
                </a:solidFill>
                <a:latin typeface="Consolas" panose="020B0609020204030204" pitchFamily="49" charset="0"/>
              </a:rPr>
              <a:t>for</a:t>
            </a:r>
            <a:r>
              <a:rPr lang="en-US" altLang="en-US" dirty="0">
                <a:solidFill>
                  <a:srgbClr val="000000"/>
                </a:solidFill>
              </a:rPr>
              <a:t> statement</a:t>
            </a:r>
          </a:p>
          <a:p>
            <a:pPr eaLnBrk="1" hangingPunct="1"/>
            <a:r>
              <a:rPr lang="en-US" altLang="en-US" dirty="0">
                <a:solidFill>
                  <a:srgbClr val="000000"/>
                </a:solidFill>
              </a:rPr>
              <a:t>The </a:t>
            </a:r>
            <a:r>
              <a:rPr lang="en-US" altLang="en-US" dirty="0">
                <a:solidFill>
                  <a:srgbClr val="000000"/>
                </a:solidFill>
                <a:latin typeface="Consolas" panose="020B0609020204030204" pitchFamily="49" charset="0"/>
              </a:rPr>
              <a:t>while</a:t>
            </a:r>
            <a:r>
              <a:rPr lang="en-US" altLang="en-US" dirty="0">
                <a:solidFill>
                  <a:srgbClr val="000000"/>
                </a:solidFill>
              </a:rPr>
              <a:t> statement is sufficient to provide any form of iteration. Everything that can be done with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and </a:t>
            </a:r>
            <a:r>
              <a:rPr lang="en-US" altLang="en-US" dirty="0">
                <a:solidFill>
                  <a:srgbClr val="000000"/>
                </a:solidFill>
                <a:latin typeface="Consolas" panose="020B0609020204030204" pitchFamily="49" charset="0"/>
              </a:rPr>
              <a:t>for</a:t>
            </a:r>
            <a:r>
              <a:rPr lang="en-US" altLang="en-US" dirty="0">
                <a:solidFill>
                  <a:srgbClr val="000000"/>
                </a:solidFill>
              </a:rPr>
              <a:t> can be done with the </a:t>
            </a:r>
            <a:r>
              <a:rPr lang="en-US" altLang="en-US" dirty="0">
                <a:solidFill>
                  <a:srgbClr val="000000"/>
                </a:solidFill>
                <a:latin typeface="Consolas" panose="020B0609020204030204" pitchFamily="49" charset="0"/>
              </a:rPr>
              <a:t>while</a:t>
            </a:r>
            <a:r>
              <a:rPr lang="en-US" altLang="en-US" dirty="0">
                <a:solidFill>
                  <a:srgbClr val="000000"/>
                </a:solidFill>
              </a:rPr>
              <a:t> statement.</a:t>
            </a:r>
          </a:p>
        </p:txBody>
      </p:sp>
      <p:sp>
        <p:nvSpPr>
          <p:cNvPr id="113668" name="Footer Placeholder 3">
            <a:extLst>
              <a:ext uri="{FF2B5EF4-FFF2-40B4-BE49-F238E27FC236}">
                <a16:creationId xmlns:a16="http://schemas.microsoft.com/office/drawing/2014/main" id="{9E9557AD-E325-4F12-81DE-7A681305605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056B-241B-4FCD-B893-D840AABA39BA}"/>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4.9  </a:t>
            </a:r>
            <a:r>
              <a:rPr lang="en-US" dirty="0">
                <a:solidFill>
                  <a:srgbClr val="3380E6"/>
                </a:solidFill>
                <a:latin typeface="Calibri" panose="020F0502020204030204" pitchFamily="34" charset="0"/>
              </a:rPr>
              <a:t>Structured Programming Summary (Cont.)</a:t>
            </a:r>
          </a:p>
        </p:txBody>
      </p:sp>
      <p:sp>
        <p:nvSpPr>
          <p:cNvPr id="117763" name="Text Placeholder 2">
            <a:extLst>
              <a:ext uri="{FF2B5EF4-FFF2-40B4-BE49-F238E27FC236}">
                <a16:creationId xmlns:a16="http://schemas.microsoft.com/office/drawing/2014/main" id="{CD2182C5-2AC6-4E07-AAA5-E1AD70F41273}"/>
              </a:ext>
            </a:extLst>
          </p:cNvPr>
          <p:cNvSpPr>
            <a:spLocks noGrp="1"/>
          </p:cNvSpPr>
          <p:nvPr>
            <p:ph type="body" idx="1"/>
          </p:nvPr>
        </p:nvSpPr>
        <p:spPr/>
        <p:txBody>
          <a:bodyPr/>
          <a:lstStyle/>
          <a:p>
            <a:pPr eaLnBrk="1" hangingPunct="1"/>
            <a:r>
              <a:rPr lang="en-US" altLang="en-US" dirty="0">
                <a:solidFill>
                  <a:srgbClr val="000000"/>
                </a:solidFill>
              </a:rPr>
              <a:t>Combining these results illustrates that any form of control ever needed in a Java program can be expressed in terms of</a:t>
            </a:r>
          </a:p>
          <a:p>
            <a:pPr lvl="1" eaLnBrk="1" hangingPunct="1"/>
            <a:r>
              <a:rPr lang="en-US" altLang="en-US" dirty="0">
                <a:solidFill>
                  <a:srgbClr val="000000"/>
                </a:solidFill>
              </a:rPr>
              <a:t>sequence</a:t>
            </a:r>
          </a:p>
          <a:p>
            <a:pPr lvl="1" eaLnBrk="1" hangingPunct="1"/>
            <a:r>
              <a:rPr lang="en-US" altLang="en-US" dirty="0">
                <a:solidFill>
                  <a:srgbClr val="000000"/>
                </a:solidFill>
                <a:latin typeface="Consolas" panose="020B0609020204030204" pitchFamily="49" charset="0"/>
              </a:rPr>
              <a:t>if</a:t>
            </a:r>
            <a:r>
              <a:rPr lang="en-US" altLang="en-US" dirty="0">
                <a:solidFill>
                  <a:srgbClr val="000000"/>
                </a:solidFill>
              </a:rPr>
              <a:t> statement (selection)</a:t>
            </a:r>
          </a:p>
          <a:p>
            <a:pPr lvl="1" eaLnBrk="1" hangingPunct="1"/>
            <a:r>
              <a:rPr lang="en-US" altLang="en-US" dirty="0">
                <a:solidFill>
                  <a:srgbClr val="000000"/>
                </a:solidFill>
                <a:latin typeface="Consolas" panose="020B0609020204030204" pitchFamily="49" charset="0"/>
              </a:rPr>
              <a:t>while</a:t>
            </a:r>
            <a:r>
              <a:rPr lang="en-US" altLang="en-US" dirty="0">
                <a:solidFill>
                  <a:srgbClr val="000000"/>
                </a:solidFill>
              </a:rPr>
              <a:t> statement (iteration)</a:t>
            </a:r>
          </a:p>
          <a:p>
            <a:pPr eaLnBrk="1" hangingPunct="1">
              <a:buFont typeface="Wingdings 3" panose="05040102010807070707" pitchFamily="18" charset="2"/>
              <a:buNone/>
            </a:pPr>
            <a:r>
              <a:rPr lang="en-US" altLang="en-US" dirty="0">
                <a:solidFill>
                  <a:srgbClr val="000000"/>
                </a:solidFill>
              </a:rPr>
              <a:t>	and that these can be combined in only two ways—stacking and nesting. </a:t>
            </a:r>
          </a:p>
        </p:txBody>
      </p:sp>
      <p:sp>
        <p:nvSpPr>
          <p:cNvPr id="114692" name="Footer Placeholder 3">
            <a:extLst>
              <a:ext uri="{FF2B5EF4-FFF2-40B4-BE49-F238E27FC236}">
                <a16:creationId xmlns:a16="http://schemas.microsoft.com/office/drawing/2014/main" id="{00822F38-DF8D-4C1B-9BA7-93FC4E3D24F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0">
            <a:extLst>
              <a:ext uri="{FF2B5EF4-FFF2-40B4-BE49-F238E27FC236}">
                <a16:creationId xmlns:a16="http://schemas.microsoft.com/office/drawing/2014/main" id="{66E86BF2-0FF0-42DB-A92A-8B39BE9CED3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27635"/>
            <a:ext cx="9144000" cy="2802731"/>
          </a:xfrm>
          <a:prstGeom prst="rect">
            <a:avLst/>
          </a:prstGeom>
        </p:spPr>
      </p:pic>
      <p:sp>
        <p:nvSpPr>
          <p:cNvPr id="2" name="Footer Placeholder 1">
            <a:extLst>
              <a:ext uri="{FF2B5EF4-FFF2-40B4-BE49-F238E27FC236}">
                <a16:creationId xmlns:a16="http://schemas.microsoft.com/office/drawing/2014/main" id="{54F56312-8634-4838-ABC1-6C1C268F22A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81200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1">
            <a:extLst>
              <a:ext uri="{FF2B5EF4-FFF2-40B4-BE49-F238E27FC236}">
                <a16:creationId xmlns:a16="http://schemas.microsoft.com/office/drawing/2014/main" id="{ABBE6CE4-0165-435F-91E3-50C710753AB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2441"/>
            <a:ext cx="9144000" cy="2091928"/>
          </a:xfrm>
          <a:prstGeom prst="rect">
            <a:avLst/>
          </a:prstGeom>
        </p:spPr>
      </p:pic>
      <p:sp>
        <p:nvSpPr>
          <p:cNvPr id="2" name="Footer Placeholder 1">
            <a:extLst>
              <a:ext uri="{FF2B5EF4-FFF2-40B4-BE49-F238E27FC236}">
                <a16:creationId xmlns:a16="http://schemas.microsoft.com/office/drawing/2014/main" id="{053B6EED-0987-4249-A5CD-71A45906C7C3}"/>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99548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83BE-92CF-4373-92D1-D031290CE113}"/>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4.3  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Iteration Statement</a:t>
            </a:r>
          </a:p>
        </p:txBody>
      </p:sp>
      <p:sp>
        <p:nvSpPr>
          <p:cNvPr id="20483" name="Text Placeholder 2">
            <a:extLst>
              <a:ext uri="{FF2B5EF4-FFF2-40B4-BE49-F238E27FC236}">
                <a16:creationId xmlns:a16="http://schemas.microsoft.com/office/drawing/2014/main" id="{92DCD189-8D77-4F3C-97E2-3FDBB31E5543}"/>
              </a:ext>
            </a:extLst>
          </p:cNvPr>
          <p:cNvSpPr>
            <a:spLocks noGrp="1"/>
          </p:cNvSpPr>
          <p:nvPr>
            <p:ph type="body" idx="1"/>
          </p:nvPr>
        </p:nvSpPr>
        <p:spPr/>
        <p:txBody>
          <a:bodyPr/>
          <a:lstStyle/>
          <a:p>
            <a:pPr eaLnBrk="1" hangingPunct="1"/>
            <a:r>
              <a:rPr lang="en-US" altLang="en-US" dirty="0">
                <a:solidFill>
                  <a:srgbClr val="0000FF"/>
                </a:solidFill>
                <a:latin typeface="LucidaSansTypewriter" pitchFamily="49" charset="0"/>
              </a:rPr>
              <a:t>for</a:t>
            </a:r>
            <a:r>
              <a:rPr lang="en-US" altLang="en-US" b="1" dirty="0">
                <a:solidFill>
                  <a:srgbClr val="0000FF"/>
                </a:solidFill>
                <a:cs typeface="Times New Roman" panose="02020603050405020304" pitchFamily="18" charset="0"/>
              </a:rPr>
              <a:t> iteration statement</a:t>
            </a:r>
          </a:p>
          <a:p>
            <a:pPr lvl="1" eaLnBrk="1" hangingPunct="1"/>
            <a:r>
              <a:rPr lang="en-US" altLang="en-US" dirty="0">
                <a:solidFill>
                  <a:srgbClr val="000000"/>
                </a:solidFill>
              </a:rPr>
              <a:t>Specifies the counter-controlled-iteration details in a single line of code. </a:t>
            </a:r>
          </a:p>
          <a:p>
            <a:pPr lvl="1" eaLnBrk="1" hangingPunct="1"/>
            <a:r>
              <a:rPr lang="en-US" altLang="en-US" dirty="0">
                <a:solidFill>
                  <a:srgbClr val="000000"/>
                </a:solidFill>
              </a:rPr>
              <a:t>Figure 4.2 reimplements the application of Fig. 4.1 using </a:t>
            </a:r>
            <a:r>
              <a:rPr lang="en-US" altLang="en-US" dirty="0">
                <a:solidFill>
                  <a:srgbClr val="000000"/>
                </a:solidFill>
                <a:latin typeface="Consolas" panose="020B0609020204030204" pitchFamily="49" charset="0"/>
              </a:rPr>
              <a:t>for</a:t>
            </a:r>
            <a:r>
              <a:rPr lang="en-US" altLang="en-US" dirty="0">
                <a:solidFill>
                  <a:srgbClr val="000000"/>
                </a:solidFill>
              </a:rPr>
              <a:t>.</a:t>
            </a:r>
          </a:p>
        </p:txBody>
      </p:sp>
      <p:sp>
        <p:nvSpPr>
          <p:cNvPr id="21508" name="Footer Placeholder 3">
            <a:extLst>
              <a:ext uri="{FF2B5EF4-FFF2-40B4-BE49-F238E27FC236}">
                <a16:creationId xmlns:a16="http://schemas.microsoft.com/office/drawing/2014/main" id="{D1E43087-106B-4A31-B621-EAAA912F15D6}"/>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2">
            <a:extLst>
              <a:ext uri="{FF2B5EF4-FFF2-40B4-BE49-F238E27FC236}">
                <a16:creationId xmlns:a16="http://schemas.microsoft.com/office/drawing/2014/main" id="{0975F399-D3DE-4D7A-920C-611220F2A3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4160"/>
            <a:ext cx="9144000" cy="5068490"/>
          </a:xfrm>
          <a:prstGeom prst="rect">
            <a:avLst/>
          </a:prstGeom>
        </p:spPr>
      </p:pic>
      <p:sp>
        <p:nvSpPr>
          <p:cNvPr id="2" name="Footer Placeholder 1">
            <a:extLst>
              <a:ext uri="{FF2B5EF4-FFF2-40B4-BE49-F238E27FC236}">
                <a16:creationId xmlns:a16="http://schemas.microsoft.com/office/drawing/2014/main" id="{81F03F33-2EBC-42FF-B7FD-3933E218CAE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80460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8F85-7EAD-48C7-9950-FFCDC7CE292E}"/>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4.3  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Iteration Statement (Cont.)</a:t>
            </a:r>
          </a:p>
        </p:txBody>
      </p:sp>
      <p:sp>
        <p:nvSpPr>
          <p:cNvPr id="22531" name="Text Placeholder 2">
            <a:extLst>
              <a:ext uri="{FF2B5EF4-FFF2-40B4-BE49-F238E27FC236}">
                <a16:creationId xmlns:a16="http://schemas.microsoft.com/office/drawing/2014/main" id="{4D80DB5E-11ED-4198-B981-BA9F35C0BE25}"/>
              </a:ext>
            </a:extLst>
          </p:cNvPr>
          <p:cNvSpPr>
            <a:spLocks noGrp="1"/>
          </p:cNvSpPr>
          <p:nvPr>
            <p:ph type="body" idx="1"/>
          </p:nvPr>
        </p:nvSpPr>
        <p:spPr/>
        <p:txBody>
          <a:bodyPr>
            <a:normAutofit/>
          </a:bodyPr>
          <a:lstStyle/>
          <a:p>
            <a:pPr eaLnBrk="1" hangingPunct="1">
              <a:lnSpc>
                <a:spcPct val="90000"/>
              </a:lnSpc>
            </a:pPr>
            <a:r>
              <a:rPr lang="en-US" altLang="en-US" sz="2300" dirty="0">
                <a:solidFill>
                  <a:srgbClr val="000000"/>
                </a:solidFill>
              </a:rPr>
              <a:t>When the </a:t>
            </a:r>
            <a:r>
              <a:rPr lang="en-US" altLang="en-US" sz="2300" dirty="0">
                <a:solidFill>
                  <a:srgbClr val="000000"/>
                </a:solidFill>
                <a:latin typeface="Consolas" panose="020B0609020204030204" pitchFamily="49" charset="0"/>
              </a:rPr>
              <a:t>for</a:t>
            </a:r>
            <a:r>
              <a:rPr lang="en-US" altLang="en-US" sz="2300" dirty="0">
                <a:solidFill>
                  <a:srgbClr val="000000"/>
                </a:solidFill>
              </a:rPr>
              <a:t> statement begins executing, the control variable is declared and initialized.</a:t>
            </a:r>
          </a:p>
          <a:p>
            <a:pPr eaLnBrk="1" hangingPunct="1">
              <a:lnSpc>
                <a:spcPct val="90000"/>
              </a:lnSpc>
            </a:pPr>
            <a:r>
              <a:rPr lang="en-US" altLang="en-US" sz="2300" dirty="0">
                <a:solidFill>
                  <a:srgbClr val="000000"/>
                </a:solidFill>
              </a:rPr>
              <a:t>Next, the program checks the loop-continuation condition, which is between the two required semicolons. </a:t>
            </a:r>
          </a:p>
          <a:p>
            <a:pPr eaLnBrk="1" hangingPunct="1">
              <a:lnSpc>
                <a:spcPct val="90000"/>
              </a:lnSpc>
            </a:pPr>
            <a:r>
              <a:rPr lang="en-US" altLang="en-US" sz="2300" dirty="0">
                <a:solidFill>
                  <a:srgbClr val="000000"/>
                </a:solidFill>
              </a:rPr>
              <a:t>If the condition initially is true, the body statement executes. </a:t>
            </a:r>
          </a:p>
          <a:p>
            <a:pPr eaLnBrk="1" hangingPunct="1">
              <a:lnSpc>
                <a:spcPct val="90000"/>
              </a:lnSpc>
            </a:pPr>
            <a:r>
              <a:rPr lang="en-US" altLang="en-US" sz="2300" dirty="0">
                <a:solidFill>
                  <a:srgbClr val="000000"/>
                </a:solidFill>
              </a:rPr>
              <a:t>After executing the loop’s body, the program increments the control variable in the increment expression, which appears to the right of the second semicolon. </a:t>
            </a:r>
          </a:p>
          <a:p>
            <a:pPr eaLnBrk="1" hangingPunct="1">
              <a:lnSpc>
                <a:spcPct val="90000"/>
              </a:lnSpc>
            </a:pPr>
            <a:r>
              <a:rPr lang="en-US" altLang="en-US" sz="2300" dirty="0">
                <a:solidFill>
                  <a:srgbClr val="000000"/>
                </a:solidFill>
              </a:rPr>
              <a:t>Then the loop-continuation test is performed again to determine whether the program should continue with the next iteration of the loop. </a:t>
            </a:r>
          </a:p>
          <a:p>
            <a:pPr eaLnBrk="1" hangingPunct="1">
              <a:lnSpc>
                <a:spcPct val="90000"/>
              </a:lnSpc>
            </a:pPr>
            <a:r>
              <a:rPr lang="en-US" altLang="en-US" sz="2300" dirty="0">
                <a:solidFill>
                  <a:srgbClr val="000000"/>
                </a:solidFill>
              </a:rPr>
              <a:t>A common logic error with counter-controlled iteration is an </a:t>
            </a:r>
            <a:r>
              <a:rPr lang="en-US" altLang="en-US" sz="2300" b="1" dirty="0">
                <a:solidFill>
                  <a:srgbClr val="0000FF"/>
                </a:solidFill>
                <a:cs typeface="Times New Roman" panose="02020603050405020304" pitchFamily="18" charset="0"/>
              </a:rPr>
              <a:t>off-by-one error</a:t>
            </a:r>
            <a:r>
              <a:rPr lang="en-US" altLang="en-US" sz="2300" b="1" dirty="0">
                <a:solidFill>
                  <a:srgbClr val="000000"/>
                </a:solidFill>
                <a:cs typeface="Times New Roman" panose="02020603050405020304" pitchFamily="18" charset="0"/>
              </a:rPr>
              <a:t>.</a:t>
            </a:r>
          </a:p>
        </p:txBody>
      </p:sp>
      <p:sp>
        <p:nvSpPr>
          <p:cNvPr id="23556" name="Footer Placeholder 3">
            <a:extLst>
              <a:ext uri="{FF2B5EF4-FFF2-40B4-BE49-F238E27FC236}">
                <a16:creationId xmlns:a16="http://schemas.microsoft.com/office/drawing/2014/main" id="{7F70AB83-20B5-4C83-A046-357066DC4DB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3">
            <a:extLst>
              <a:ext uri="{FF2B5EF4-FFF2-40B4-BE49-F238E27FC236}">
                <a16:creationId xmlns:a16="http://schemas.microsoft.com/office/drawing/2014/main" id="{A3A540E1-B611-4B37-B36A-8E4FAED4192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7629"/>
            <a:ext cx="9144000" cy="2901553"/>
          </a:xfrm>
          <a:prstGeom prst="rect">
            <a:avLst/>
          </a:prstGeom>
        </p:spPr>
      </p:pic>
      <p:sp>
        <p:nvSpPr>
          <p:cNvPr id="2" name="Footer Placeholder 1">
            <a:extLst>
              <a:ext uri="{FF2B5EF4-FFF2-40B4-BE49-F238E27FC236}">
                <a16:creationId xmlns:a16="http://schemas.microsoft.com/office/drawing/2014/main" id="{8FC33219-5307-499D-A7FC-B857592A363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92872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4">
            <a:extLst>
              <a:ext uri="{FF2B5EF4-FFF2-40B4-BE49-F238E27FC236}">
                <a16:creationId xmlns:a16="http://schemas.microsoft.com/office/drawing/2014/main" id="{7D25E895-57B8-4C5C-8D69-52CCC6C10A0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35832"/>
            <a:ext cx="9144000" cy="4985147"/>
          </a:xfrm>
          <a:prstGeom prst="rect">
            <a:avLst/>
          </a:prstGeom>
        </p:spPr>
      </p:pic>
      <p:sp>
        <p:nvSpPr>
          <p:cNvPr id="2" name="Footer Placeholder 1">
            <a:extLst>
              <a:ext uri="{FF2B5EF4-FFF2-40B4-BE49-F238E27FC236}">
                <a16:creationId xmlns:a16="http://schemas.microsoft.com/office/drawing/2014/main" id="{2E93A781-96DD-4614-854D-4628CF931BB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6219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5">
            <a:extLst>
              <a:ext uri="{FF2B5EF4-FFF2-40B4-BE49-F238E27FC236}">
                <a16:creationId xmlns:a16="http://schemas.microsoft.com/office/drawing/2014/main" id="{E5DB9235-1371-4C79-8508-4147110B44D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2391"/>
            <a:ext cx="9144000" cy="2892028"/>
          </a:xfrm>
          <a:prstGeom prst="rect">
            <a:avLst/>
          </a:prstGeom>
        </p:spPr>
      </p:pic>
      <p:sp>
        <p:nvSpPr>
          <p:cNvPr id="2" name="Footer Placeholder 1">
            <a:extLst>
              <a:ext uri="{FF2B5EF4-FFF2-40B4-BE49-F238E27FC236}">
                <a16:creationId xmlns:a16="http://schemas.microsoft.com/office/drawing/2014/main" id="{B546E1D8-0DD6-482A-AE3B-9B380974576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51212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6">
            <a:extLst>
              <a:ext uri="{FF2B5EF4-FFF2-40B4-BE49-F238E27FC236}">
                <a16:creationId xmlns:a16="http://schemas.microsoft.com/office/drawing/2014/main" id="{D2F18E31-1307-4F80-95B1-CC6E45A63F5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76425"/>
            <a:ext cx="9144000" cy="3103960"/>
          </a:xfrm>
          <a:prstGeom prst="rect">
            <a:avLst/>
          </a:prstGeom>
        </p:spPr>
      </p:pic>
      <p:sp>
        <p:nvSpPr>
          <p:cNvPr id="2" name="Footer Placeholder 1">
            <a:extLst>
              <a:ext uri="{FF2B5EF4-FFF2-40B4-BE49-F238E27FC236}">
                <a16:creationId xmlns:a16="http://schemas.microsoft.com/office/drawing/2014/main" id="{9D2AA570-378E-4939-9F55-467632420A03}"/>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90875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02">
            <a:extLst>
              <a:ext uri="{FF2B5EF4-FFF2-40B4-BE49-F238E27FC236}">
                <a16:creationId xmlns:a16="http://schemas.microsoft.com/office/drawing/2014/main" id="{87C4157E-731E-4C99-83E1-66B8A62D23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8588" y="857250"/>
            <a:ext cx="8885635" cy="5143500"/>
          </a:xfrm>
          <a:prstGeom prst="rect">
            <a:avLst/>
          </a:prstGeom>
        </p:spPr>
      </p:pic>
      <p:sp>
        <p:nvSpPr>
          <p:cNvPr id="2" name="Footer Placeholder 1">
            <a:extLst>
              <a:ext uri="{FF2B5EF4-FFF2-40B4-BE49-F238E27FC236}">
                <a16:creationId xmlns:a16="http://schemas.microsoft.com/office/drawing/2014/main" id="{307846DB-5A85-463D-923B-B7AD19CFFA4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313443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0B41-74BE-4D06-8EA1-11A2F8282C39}"/>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4.3  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Iteration Statement (Cont.)</a:t>
            </a:r>
          </a:p>
        </p:txBody>
      </p:sp>
      <p:sp>
        <p:nvSpPr>
          <p:cNvPr id="27651" name="Text Placeholder 2">
            <a:extLst>
              <a:ext uri="{FF2B5EF4-FFF2-40B4-BE49-F238E27FC236}">
                <a16:creationId xmlns:a16="http://schemas.microsoft.com/office/drawing/2014/main" id="{7E9FD7A0-B5B5-472D-97B9-E69A10803285}"/>
              </a:ext>
            </a:extLst>
          </p:cNvPr>
          <p:cNvSpPr>
            <a:spLocks noGrp="1"/>
          </p:cNvSpPr>
          <p:nvPr>
            <p:ph type="body" idx="1"/>
          </p:nvPr>
        </p:nvSpPr>
        <p:spPr>
          <a:xfrm>
            <a:off x="457200" y="1219200"/>
            <a:ext cx="8229600" cy="4525963"/>
          </a:xfrm>
        </p:spPr>
        <p:txBody>
          <a:bodyPr>
            <a:normAutofit lnSpcReduction="10000"/>
          </a:bodyPr>
          <a:lstStyle/>
          <a:p>
            <a:pPr eaLnBrk="1" hangingPunct="1"/>
            <a:r>
              <a:rPr lang="en-US" altLang="en-US" sz="2400" dirty="0">
                <a:solidFill>
                  <a:srgbClr val="000000"/>
                </a:solidFill>
              </a:rPr>
              <a:t>The general format of the </a:t>
            </a:r>
            <a:r>
              <a:rPr lang="en-US" altLang="en-US" sz="2400" dirty="0">
                <a:solidFill>
                  <a:srgbClr val="000000"/>
                </a:solidFill>
                <a:latin typeface="Consolas" panose="020B0609020204030204" pitchFamily="49" charset="0"/>
              </a:rPr>
              <a:t>for</a:t>
            </a:r>
            <a:r>
              <a:rPr lang="en-US" altLang="en-US" sz="2400" dirty="0">
                <a:solidFill>
                  <a:srgbClr val="000000"/>
                </a:solidFill>
              </a:rPr>
              <a:t> statement is </a:t>
            </a:r>
          </a:p>
          <a:p>
            <a:pPr lvl="2" eaLnBrk="1" hangingPunct="1">
              <a:buFont typeface="Wingdings 2" panose="05020102010507070707" pitchFamily="18" charset="2"/>
              <a:buNone/>
            </a:pPr>
            <a:r>
              <a:rPr lang="en-US" altLang="en-US" sz="2000" dirty="0">
                <a:solidFill>
                  <a:srgbClr val="0000FF"/>
                </a:solidFill>
                <a:latin typeface="Consolas" panose="020B0609020204030204" pitchFamily="49" charset="0"/>
              </a:rPr>
              <a:t>	for</a:t>
            </a:r>
            <a:r>
              <a:rPr lang="en-US" altLang="en-US" sz="2000" dirty="0">
                <a:solidFill>
                  <a:srgbClr val="000000"/>
                </a:solidFill>
                <a:latin typeface="Consolas" panose="020B0609020204030204" pitchFamily="49" charset="0"/>
              </a:rPr>
              <a:t> (</a:t>
            </a:r>
            <a:r>
              <a:rPr lang="en-US" altLang="en-US" sz="2000" i="1" dirty="0">
                <a:solidFill>
                  <a:srgbClr val="000000"/>
                </a:solidFill>
              </a:rPr>
              <a:t>initialization</a:t>
            </a:r>
            <a:r>
              <a:rPr lang="en-US" altLang="en-US" sz="2000" i="1" dirty="0">
                <a:solidFill>
                  <a:srgbClr val="000000"/>
                </a:solidFill>
                <a:latin typeface="Consolas" panose="020B0609020204030204" pitchFamily="49" charset="0"/>
              </a:rPr>
              <a:t>; </a:t>
            </a:r>
            <a:r>
              <a:rPr lang="en-US" altLang="en-US" sz="2000" i="1" dirty="0" err="1">
                <a:solidFill>
                  <a:srgbClr val="000000"/>
                </a:solidFill>
              </a:rPr>
              <a:t>loopContinuationCondition</a:t>
            </a:r>
            <a:r>
              <a:rPr lang="en-US" altLang="en-US" sz="2000" i="1" dirty="0">
                <a:solidFill>
                  <a:srgbClr val="000000"/>
                </a:solidFill>
                <a:latin typeface="Consolas" panose="020B0609020204030204" pitchFamily="49" charset="0"/>
              </a:rPr>
              <a:t>; </a:t>
            </a:r>
            <a:r>
              <a:rPr lang="en-US" altLang="en-US" sz="2000" i="1" dirty="0">
                <a:solidFill>
                  <a:srgbClr val="000000"/>
                </a:solidFill>
              </a:rPr>
              <a:t>increment</a:t>
            </a:r>
            <a:r>
              <a:rPr lang="en-US" altLang="en-US" sz="2000" i="1" dirty="0">
                <a:solidFill>
                  <a:srgbClr val="000000"/>
                </a:solidFill>
                <a:latin typeface="Consolas" panose="020B0609020204030204" pitchFamily="49" charset="0"/>
              </a:rPr>
              <a:t>) </a:t>
            </a:r>
            <a:br>
              <a:rPr lang="en-US" altLang="en-US" sz="2000" i="1" dirty="0">
                <a:solidFill>
                  <a:srgbClr val="000000"/>
                </a:solidFill>
                <a:latin typeface="Consolas" panose="020B0609020204030204" pitchFamily="49" charset="0"/>
              </a:rPr>
            </a:br>
            <a:r>
              <a:rPr lang="en-US" altLang="en-US" sz="2000" i="1" dirty="0">
                <a:solidFill>
                  <a:srgbClr val="000000"/>
                </a:solidFill>
                <a:latin typeface="Consolas" panose="020B0609020204030204" pitchFamily="49" charset="0"/>
              </a:rPr>
              <a:t>   </a:t>
            </a:r>
            <a:r>
              <a:rPr lang="en-US" altLang="en-US" sz="2000" i="1" dirty="0">
                <a:solidFill>
                  <a:srgbClr val="000000"/>
                </a:solidFill>
              </a:rPr>
              <a:t>statement</a:t>
            </a:r>
          </a:p>
          <a:p>
            <a:pPr lvl="1" eaLnBrk="1" hangingPunct="1"/>
            <a:r>
              <a:rPr lang="en-US" altLang="en-US" sz="2000" dirty="0">
                <a:solidFill>
                  <a:srgbClr val="000000"/>
                </a:solidFill>
              </a:rPr>
              <a:t>the </a:t>
            </a:r>
            <a:r>
              <a:rPr lang="en-US" altLang="en-US" sz="2000" i="1" dirty="0">
                <a:solidFill>
                  <a:srgbClr val="000000"/>
                </a:solidFill>
              </a:rPr>
              <a:t>initialization </a:t>
            </a:r>
            <a:r>
              <a:rPr lang="en-US" altLang="en-US" sz="2000" dirty="0">
                <a:solidFill>
                  <a:srgbClr val="000000"/>
                </a:solidFill>
              </a:rPr>
              <a:t>expression names the loop’s control variable and optionally provides its initial value</a:t>
            </a:r>
          </a:p>
          <a:p>
            <a:pPr lvl="1" eaLnBrk="1" hangingPunct="1"/>
            <a:r>
              <a:rPr lang="en-US" altLang="en-US" sz="2000" i="1" dirty="0" err="1">
                <a:solidFill>
                  <a:srgbClr val="000000"/>
                </a:solidFill>
              </a:rPr>
              <a:t>loopContinuationCondition</a:t>
            </a:r>
            <a:r>
              <a:rPr lang="en-US" altLang="en-US" sz="2000" i="1" dirty="0">
                <a:solidFill>
                  <a:srgbClr val="000000"/>
                </a:solidFill>
              </a:rPr>
              <a:t> </a:t>
            </a:r>
            <a:r>
              <a:rPr lang="en-US" altLang="en-US" sz="2000" dirty="0">
                <a:solidFill>
                  <a:srgbClr val="000000"/>
                </a:solidFill>
              </a:rPr>
              <a:t>determines whether the loop should continue executing </a:t>
            </a:r>
          </a:p>
          <a:p>
            <a:pPr lvl="1" eaLnBrk="1" hangingPunct="1"/>
            <a:r>
              <a:rPr lang="en-US" altLang="en-US" sz="2000" i="1" dirty="0">
                <a:solidFill>
                  <a:srgbClr val="000000"/>
                </a:solidFill>
              </a:rPr>
              <a:t>increment </a:t>
            </a:r>
            <a:r>
              <a:rPr lang="en-US" altLang="en-US" sz="2000" dirty="0">
                <a:solidFill>
                  <a:srgbClr val="000000"/>
                </a:solidFill>
              </a:rPr>
              <a:t>modifies the control variable’s value, so that the loop-continuation condition eventually becomes false. </a:t>
            </a:r>
          </a:p>
          <a:p>
            <a:pPr eaLnBrk="1" hangingPunct="1"/>
            <a:r>
              <a:rPr lang="en-US" altLang="en-US" sz="2400" dirty="0">
                <a:solidFill>
                  <a:srgbClr val="000000"/>
                </a:solidFill>
              </a:rPr>
              <a:t>The two semicolons in the </a:t>
            </a:r>
            <a:r>
              <a:rPr lang="en-US" altLang="en-US" sz="2400" dirty="0">
                <a:solidFill>
                  <a:srgbClr val="000000"/>
                </a:solidFill>
                <a:latin typeface="Consolas" panose="020B0609020204030204" pitchFamily="49" charset="0"/>
              </a:rPr>
              <a:t>for</a:t>
            </a:r>
            <a:r>
              <a:rPr lang="en-US" altLang="en-US" sz="2400" dirty="0">
                <a:solidFill>
                  <a:srgbClr val="000000"/>
                </a:solidFill>
              </a:rPr>
              <a:t> header are required.</a:t>
            </a:r>
          </a:p>
          <a:p>
            <a:pPr eaLnBrk="1" hangingPunct="1"/>
            <a:r>
              <a:rPr lang="en-US" altLang="en-US" sz="2400" dirty="0">
                <a:solidFill>
                  <a:srgbClr val="000000"/>
                </a:solidFill>
              </a:rPr>
              <a:t>If the loop-continuation condition is initially </a:t>
            </a:r>
            <a:r>
              <a:rPr lang="en-US" altLang="en-US" sz="2400" dirty="0">
                <a:solidFill>
                  <a:srgbClr val="000000"/>
                </a:solidFill>
                <a:latin typeface="Consolas" panose="020B0609020204030204" pitchFamily="49" charset="0"/>
              </a:rPr>
              <a:t>false</a:t>
            </a:r>
            <a:r>
              <a:rPr lang="en-US" altLang="en-US" sz="2400" dirty="0">
                <a:solidFill>
                  <a:srgbClr val="000000"/>
                </a:solidFill>
              </a:rPr>
              <a:t>, the program does </a:t>
            </a:r>
            <a:r>
              <a:rPr lang="en-US" altLang="en-US" sz="2400" i="1" dirty="0">
                <a:solidFill>
                  <a:srgbClr val="000000"/>
                </a:solidFill>
              </a:rPr>
              <a:t>not</a:t>
            </a:r>
            <a:r>
              <a:rPr lang="en-US" altLang="en-US" sz="2400" dirty="0">
                <a:solidFill>
                  <a:srgbClr val="000000"/>
                </a:solidFill>
              </a:rPr>
              <a:t> execute the </a:t>
            </a:r>
            <a:r>
              <a:rPr lang="en-US" altLang="en-US" sz="2400" dirty="0">
                <a:solidFill>
                  <a:srgbClr val="000000"/>
                </a:solidFill>
                <a:latin typeface="Consolas" panose="020B0609020204030204" pitchFamily="49" charset="0"/>
              </a:rPr>
              <a:t>for</a:t>
            </a:r>
            <a:r>
              <a:rPr lang="en-US" altLang="en-US" sz="2400" dirty="0">
                <a:solidFill>
                  <a:srgbClr val="000000"/>
                </a:solidFill>
              </a:rPr>
              <a:t> statement’s body. Instead, execution proceeds with the statement following the </a:t>
            </a:r>
            <a:r>
              <a:rPr lang="en-US" altLang="en-US" sz="2400" dirty="0">
                <a:solidFill>
                  <a:srgbClr val="000000"/>
                </a:solidFill>
                <a:latin typeface="Consolas" panose="020B0609020204030204" pitchFamily="49" charset="0"/>
              </a:rPr>
              <a:t>for</a:t>
            </a:r>
            <a:r>
              <a:rPr lang="en-US" altLang="en-US" sz="2400" dirty="0">
                <a:solidFill>
                  <a:srgbClr val="000000"/>
                </a:solidFill>
              </a:rPr>
              <a:t>.</a:t>
            </a:r>
          </a:p>
        </p:txBody>
      </p:sp>
      <p:sp>
        <p:nvSpPr>
          <p:cNvPr id="27652" name="Footer Placeholder 3">
            <a:extLst>
              <a:ext uri="{FF2B5EF4-FFF2-40B4-BE49-F238E27FC236}">
                <a16:creationId xmlns:a16="http://schemas.microsoft.com/office/drawing/2014/main" id="{CFA92C05-8CF6-4413-A234-C6FE5A503A6E}"/>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B176-8084-4BDB-9BBE-14F3F8479DF2}"/>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4.3  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Iteration Statement (Cont.)</a:t>
            </a:r>
          </a:p>
        </p:txBody>
      </p:sp>
      <p:sp>
        <p:nvSpPr>
          <p:cNvPr id="28675" name="Text Placeholder 2">
            <a:extLst>
              <a:ext uri="{FF2B5EF4-FFF2-40B4-BE49-F238E27FC236}">
                <a16:creationId xmlns:a16="http://schemas.microsoft.com/office/drawing/2014/main" id="{EA8CDFBE-0ACE-4FEA-91C6-21C3FBADB1E6}"/>
              </a:ext>
            </a:extLst>
          </p:cNvPr>
          <p:cNvSpPr>
            <a:spLocks noGrp="1"/>
          </p:cNvSpPr>
          <p:nvPr>
            <p:ph type="body" idx="1"/>
          </p:nvPr>
        </p:nvSpPr>
        <p:spPr>
          <a:xfrm>
            <a:off x="457200" y="1481138"/>
            <a:ext cx="8229600" cy="4767262"/>
          </a:xfrm>
        </p:spPr>
        <p:txBody>
          <a:bodyPr/>
          <a:lstStyle/>
          <a:p>
            <a:pPr eaLnBrk="1" hangingPunct="1">
              <a:lnSpc>
                <a:spcPct val="80000"/>
              </a:lnSpc>
            </a:pPr>
            <a:r>
              <a:rPr lang="en-US" altLang="en-US" sz="2300" dirty="0">
                <a:solidFill>
                  <a:srgbClr val="000000"/>
                </a:solidFill>
              </a:rPr>
              <a:t>The </a:t>
            </a:r>
            <a:r>
              <a:rPr lang="en-US" altLang="en-US" sz="2300" dirty="0">
                <a:solidFill>
                  <a:srgbClr val="000000"/>
                </a:solidFill>
                <a:latin typeface="Consolas" panose="020B0609020204030204" pitchFamily="49" charset="0"/>
              </a:rPr>
              <a:t>for</a:t>
            </a:r>
            <a:r>
              <a:rPr lang="en-US" altLang="en-US" sz="2300" dirty="0">
                <a:solidFill>
                  <a:srgbClr val="000000"/>
                </a:solidFill>
              </a:rPr>
              <a:t> statement often can be represented with an equivalent </a:t>
            </a:r>
            <a:r>
              <a:rPr lang="en-US" altLang="en-US" sz="2300" dirty="0">
                <a:solidFill>
                  <a:srgbClr val="000000"/>
                </a:solidFill>
                <a:latin typeface="Consolas" panose="020B0609020204030204" pitchFamily="49" charset="0"/>
              </a:rPr>
              <a:t>while</a:t>
            </a:r>
            <a:r>
              <a:rPr lang="en-US" altLang="en-US" sz="2300" dirty="0">
                <a:solidFill>
                  <a:srgbClr val="000000"/>
                </a:solidFill>
              </a:rPr>
              <a:t> statement as follows:</a:t>
            </a:r>
          </a:p>
          <a:p>
            <a:pPr lvl="2" eaLnBrk="1" hangingPunct="1">
              <a:lnSpc>
                <a:spcPct val="80000"/>
              </a:lnSpc>
              <a:buFont typeface="Wingdings 2" panose="05020102010507070707" pitchFamily="18" charset="2"/>
              <a:buNone/>
            </a:pPr>
            <a:r>
              <a:rPr lang="en-US" altLang="en-US" sz="1800" i="1" dirty="0">
                <a:solidFill>
                  <a:srgbClr val="000000"/>
                </a:solidFill>
              </a:rPr>
              <a:t>	initialization</a:t>
            </a:r>
            <a:r>
              <a:rPr lang="en-US" altLang="en-US" sz="1800" dirty="0">
                <a:solidFill>
                  <a:srgbClr val="000000"/>
                </a:solidFill>
                <a:latin typeface="Consolas" panose="020B0609020204030204" pitchFamily="49" charset="0"/>
              </a:rPr>
              <a:t>;</a:t>
            </a:r>
          </a:p>
          <a:p>
            <a:pPr lvl="2" eaLnBrk="1" hangingPunct="1">
              <a:lnSpc>
                <a:spcPct val="80000"/>
              </a:lnSpc>
              <a:buFont typeface="Wingdings 2" panose="05020102010507070707" pitchFamily="18" charset="2"/>
              <a:buNone/>
            </a:pPr>
            <a:r>
              <a:rPr lang="en-US" altLang="en-US" sz="1800" dirty="0">
                <a:solidFill>
                  <a:srgbClr val="0000FF"/>
                </a:solidFill>
                <a:latin typeface="Consolas" panose="020B0609020204030204" pitchFamily="49" charset="0"/>
              </a:rPr>
              <a:t>	while</a:t>
            </a:r>
            <a:r>
              <a:rPr lang="en-US" altLang="en-US" sz="1800" dirty="0">
                <a:solidFill>
                  <a:srgbClr val="000000"/>
                </a:solidFill>
                <a:latin typeface="Consolas" panose="020B0609020204030204" pitchFamily="49" charset="0"/>
              </a:rPr>
              <a:t> (</a:t>
            </a:r>
            <a:r>
              <a:rPr lang="en-US" altLang="en-US" sz="1800" i="1" dirty="0" err="1">
                <a:solidFill>
                  <a:srgbClr val="000000"/>
                </a:solidFill>
              </a:rPr>
              <a:t>loopContinuationCondition</a:t>
            </a:r>
            <a:r>
              <a:rPr lang="en-US" altLang="en-US" sz="1800" dirty="0">
                <a:solidFill>
                  <a:srgbClr val="000000"/>
                </a:solidFill>
                <a:latin typeface="Consolas" panose="020B0609020204030204" pitchFamily="49" charset="0"/>
              </a:rPr>
              <a:t>) </a:t>
            </a:r>
            <a:br>
              <a:rPr lang="en-US" altLang="en-US" sz="1800" dirty="0">
                <a:solidFill>
                  <a:srgbClr val="000000"/>
                </a:solidFill>
                <a:latin typeface="Consolas" panose="020B0609020204030204" pitchFamily="49" charset="0"/>
              </a:rPr>
            </a:br>
            <a:r>
              <a:rPr lang="en-US" altLang="en-US" sz="1800" dirty="0">
                <a:solidFill>
                  <a:srgbClr val="000000"/>
                </a:solidFill>
                <a:latin typeface="Consolas" panose="020B0609020204030204" pitchFamily="49" charset="0"/>
              </a:rPr>
              <a:t>{</a:t>
            </a:r>
            <a:br>
              <a:rPr lang="en-US" altLang="en-US" sz="1800" dirty="0">
                <a:solidFill>
                  <a:srgbClr val="000000"/>
                </a:solidFill>
                <a:latin typeface="Consolas" panose="020B0609020204030204" pitchFamily="49" charset="0"/>
              </a:rPr>
            </a:br>
            <a:r>
              <a:rPr lang="en-US" altLang="en-US" sz="1800" dirty="0">
                <a:solidFill>
                  <a:srgbClr val="000000"/>
                </a:solidFill>
                <a:latin typeface="Consolas" panose="020B0609020204030204" pitchFamily="49" charset="0"/>
              </a:rPr>
              <a:t>   </a:t>
            </a:r>
            <a:r>
              <a:rPr lang="en-US" altLang="en-US" sz="1800" i="1" dirty="0">
                <a:solidFill>
                  <a:srgbClr val="000000"/>
                </a:solidFill>
              </a:rPr>
              <a:t>statement</a:t>
            </a:r>
            <a:br>
              <a:rPr lang="en-US" altLang="en-US" sz="1800" dirty="0">
                <a:solidFill>
                  <a:srgbClr val="000000"/>
                </a:solidFill>
              </a:rPr>
            </a:br>
            <a:r>
              <a:rPr lang="en-US" altLang="en-US" sz="1800" dirty="0">
                <a:solidFill>
                  <a:srgbClr val="000000"/>
                </a:solidFill>
                <a:latin typeface="Consolas" panose="020B0609020204030204" pitchFamily="49" charset="0"/>
              </a:rPr>
              <a:t>   </a:t>
            </a:r>
            <a:r>
              <a:rPr lang="en-US" altLang="en-US" sz="1800" i="1" dirty="0">
                <a:solidFill>
                  <a:srgbClr val="000000"/>
                </a:solidFill>
              </a:rPr>
              <a:t>increment</a:t>
            </a:r>
            <a:r>
              <a:rPr lang="en-US" altLang="en-US" sz="1800" dirty="0">
                <a:solidFill>
                  <a:srgbClr val="000000"/>
                </a:solidFill>
                <a:latin typeface="Consolas" panose="020B0609020204030204" pitchFamily="49" charset="0"/>
              </a:rPr>
              <a:t>;</a:t>
            </a:r>
            <a:br>
              <a:rPr lang="en-US" altLang="en-US" sz="1800" dirty="0">
                <a:solidFill>
                  <a:srgbClr val="000000"/>
                </a:solidFill>
                <a:latin typeface="Consolas" panose="020B0609020204030204" pitchFamily="49" charset="0"/>
              </a:rPr>
            </a:br>
            <a:r>
              <a:rPr lang="en-US" altLang="en-US" sz="1800" dirty="0">
                <a:solidFill>
                  <a:srgbClr val="000000"/>
                </a:solidFill>
                <a:latin typeface="Consolas" panose="020B0609020204030204" pitchFamily="49" charset="0"/>
              </a:rPr>
              <a:t>}</a:t>
            </a:r>
          </a:p>
          <a:p>
            <a:pPr eaLnBrk="1" hangingPunct="1">
              <a:lnSpc>
                <a:spcPct val="80000"/>
              </a:lnSpc>
            </a:pPr>
            <a:r>
              <a:rPr lang="en-US" altLang="en-US" sz="2300" dirty="0">
                <a:solidFill>
                  <a:srgbClr val="000000"/>
                </a:solidFill>
              </a:rPr>
              <a:t>Typically, </a:t>
            </a:r>
            <a:r>
              <a:rPr lang="en-US" altLang="en-US" sz="2300" dirty="0">
                <a:solidFill>
                  <a:srgbClr val="000000"/>
                </a:solidFill>
                <a:latin typeface="Consolas" panose="020B0609020204030204" pitchFamily="49" charset="0"/>
              </a:rPr>
              <a:t>for</a:t>
            </a:r>
            <a:r>
              <a:rPr lang="en-US" altLang="en-US" sz="2300" dirty="0">
                <a:solidFill>
                  <a:srgbClr val="000000"/>
                </a:solidFill>
              </a:rPr>
              <a:t> statements are used for counter-controlled iteration and </a:t>
            </a:r>
            <a:r>
              <a:rPr lang="en-US" altLang="en-US" sz="2300" dirty="0">
                <a:solidFill>
                  <a:srgbClr val="000000"/>
                </a:solidFill>
                <a:latin typeface="Consolas" panose="020B0609020204030204" pitchFamily="49" charset="0"/>
              </a:rPr>
              <a:t>while</a:t>
            </a:r>
            <a:r>
              <a:rPr lang="en-US" altLang="en-US" sz="2300" dirty="0">
                <a:solidFill>
                  <a:srgbClr val="000000"/>
                </a:solidFill>
              </a:rPr>
              <a:t> statements for sentinel-controlled iteration. </a:t>
            </a:r>
          </a:p>
          <a:p>
            <a:pPr eaLnBrk="1" hangingPunct="1">
              <a:lnSpc>
                <a:spcPct val="80000"/>
              </a:lnSpc>
            </a:pPr>
            <a:r>
              <a:rPr lang="en-US" altLang="en-US" sz="2300" dirty="0">
                <a:solidFill>
                  <a:srgbClr val="000000"/>
                </a:solidFill>
              </a:rPr>
              <a:t>If the </a:t>
            </a:r>
            <a:r>
              <a:rPr lang="en-US" altLang="en-US" sz="2300" i="1" dirty="0">
                <a:solidFill>
                  <a:srgbClr val="000000"/>
                </a:solidFill>
              </a:rPr>
              <a:t>initialization</a:t>
            </a:r>
            <a:r>
              <a:rPr lang="en-US" altLang="en-US" sz="2300" dirty="0">
                <a:solidFill>
                  <a:srgbClr val="000000"/>
                </a:solidFill>
              </a:rPr>
              <a:t> expression in the </a:t>
            </a:r>
            <a:r>
              <a:rPr lang="en-US" altLang="en-US" sz="2300" dirty="0">
                <a:solidFill>
                  <a:srgbClr val="000000"/>
                </a:solidFill>
                <a:latin typeface="Consolas" panose="020B0609020204030204" pitchFamily="49" charset="0"/>
              </a:rPr>
              <a:t>for</a:t>
            </a:r>
            <a:r>
              <a:rPr lang="en-US" altLang="en-US" sz="2300" dirty="0">
                <a:solidFill>
                  <a:srgbClr val="000000"/>
                </a:solidFill>
              </a:rPr>
              <a:t> header declares the control variable, the control variable can be used </a:t>
            </a:r>
            <a:r>
              <a:rPr lang="en-US" altLang="en-US" sz="2300" i="1" dirty="0">
                <a:solidFill>
                  <a:srgbClr val="000000"/>
                </a:solidFill>
              </a:rPr>
              <a:t>only</a:t>
            </a:r>
            <a:r>
              <a:rPr lang="en-US" altLang="en-US" sz="2300" dirty="0">
                <a:solidFill>
                  <a:srgbClr val="000000"/>
                </a:solidFill>
              </a:rPr>
              <a:t> in that </a:t>
            </a:r>
            <a:r>
              <a:rPr lang="en-US" altLang="en-US" sz="2300" dirty="0">
                <a:solidFill>
                  <a:srgbClr val="000000"/>
                </a:solidFill>
                <a:latin typeface="Consolas" panose="020B0609020204030204" pitchFamily="49" charset="0"/>
              </a:rPr>
              <a:t>for</a:t>
            </a:r>
            <a:r>
              <a:rPr lang="en-US" altLang="en-US" sz="2300" dirty="0">
                <a:solidFill>
                  <a:srgbClr val="000000"/>
                </a:solidFill>
              </a:rPr>
              <a:t> statement</a:t>
            </a:r>
            <a:r>
              <a:rPr lang="en-US" altLang="en-US" sz="2300" i="1" dirty="0">
                <a:solidFill>
                  <a:srgbClr val="000000"/>
                </a:solidFill>
              </a:rPr>
              <a:t>. </a:t>
            </a:r>
          </a:p>
          <a:p>
            <a:pPr eaLnBrk="1" hangingPunct="1">
              <a:lnSpc>
                <a:spcPct val="80000"/>
              </a:lnSpc>
            </a:pPr>
            <a:r>
              <a:rPr lang="en-US" altLang="en-US" sz="2300" dirty="0">
                <a:solidFill>
                  <a:srgbClr val="000000"/>
                </a:solidFill>
              </a:rPr>
              <a:t>A variable’s </a:t>
            </a:r>
            <a:r>
              <a:rPr lang="en-US" altLang="en-US" sz="2300" b="1" dirty="0">
                <a:solidFill>
                  <a:srgbClr val="0000FF"/>
                </a:solidFill>
                <a:cs typeface="Times New Roman" panose="02020603050405020304" pitchFamily="18" charset="0"/>
              </a:rPr>
              <a:t>scope</a:t>
            </a:r>
            <a:r>
              <a:rPr lang="en-US" altLang="en-US" sz="2300" dirty="0">
                <a:solidFill>
                  <a:srgbClr val="000000"/>
                </a:solidFill>
                <a:cs typeface="Times New Roman" panose="02020603050405020304" pitchFamily="18" charset="0"/>
              </a:rPr>
              <a:t> defines where it can be used in a program. </a:t>
            </a:r>
          </a:p>
          <a:p>
            <a:pPr lvl="1" eaLnBrk="1" hangingPunct="1">
              <a:lnSpc>
                <a:spcPct val="80000"/>
              </a:lnSpc>
            </a:pPr>
            <a:r>
              <a:rPr lang="en-US" altLang="en-US" sz="2000" dirty="0">
                <a:solidFill>
                  <a:srgbClr val="000000"/>
                </a:solidFill>
              </a:rPr>
              <a:t>A local variable can be used only in the method that declares it and </a:t>
            </a:r>
            <a:r>
              <a:rPr lang="en-US" altLang="en-US" sz="2000" i="1" dirty="0">
                <a:solidFill>
                  <a:srgbClr val="000000"/>
                </a:solidFill>
              </a:rPr>
              <a:t>only</a:t>
            </a:r>
            <a:r>
              <a:rPr lang="en-US" altLang="en-US" sz="2000" dirty="0">
                <a:solidFill>
                  <a:srgbClr val="000000"/>
                </a:solidFill>
              </a:rPr>
              <a:t> from the point of declaration through the end of the method. </a:t>
            </a:r>
          </a:p>
        </p:txBody>
      </p:sp>
      <p:sp>
        <p:nvSpPr>
          <p:cNvPr id="29700" name="Footer Placeholder 3">
            <a:extLst>
              <a:ext uri="{FF2B5EF4-FFF2-40B4-BE49-F238E27FC236}">
                <a16:creationId xmlns:a16="http://schemas.microsoft.com/office/drawing/2014/main" id="{9BA86CB0-2C4B-4FAE-8769-3EE25BC6230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7">
            <a:extLst>
              <a:ext uri="{FF2B5EF4-FFF2-40B4-BE49-F238E27FC236}">
                <a16:creationId xmlns:a16="http://schemas.microsoft.com/office/drawing/2014/main" id="{8CD8DD12-E080-4564-B4E5-1194BA75B61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22873"/>
            <a:ext cx="9144000" cy="2811065"/>
          </a:xfrm>
          <a:prstGeom prst="rect">
            <a:avLst/>
          </a:prstGeom>
        </p:spPr>
      </p:pic>
      <p:sp>
        <p:nvSpPr>
          <p:cNvPr id="2" name="Footer Placeholder 1">
            <a:extLst>
              <a:ext uri="{FF2B5EF4-FFF2-40B4-BE49-F238E27FC236}">
                <a16:creationId xmlns:a16="http://schemas.microsoft.com/office/drawing/2014/main" id="{AB534292-95B8-44EB-9982-67A0FF7A7BF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9693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8965-C2DF-4010-96F9-7F9978F54721}"/>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4.3  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Iteration Statement (Cont.)</a:t>
            </a:r>
          </a:p>
        </p:txBody>
      </p:sp>
      <p:sp>
        <p:nvSpPr>
          <p:cNvPr id="30723" name="Text Placeholder 2">
            <a:extLst>
              <a:ext uri="{FF2B5EF4-FFF2-40B4-BE49-F238E27FC236}">
                <a16:creationId xmlns:a16="http://schemas.microsoft.com/office/drawing/2014/main" id="{ECAC4C6F-EE66-494B-9A10-54E44E5DD80A}"/>
              </a:ext>
            </a:extLst>
          </p:cNvPr>
          <p:cNvSpPr>
            <a:spLocks noGrp="1"/>
          </p:cNvSpPr>
          <p:nvPr>
            <p:ph type="body" idx="1"/>
          </p:nvPr>
        </p:nvSpPr>
        <p:spPr>
          <a:xfrm>
            <a:off x="457200" y="1481138"/>
            <a:ext cx="8229600" cy="4843462"/>
          </a:xfrm>
        </p:spPr>
        <p:txBody>
          <a:bodyPr/>
          <a:lstStyle/>
          <a:p>
            <a:pPr eaLnBrk="1" hangingPunct="1">
              <a:lnSpc>
                <a:spcPct val="90000"/>
              </a:lnSpc>
            </a:pPr>
            <a:r>
              <a:rPr lang="en-US" altLang="en-US" sz="2500" dirty="0">
                <a:solidFill>
                  <a:srgbClr val="000000"/>
                </a:solidFill>
              </a:rPr>
              <a:t>All three expressions in a </a:t>
            </a:r>
            <a:r>
              <a:rPr lang="en-US" altLang="en-US" sz="2500" dirty="0">
                <a:solidFill>
                  <a:srgbClr val="000000"/>
                </a:solidFill>
                <a:latin typeface="Consolas" panose="020B0609020204030204" pitchFamily="49" charset="0"/>
              </a:rPr>
              <a:t>for</a:t>
            </a:r>
            <a:r>
              <a:rPr lang="en-US" altLang="en-US" sz="2500" dirty="0">
                <a:solidFill>
                  <a:srgbClr val="000000"/>
                </a:solidFill>
              </a:rPr>
              <a:t> header are optional. </a:t>
            </a:r>
          </a:p>
          <a:p>
            <a:pPr lvl="1" eaLnBrk="1" hangingPunct="1">
              <a:lnSpc>
                <a:spcPct val="90000"/>
              </a:lnSpc>
            </a:pPr>
            <a:r>
              <a:rPr lang="en-US" altLang="en-US" sz="2100" dirty="0">
                <a:solidFill>
                  <a:srgbClr val="000000"/>
                </a:solidFill>
              </a:rPr>
              <a:t>If the </a:t>
            </a:r>
            <a:r>
              <a:rPr lang="en-US" altLang="en-US" sz="2100" i="1" dirty="0" err="1">
                <a:solidFill>
                  <a:srgbClr val="000000"/>
                </a:solidFill>
              </a:rPr>
              <a:t>loopContinuationCondition</a:t>
            </a:r>
            <a:r>
              <a:rPr lang="en-US" altLang="en-US" sz="2100" dirty="0">
                <a:solidFill>
                  <a:srgbClr val="000000"/>
                </a:solidFill>
              </a:rPr>
              <a:t> is omitted, the condition is always true, thus creating an infinite loop. </a:t>
            </a:r>
          </a:p>
          <a:p>
            <a:pPr lvl="1" eaLnBrk="1" hangingPunct="1">
              <a:lnSpc>
                <a:spcPct val="90000"/>
              </a:lnSpc>
            </a:pPr>
            <a:r>
              <a:rPr lang="en-US" altLang="en-US" sz="2100" dirty="0">
                <a:solidFill>
                  <a:srgbClr val="000000"/>
                </a:solidFill>
              </a:rPr>
              <a:t>You might omit the </a:t>
            </a:r>
            <a:r>
              <a:rPr lang="en-US" altLang="en-US" sz="2100" i="1" dirty="0">
                <a:solidFill>
                  <a:srgbClr val="000000"/>
                </a:solidFill>
              </a:rPr>
              <a:t>initialization </a:t>
            </a:r>
            <a:r>
              <a:rPr lang="en-US" altLang="en-US" sz="2100" dirty="0">
                <a:solidFill>
                  <a:srgbClr val="000000"/>
                </a:solidFill>
              </a:rPr>
              <a:t>expression if the program initializes the control variable before the loop. </a:t>
            </a:r>
          </a:p>
          <a:p>
            <a:pPr lvl="1" eaLnBrk="1" hangingPunct="1">
              <a:lnSpc>
                <a:spcPct val="90000"/>
              </a:lnSpc>
            </a:pPr>
            <a:r>
              <a:rPr lang="en-US" altLang="en-US" sz="2100" dirty="0">
                <a:solidFill>
                  <a:srgbClr val="000000"/>
                </a:solidFill>
              </a:rPr>
              <a:t>You might omit the </a:t>
            </a:r>
            <a:r>
              <a:rPr lang="en-US" altLang="en-US" sz="2100" i="1" dirty="0">
                <a:solidFill>
                  <a:srgbClr val="000000"/>
                </a:solidFill>
              </a:rPr>
              <a:t>increment </a:t>
            </a:r>
            <a:r>
              <a:rPr lang="en-US" altLang="en-US" sz="2100" dirty="0">
                <a:solidFill>
                  <a:srgbClr val="000000"/>
                </a:solidFill>
              </a:rPr>
              <a:t>if the program calculates it with statements in the loop’s body or if no increment is needed. </a:t>
            </a:r>
          </a:p>
          <a:p>
            <a:pPr eaLnBrk="1" hangingPunct="1">
              <a:lnSpc>
                <a:spcPct val="90000"/>
              </a:lnSpc>
            </a:pPr>
            <a:r>
              <a:rPr lang="en-US" altLang="en-US" sz="2500" dirty="0">
                <a:solidFill>
                  <a:srgbClr val="000000"/>
                </a:solidFill>
              </a:rPr>
              <a:t>The increment expression in a </a:t>
            </a:r>
            <a:r>
              <a:rPr lang="en-US" altLang="en-US" sz="2500" dirty="0">
                <a:solidFill>
                  <a:srgbClr val="000000"/>
                </a:solidFill>
                <a:latin typeface="Consolas" panose="020B0609020204030204" pitchFamily="49" charset="0"/>
              </a:rPr>
              <a:t>for</a:t>
            </a:r>
            <a:r>
              <a:rPr lang="en-US" altLang="en-US" sz="2500" dirty="0">
                <a:solidFill>
                  <a:srgbClr val="000000"/>
                </a:solidFill>
              </a:rPr>
              <a:t> acts as if it were a standalone statement at the end of the </a:t>
            </a:r>
            <a:r>
              <a:rPr lang="en-US" altLang="en-US" sz="2500" dirty="0" err="1">
                <a:solidFill>
                  <a:srgbClr val="000000"/>
                </a:solidFill>
                <a:latin typeface="Consolas" panose="020B0609020204030204" pitchFamily="49" charset="0"/>
              </a:rPr>
              <a:t>for</a:t>
            </a:r>
            <a:r>
              <a:rPr lang="en-US" altLang="en-US" sz="2500" dirty="0" err="1">
                <a:solidFill>
                  <a:srgbClr val="000000"/>
                </a:solidFill>
              </a:rPr>
              <a:t>’s</a:t>
            </a:r>
            <a:r>
              <a:rPr lang="en-US" altLang="en-US" sz="2500" dirty="0">
                <a:solidFill>
                  <a:srgbClr val="000000"/>
                </a:solidFill>
              </a:rPr>
              <a:t> body, so </a:t>
            </a:r>
          </a:p>
          <a:p>
            <a:pPr lvl="2" eaLnBrk="1" hangingPunct="1">
              <a:lnSpc>
                <a:spcPct val="90000"/>
              </a:lnSpc>
              <a:buFont typeface="Wingdings 2" panose="05020102010507070707" pitchFamily="18" charset="2"/>
              <a:buNone/>
            </a:pPr>
            <a:r>
              <a:rPr lang="en-US" altLang="en-US" sz="1900" dirty="0">
                <a:solidFill>
                  <a:srgbClr val="000000"/>
                </a:solidFill>
                <a:latin typeface="Consolas" panose="020B0609020204030204" pitchFamily="49" charset="0"/>
              </a:rPr>
              <a:t>	counter = counter + </a:t>
            </a:r>
            <a:r>
              <a:rPr lang="en-US" altLang="en-US" sz="1900" dirty="0">
                <a:solidFill>
                  <a:srgbClr val="128AFF"/>
                </a:solidFill>
                <a:latin typeface="Consolas" panose="020B0609020204030204" pitchFamily="49" charset="0"/>
              </a:rPr>
              <a:t>1</a:t>
            </a:r>
            <a:br>
              <a:rPr lang="en-US" altLang="en-US" sz="1900" dirty="0">
                <a:solidFill>
                  <a:srgbClr val="128AFF"/>
                </a:solidFill>
                <a:latin typeface="Consolas" panose="020B0609020204030204" pitchFamily="49" charset="0"/>
              </a:rPr>
            </a:br>
            <a:r>
              <a:rPr lang="en-US" altLang="en-US" sz="1900" dirty="0">
                <a:solidFill>
                  <a:srgbClr val="000000"/>
                </a:solidFill>
                <a:latin typeface="Consolas" panose="020B0609020204030204" pitchFamily="49" charset="0"/>
              </a:rPr>
              <a:t>counter += </a:t>
            </a:r>
            <a:r>
              <a:rPr lang="en-US" altLang="en-US" sz="1900" dirty="0">
                <a:solidFill>
                  <a:srgbClr val="128AFF"/>
                </a:solidFill>
                <a:latin typeface="Consolas" panose="020B0609020204030204" pitchFamily="49" charset="0"/>
              </a:rPr>
              <a:t>1</a:t>
            </a:r>
            <a:br>
              <a:rPr lang="en-US" altLang="en-US" sz="1900" dirty="0">
                <a:solidFill>
                  <a:srgbClr val="128AFF"/>
                </a:solidFill>
                <a:latin typeface="Consolas" panose="020B0609020204030204" pitchFamily="49" charset="0"/>
              </a:rPr>
            </a:br>
            <a:r>
              <a:rPr lang="en-US" altLang="en-US" sz="1900" dirty="0">
                <a:solidFill>
                  <a:srgbClr val="000000"/>
                </a:solidFill>
                <a:latin typeface="Consolas" panose="020B0609020204030204" pitchFamily="49" charset="0"/>
              </a:rPr>
              <a:t>++counter</a:t>
            </a:r>
            <a:br>
              <a:rPr lang="en-US" altLang="en-US" sz="1900" dirty="0">
                <a:solidFill>
                  <a:srgbClr val="000000"/>
                </a:solidFill>
                <a:latin typeface="Consolas" panose="020B0609020204030204" pitchFamily="49" charset="0"/>
              </a:rPr>
            </a:br>
            <a:r>
              <a:rPr lang="en-US" altLang="en-US" sz="1900" dirty="0" err="1">
                <a:solidFill>
                  <a:srgbClr val="000000"/>
                </a:solidFill>
                <a:latin typeface="Consolas" panose="020B0609020204030204" pitchFamily="49" charset="0"/>
              </a:rPr>
              <a:t>counter</a:t>
            </a:r>
            <a:r>
              <a:rPr lang="en-US" altLang="en-US" sz="1900" dirty="0">
                <a:solidFill>
                  <a:srgbClr val="000000"/>
                </a:solidFill>
                <a:latin typeface="Consolas" panose="020B0609020204030204" pitchFamily="49" charset="0"/>
              </a:rPr>
              <a:t>++</a:t>
            </a:r>
          </a:p>
          <a:p>
            <a:pPr eaLnBrk="1" hangingPunct="1">
              <a:lnSpc>
                <a:spcPct val="90000"/>
              </a:lnSpc>
              <a:buFont typeface="Wingdings 3" panose="05040102010807070707" pitchFamily="18" charset="2"/>
              <a:buNone/>
            </a:pPr>
            <a:r>
              <a:rPr lang="en-US" altLang="en-US" sz="2500" dirty="0">
                <a:solidFill>
                  <a:srgbClr val="000000"/>
                </a:solidFill>
              </a:rPr>
              <a:t>	are equivalent increment expressions in a </a:t>
            </a:r>
            <a:r>
              <a:rPr lang="en-US" altLang="en-US" sz="2500" dirty="0">
                <a:solidFill>
                  <a:srgbClr val="000000"/>
                </a:solidFill>
                <a:latin typeface="Consolas" panose="020B0609020204030204" pitchFamily="49" charset="0"/>
              </a:rPr>
              <a:t>for</a:t>
            </a:r>
            <a:r>
              <a:rPr lang="en-US" altLang="en-US" sz="2500" dirty="0">
                <a:solidFill>
                  <a:srgbClr val="000000"/>
                </a:solidFill>
              </a:rPr>
              <a:t> statement. </a:t>
            </a:r>
          </a:p>
        </p:txBody>
      </p:sp>
      <p:sp>
        <p:nvSpPr>
          <p:cNvPr id="31748" name="Footer Placeholder 3">
            <a:extLst>
              <a:ext uri="{FF2B5EF4-FFF2-40B4-BE49-F238E27FC236}">
                <a16:creationId xmlns:a16="http://schemas.microsoft.com/office/drawing/2014/main" id="{EB417C0E-A956-43E5-95F8-9B4D1D53700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8">
            <a:extLst>
              <a:ext uri="{FF2B5EF4-FFF2-40B4-BE49-F238E27FC236}">
                <a16:creationId xmlns:a16="http://schemas.microsoft.com/office/drawing/2014/main" id="{96DB66D5-D698-4AF0-AF9C-7352D4232BB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32398"/>
            <a:ext cx="9144000" cy="2792015"/>
          </a:xfrm>
          <a:prstGeom prst="rect">
            <a:avLst/>
          </a:prstGeom>
        </p:spPr>
      </p:pic>
      <p:sp>
        <p:nvSpPr>
          <p:cNvPr id="2" name="Footer Placeholder 1">
            <a:extLst>
              <a:ext uri="{FF2B5EF4-FFF2-40B4-BE49-F238E27FC236}">
                <a16:creationId xmlns:a16="http://schemas.microsoft.com/office/drawing/2014/main" id="{DAD46FD7-28F1-4365-9C1E-F4181B9D955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59388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19">
            <a:extLst>
              <a:ext uri="{FF2B5EF4-FFF2-40B4-BE49-F238E27FC236}">
                <a16:creationId xmlns:a16="http://schemas.microsoft.com/office/drawing/2014/main" id="{716BF30C-325E-409A-9AF0-73CA9A542E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51335"/>
            <a:ext cx="9144000" cy="4554140"/>
          </a:xfrm>
          <a:prstGeom prst="rect">
            <a:avLst/>
          </a:prstGeom>
        </p:spPr>
      </p:pic>
      <p:sp>
        <p:nvSpPr>
          <p:cNvPr id="2" name="Footer Placeholder 1">
            <a:extLst>
              <a:ext uri="{FF2B5EF4-FFF2-40B4-BE49-F238E27FC236}">
                <a16:creationId xmlns:a16="http://schemas.microsoft.com/office/drawing/2014/main" id="{35A192E0-AD47-4915-8122-80F210B59DB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1239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A4E3-8C6A-44F6-BBE7-C92AC23F3B0A}"/>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4.3  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Iteration Statement (Cont.)</a:t>
            </a:r>
          </a:p>
        </p:txBody>
      </p:sp>
      <p:sp>
        <p:nvSpPr>
          <p:cNvPr id="33795" name="Text Placeholder 2">
            <a:extLst>
              <a:ext uri="{FF2B5EF4-FFF2-40B4-BE49-F238E27FC236}">
                <a16:creationId xmlns:a16="http://schemas.microsoft.com/office/drawing/2014/main" id="{2A30F712-06AD-4515-93AB-E9802B610F5F}"/>
              </a:ext>
            </a:extLst>
          </p:cNvPr>
          <p:cNvSpPr>
            <a:spLocks noGrp="1"/>
          </p:cNvSpPr>
          <p:nvPr>
            <p:ph type="body" idx="1"/>
          </p:nvPr>
        </p:nvSpPr>
        <p:spPr/>
        <p:txBody>
          <a:bodyPr/>
          <a:lstStyle/>
          <a:p>
            <a:pPr eaLnBrk="1" hangingPunct="1"/>
            <a:r>
              <a:rPr lang="en-US" altLang="en-US" dirty="0">
                <a:solidFill>
                  <a:srgbClr val="000000"/>
                </a:solidFill>
              </a:rPr>
              <a:t>The initialization, loop-continuation condition and increment can contain arithmetic expressions. </a:t>
            </a:r>
          </a:p>
          <a:p>
            <a:pPr eaLnBrk="1" hangingPunct="1"/>
            <a:r>
              <a:rPr lang="en-US" altLang="en-US" dirty="0">
                <a:solidFill>
                  <a:srgbClr val="000000"/>
                </a:solidFill>
              </a:rPr>
              <a:t>For example, assume that </a:t>
            </a:r>
            <a:r>
              <a:rPr lang="en-US" altLang="en-US" dirty="0">
                <a:solidFill>
                  <a:srgbClr val="000000"/>
                </a:solidFill>
                <a:latin typeface="Consolas" panose="020B0609020204030204" pitchFamily="49" charset="0"/>
              </a:rPr>
              <a:t>x</a:t>
            </a:r>
            <a:r>
              <a:rPr lang="en-US" altLang="en-US" dirty="0">
                <a:solidFill>
                  <a:srgbClr val="000000"/>
                </a:solidFill>
              </a:rPr>
              <a:t> </a:t>
            </a:r>
            <a:r>
              <a:rPr lang="en-US" altLang="en-US" dirty="0">
                <a:solidFill>
                  <a:srgbClr val="000000"/>
                </a:solidFill>
                <a:latin typeface="Consolas" panose="020B0609020204030204" pitchFamily="49" charset="0"/>
              </a:rPr>
              <a:t>=</a:t>
            </a:r>
            <a:r>
              <a:rPr lang="en-US" altLang="en-US" dirty="0">
                <a:solidFill>
                  <a:srgbClr val="000000"/>
                </a:solidFill>
              </a:rPr>
              <a:t> </a:t>
            </a:r>
            <a:r>
              <a:rPr lang="en-US" altLang="en-US" dirty="0">
                <a:solidFill>
                  <a:srgbClr val="000000"/>
                </a:solidFill>
                <a:latin typeface="Consolas" panose="020B0609020204030204" pitchFamily="49" charset="0"/>
              </a:rPr>
              <a:t>2</a:t>
            </a:r>
            <a:r>
              <a:rPr lang="en-US" altLang="en-US" dirty="0">
                <a:solidFill>
                  <a:srgbClr val="000000"/>
                </a:solidFill>
              </a:rPr>
              <a:t> and </a:t>
            </a:r>
            <a:r>
              <a:rPr lang="en-US" altLang="en-US" dirty="0">
                <a:solidFill>
                  <a:srgbClr val="000000"/>
                </a:solidFill>
                <a:latin typeface="Consolas" panose="020B0609020204030204" pitchFamily="49" charset="0"/>
              </a:rPr>
              <a:t>y</a:t>
            </a:r>
            <a:r>
              <a:rPr lang="en-US" altLang="en-US" dirty="0">
                <a:solidFill>
                  <a:srgbClr val="000000"/>
                </a:solidFill>
              </a:rPr>
              <a:t> </a:t>
            </a:r>
            <a:r>
              <a:rPr lang="en-US" altLang="en-US" dirty="0">
                <a:solidFill>
                  <a:srgbClr val="000000"/>
                </a:solidFill>
                <a:latin typeface="Consolas" panose="020B0609020204030204" pitchFamily="49" charset="0"/>
              </a:rPr>
              <a:t>=</a:t>
            </a:r>
            <a:r>
              <a:rPr lang="en-US" altLang="en-US" dirty="0">
                <a:solidFill>
                  <a:srgbClr val="000000"/>
                </a:solidFill>
              </a:rPr>
              <a:t> </a:t>
            </a:r>
            <a:r>
              <a:rPr lang="en-US" altLang="en-US" dirty="0">
                <a:solidFill>
                  <a:srgbClr val="000000"/>
                </a:solidFill>
                <a:latin typeface="Consolas" panose="020B0609020204030204" pitchFamily="49" charset="0"/>
              </a:rPr>
              <a:t>10</a:t>
            </a:r>
            <a:r>
              <a:rPr lang="en-US" altLang="en-US" dirty="0">
                <a:solidFill>
                  <a:srgbClr val="000000"/>
                </a:solidFill>
              </a:rPr>
              <a:t>. If </a:t>
            </a:r>
            <a:r>
              <a:rPr lang="en-US" altLang="en-US" dirty="0">
                <a:solidFill>
                  <a:srgbClr val="000000"/>
                </a:solidFill>
                <a:latin typeface="Consolas" panose="020B0609020204030204" pitchFamily="49" charset="0"/>
              </a:rPr>
              <a:t>x</a:t>
            </a:r>
            <a:r>
              <a:rPr lang="en-US" altLang="en-US" dirty="0">
                <a:solidFill>
                  <a:srgbClr val="000000"/>
                </a:solidFill>
              </a:rPr>
              <a:t> and </a:t>
            </a:r>
            <a:r>
              <a:rPr lang="en-US" altLang="en-US" dirty="0">
                <a:solidFill>
                  <a:srgbClr val="000000"/>
                </a:solidFill>
                <a:latin typeface="Consolas" panose="020B0609020204030204" pitchFamily="49" charset="0"/>
              </a:rPr>
              <a:t>y</a:t>
            </a:r>
            <a:r>
              <a:rPr lang="en-US" altLang="en-US" dirty="0">
                <a:solidFill>
                  <a:srgbClr val="000000"/>
                </a:solidFill>
              </a:rPr>
              <a:t> are not modified in the body of the loop, the statement</a:t>
            </a:r>
          </a:p>
          <a:p>
            <a:pPr lvl="2" eaLnBrk="1" hangingPunct="1">
              <a:buFont typeface="Wingdings 2" panose="05020102010507070707" pitchFamily="18" charset="2"/>
              <a:buNone/>
            </a:pPr>
            <a:r>
              <a:rPr lang="es-ES" altLang="en-US" dirty="0">
                <a:solidFill>
                  <a:srgbClr val="0000FF"/>
                </a:solidFill>
                <a:latin typeface="Consolas" panose="020B0609020204030204" pitchFamily="49" charset="0"/>
              </a:rPr>
              <a:t>	</a:t>
            </a:r>
            <a:r>
              <a:rPr lang="es-ES" altLang="en-US" dirty="0" err="1">
                <a:solidFill>
                  <a:srgbClr val="0000FF"/>
                </a:solidFill>
                <a:latin typeface="Consolas" panose="020B0609020204030204" pitchFamily="49" charset="0"/>
              </a:rPr>
              <a:t>for</a:t>
            </a:r>
            <a:r>
              <a:rPr lang="es-ES" altLang="en-US" dirty="0">
                <a:solidFill>
                  <a:srgbClr val="000000"/>
                </a:solidFill>
                <a:latin typeface="Consolas" panose="020B0609020204030204" pitchFamily="49" charset="0"/>
              </a:rPr>
              <a:t> (</a:t>
            </a:r>
            <a:r>
              <a:rPr lang="es-ES" altLang="en-US" dirty="0" err="1">
                <a:solidFill>
                  <a:srgbClr val="0000FF"/>
                </a:solidFill>
                <a:latin typeface="Consolas" panose="020B0609020204030204" pitchFamily="49" charset="0"/>
              </a:rPr>
              <a:t>int</a:t>
            </a:r>
            <a:r>
              <a:rPr lang="es-ES" altLang="en-US" dirty="0">
                <a:solidFill>
                  <a:srgbClr val="000000"/>
                </a:solidFill>
                <a:latin typeface="Consolas" panose="020B0609020204030204" pitchFamily="49" charset="0"/>
              </a:rPr>
              <a:t> j = x; j &lt;= </a:t>
            </a:r>
            <a:r>
              <a:rPr lang="es-ES" altLang="en-US" dirty="0">
                <a:solidFill>
                  <a:srgbClr val="128AFF"/>
                </a:solidFill>
                <a:latin typeface="Consolas" panose="020B0609020204030204" pitchFamily="49" charset="0"/>
              </a:rPr>
              <a:t>4</a:t>
            </a:r>
            <a:r>
              <a:rPr lang="es-ES" altLang="en-US" dirty="0">
                <a:solidFill>
                  <a:srgbClr val="000000"/>
                </a:solidFill>
                <a:latin typeface="Consolas" panose="020B0609020204030204" pitchFamily="49" charset="0"/>
              </a:rPr>
              <a:t> * x * y; j += y / x)</a:t>
            </a:r>
          </a:p>
          <a:p>
            <a:pPr eaLnBrk="1" hangingPunct="1"/>
            <a:r>
              <a:rPr lang="en-US" altLang="en-US" dirty="0">
                <a:solidFill>
                  <a:srgbClr val="000000"/>
                </a:solidFill>
              </a:rPr>
              <a:t>is equivalent to the statement</a:t>
            </a:r>
          </a:p>
          <a:p>
            <a:pPr lvl="2" eaLnBrk="1" hangingPunct="1">
              <a:buFont typeface="Wingdings 2" panose="05020102010507070707" pitchFamily="18" charset="2"/>
              <a:buNone/>
            </a:pPr>
            <a:r>
              <a:rPr lang="en-US" altLang="en-US" dirty="0">
                <a:solidFill>
                  <a:srgbClr val="0000FF"/>
                </a:solidFill>
                <a:latin typeface="Consolas" panose="020B0609020204030204" pitchFamily="49" charset="0"/>
              </a:rPr>
              <a:t>	for</a:t>
            </a:r>
            <a:r>
              <a:rPr lang="en-US" altLang="en-US" dirty="0">
                <a:solidFill>
                  <a:srgbClr val="000000"/>
                </a:solidFill>
                <a:latin typeface="Consolas" panose="020B0609020204030204" pitchFamily="49" charset="0"/>
              </a:rPr>
              <a:t> (</a:t>
            </a:r>
            <a:r>
              <a:rPr lang="en-US" altLang="en-US" dirty="0" err="1">
                <a:solidFill>
                  <a:srgbClr val="0000FF"/>
                </a:solidFill>
                <a:latin typeface="Consolas" panose="020B0609020204030204" pitchFamily="49" charset="0"/>
              </a:rPr>
              <a:t>int</a:t>
            </a:r>
            <a:r>
              <a:rPr lang="en-US" altLang="en-US" dirty="0">
                <a:solidFill>
                  <a:srgbClr val="000000"/>
                </a:solidFill>
                <a:latin typeface="Consolas" panose="020B0609020204030204" pitchFamily="49" charset="0"/>
              </a:rPr>
              <a:t> j = </a:t>
            </a:r>
            <a:r>
              <a:rPr lang="en-US" altLang="en-US" dirty="0">
                <a:solidFill>
                  <a:srgbClr val="128AFF"/>
                </a:solidFill>
                <a:latin typeface="Consolas" panose="020B0609020204030204" pitchFamily="49" charset="0"/>
              </a:rPr>
              <a:t>2</a:t>
            </a:r>
            <a:r>
              <a:rPr lang="en-US" altLang="en-US" dirty="0">
                <a:solidFill>
                  <a:srgbClr val="000000"/>
                </a:solidFill>
                <a:latin typeface="Consolas" panose="020B0609020204030204" pitchFamily="49" charset="0"/>
              </a:rPr>
              <a:t>; j &lt;= </a:t>
            </a:r>
            <a:r>
              <a:rPr lang="en-US" altLang="en-US" dirty="0">
                <a:solidFill>
                  <a:srgbClr val="128AFF"/>
                </a:solidFill>
                <a:latin typeface="Consolas" panose="020B0609020204030204" pitchFamily="49" charset="0"/>
              </a:rPr>
              <a:t>80</a:t>
            </a:r>
            <a:r>
              <a:rPr lang="en-US" altLang="en-US" dirty="0">
                <a:solidFill>
                  <a:srgbClr val="000000"/>
                </a:solidFill>
                <a:latin typeface="Consolas" panose="020B0609020204030204" pitchFamily="49" charset="0"/>
              </a:rPr>
              <a:t>; j += </a:t>
            </a:r>
            <a:r>
              <a:rPr lang="en-US" altLang="en-US" dirty="0">
                <a:solidFill>
                  <a:srgbClr val="128AFF"/>
                </a:solidFill>
                <a:latin typeface="Consolas" panose="020B0609020204030204" pitchFamily="49" charset="0"/>
              </a:rPr>
              <a:t>5</a:t>
            </a:r>
            <a:r>
              <a:rPr lang="en-US" altLang="en-US" dirty="0">
                <a:solidFill>
                  <a:srgbClr val="000000"/>
                </a:solidFill>
                <a:latin typeface="Consolas" panose="020B0609020204030204" pitchFamily="49" charset="0"/>
              </a:rPr>
              <a:t>)</a:t>
            </a:r>
          </a:p>
          <a:p>
            <a:pPr eaLnBrk="1" hangingPunct="1"/>
            <a:r>
              <a:rPr lang="en-US" altLang="en-US" dirty="0">
                <a:solidFill>
                  <a:srgbClr val="000000"/>
                </a:solidFill>
              </a:rPr>
              <a:t>The increment of a </a:t>
            </a:r>
            <a:r>
              <a:rPr lang="en-US" altLang="en-US" dirty="0">
                <a:solidFill>
                  <a:srgbClr val="000000"/>
                </a:solidFill>
                <a:latin typeface="Consolas" panose="020B0609020204030204" pitchFamily="49" charset="0"/>
              </a:rPr>
              <a:t>for</a:t>
            </a:r>
            <a:r>
              <a:rPr lang="en-US" altLang="en-US" dirty="0">
                <a:solidFill>
                  <a:srgbClr val="000000"/>
                </a:solidFill>
              </a:rPr>
              <a:t> statement may be negative, in which case it’s a decrement, and the loop counts </a:t>
            </a:r>
            <a:r>
              <a:rPr lang="en-US" altLang="en-US" i="1" dirty="0">
                <a:solidFill>
                  <a:srgbClr val="000000"/>
                </a:solidFill>
              </a:rPr>
              <a:t>downward</a:t>
            </a:r>
            <a:r>
              <a:rPr lang="en-US" altLang="en-US" dirty="0">
                <a:solidFill>
                  <a:srgbClr val="000000"/>
                </a:solidFill>
              </a:rPr>
              <a:t>. </a:t>
            </a:r>
          </a:p>
        </p:txBody>
      </p:sp>
      <p:sp>
        <p:nvSpPr>
          <p:cNvPr id="35844" name="Footer Placeholder 3">
            <a:extLst>
              <a:ext uri="{FF2B5EF4-FFF2-40B4-BE49-F238E27FC236}">
                <a16:creationId xmlns:a16="http://schemas.microsoft.com/office/drawing/2014/main" id="{0788F9D3-3485-489C-89A5-F2D1D96500B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0">
            <a:extLst>
              <a:ext uri="{FF2B5EF4-FFF2-40B4-BE49-F238E27FC236}">
                <a16:creationId xmlns:a16="http://schemas.microsoft.com/office/drawing/2014/main" id="{A7C1471D-41A5-46B8-83BD-DAEC6BA6C4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57413"/>
            <a:ext cx="9144000" cy="2543175"/>
          </a:xfrm>
          <a:prstGeom prst="rect">
            <a:avLst/>
          </a:prstGeom>
        </p:spPr>
      </p:pic>
      <p:sp>
        <p:nvSpPr>
          <p:cNvPr id="2" name="Footer Placeholder 1">
            <a:extLst>
              <a:ext uri="{FF2B5EF4-FFF2-40B4-BE49-F238E27FC236}">
                <a16:creationId xmlns:a16="http://schemas.microsoft.com/office/drawing/2014/main" id="{955492B3-6D8F-42F6-90F8-CEE14C8E259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52338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1">
            <a:extLst>
              <a:ext uri="{FF2B5EF4-FFF2-40B4-BE49-F238E27FC236}">
                <a16:creationId xmlns:a16="http://schemas.microsoft.com/office/drawing/2014/main" id="{D7737835-EE9E-4C13-B0C9-EB49D5200EA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3616" y="857250"/>
            <a:ext cx="8435578" cy="5143500"/>
          </a:xfrm>
          <a:prstGeom prst="rect">
            <a:avLst/>
          </a:prstGeom>
        </p:spPr>
      </p:pic>
      <p:sp>
        <p:nvSpPr>
          <p:cNvPr id="2" name="Footer Placeholder 1">
            <a:extLst>
              <a:ext uri="{FF2B5EF4-FFF2-40B4-BE49-F238E27FC236}">
                <a16:creationId xmlns:a16="http://schemas.microsoft.com/office/drawing/2014/main" id="{1C1C18C4-5E27-44E4-B16B-0477673A805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123124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4ABE-E455-4AFA-8257-01D6EEF02199}"/>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4.4  </a:t>
            </a:r>
            <a:r>
              <a:rPr lang="en-US" dirty="0">
                <a:solidFill>
                  <a:srgbClr val="3380E6"/>
                </a:solidFill>
                <a:latin typeface="Calibri" panose="020F0502020204030204" pitchFamily="34" charset="0"/>
              </a:rPr>
              <a:t>Examples Using the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a:t>
            </a:r>
          </a:p>
        </p:txBody>
      </p:sp>
      <p:sp>
        <p:nvSpPr>
          <p:cNvPr id="36867" name="Text Placeholder 2">
            <a:extLst>
              <a:ext uri="{FF2B5EF4-FFF2-40B4-BE49-F238E27FC236}">
                <a16:creationId xmlns:a16="http://schemas.microsoft.com/office/drawing/2014/main" id="{A823B6E0-8372-489D-B184-473A8082459C}"/>
              </a:ext>
            </a:extLst>
          </p:cNvPr>
          <p:cNvSpPr>
            <a:spLocks noGrp="1"/>
          </p:cNvSpPr>
          <p:nvPr>
            <p:ph type="body" idx="1"/>
          </p:nvPr>
        </p:nvSpPr>
        <p:spPr/>
        <p:txBody>
          <a:bodyPr/>
          <a:lstStyle/>
          <a:p>
            <a:pPr eaLnBrk="1" hangingPunct="1"/>
            <a:r>
              <a:rPr lang="en-US" altLang="en-US" dirty="0">
                <a:solidFill>
                  <a:srgbClr val="000000"/>
                </a:solidFill>
              </a:rPr>
              <a:t>a)Vary the control variable from </a:t>
            </a:r>
            <a:r>
              <a:rPr lang="en-US" altLang="en-US" dirty="0">
                <a:solidFill>
                  <a:srgbClr val="000000"/>
                </a:solidFill>
                <a:latin typeface="Consolas" panose="020B0609020204030204" pitchFamily="49" charset="0"/>
              </a:rPr>
              <a:t>1</a:t>
            </a:r>
            <a:r>
              <a:rPr lang="en-US" altLang="en-US" dirty="0">
                <a:solidFill>
                  <a:srgbClr val="000000"/>
                </a:solidFill>
              </a:rPr>
              <a:t> to </a:t>
            </a:r>
            <a:r>
              <a:rPr lang="en-US" altLang="en-US" dirty="0">
                <a:solidFill>
                  <a:srgbClr val="000000"/>
                </a:solidFill>
                <a:latin typeface="Consolas" panose="020B0609020204030204" pitchFamily="49" charset="0"/>
              </a:rPr>
              <a:t>100</a:t>
            </a:r>
            <a:r>
              <a:rPr lang="en-US" altLang="en-US" dirty="0">
                <a:solidFill>
                  <a:srgbClr val="000000"/>
                </a:solidFill>
              </a:rPr>
              <a:t> in increments of </a:t>
            </a:r>
            <a:r>
              <a:rPr lang="en-US" altLang="en-US" dirty="0">
                <a:solidFill>
                  <a:srgbClr val="000000"/>
                </a:solidFill>
                <a:latin typeface="Consolas" panose="020B0609020204030204" pitchFamily="49" charset="0"/>
              </a:rPr>
              <a:t>1</a:t>
            </a:r>
            <a:r>
              <a:rPr lang="en-US" altLang="en-US" dirty="0">
                <a:solidFill>
                  <a:srgbClr val="000000"/>
                </a:solidFill>
              </a:rPr>
              <a:t>.</a:t>
            </a:r>
          </a:p>
          <a:p>
            <a:pPr marL="800100" lvl="3" indent="-342900" eaLnBrk="1" hangingPunct="1"/>
            <a:r>
              <a:rPr lang="nn-NO" altLang="en-US" dirty="0">
                <a:solidFill>
                  <a:srgbClr val="0000FF"/>
                </a:solidFill>
                <a:latin typeface="Consolas" panose="020B0609020204030204" pitchFamily="49" charset="0"/>
              </a:rPr>
              <a:t>	for</a:t>
            </a:r>
            <a:r>
              <a:rPr lang="nn-NO" altLang="en-US" dirty="0">
                <a:solidFill>
                  <a:srgbClr val="000000"/>
                </a:solidFill>
                <a:latin typeface="Consolas" panose="020B0609020204030204" pitchFamily="49" charset="0"/>
              </a:rPr>
              <a:t> (</a:t>
            </a:r>
            <a:r>
              <a:rPr lang="nn-NO" altLang="en-US" dirty="0">
                <a:solidFill>
                  <a:srgbClr val="0000FF"/>
                </a:solidFill>
                <a:latin typeface="Consolas" panose="020B0609020204030204" pitchFamily="49" charset="0"/>
              </a:rPr>
              <a:t>int</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1</a:t>
            </a:r>
            <a:r>
              <a:rPr lang="nn-NO" altLang="en-US" dirty="0">
                <a:solidFill>
                  <a:srgbClr val="000000"/>
                </a:solidFill>
                <a:latin typeface="Consolas" panose="020B0609020204030204" pitchFamily="49" charset="0"/>
              </a:rPr>
              <a:t>; i &lt;= </a:t>
            </a:r>
            <a:r>
              <a:rPr lang="nn-NO" altLang="en-US" dirty="0">
                <a:solidFill>
                  <a:srgbClr val="128AFF"/>
                </a:solidFill>
                <a:latin typeface="Consolas" panose="020B0609020204030204" pitchFamily="49" charset="0"/>
              </a:rPr>
              <a:t>100</a:t>
            </a:r>
            <a:r>
              <a:rPr lang="nn-NO" altLang="en-US" dirty="0">
                <a:solidFill>
                  <a:srgbClr val="000000"/>
                </a:solidFill>
                <a:latin typeface="Consolas" panose="020B0609020204030204" pitchFamily="49" charset="0"/>
              </a:rPr>
              <a:t>; i++)</a:t>
            </a:r>
          </a:p>
          <a:p>
            <a:pPr eaLnBrk="1" hangingPunct="1"/>
            <a:r>
              <a:rPr lang="en-US" altLang="en-US" dirty="0">
                <a:solidFill>
                  <a:srgbClr val="000000"/>
                </a:solidFill>
              </a:rPr>
              <a:t>b)Vary the control variable from </a:t>
            </a:r>
            <a:r>
              <a:rPr lang="en-US" altLang="en-US" dirty="0">
                <a:solidFill>
                  <a:srgbClr val="000000"/>
                </a:solidFill>
                <a:latin typeface="Consolas" panose="020B0609020204030204" pitchFamily="49" charset="0"/>
              </a:rPr>
              <a:t>100</a:t>
            </a:r>
            <a:r>
              <a:rPr lang="en-US" altLang="en-US" dirty="0">
                <a:solidFill>
                  <a:srgbClr val="000000"/>
                </a:solidFill>
              </a:rPr>
              <a:t> to </a:t>
            </a:r>
            <a:r>
              <a:rPr lang="en-US" altLang="en-US" dirty="0">
                <a:solidFill>
                  <a:srgbClr val="000000"/>
                </a:solidFill>
                <a:latin typeface="Consolas" panose="020B0609020204030204" pitchFamily="49" charset="0"/>
              </a:rPr>
              <a:t>1</a:t>
            </a:r>
            <a:r>
              <a:rPr lang="en-US" altLang="en-US" dirty="0">
                <a:solidFill>
                  <a:srgbClr val="000000"/>
                </a:solidFill>
              </a:rPr>
              <a:t> in </a:t>
            </a:r>
            <a:r>
              <a:rPr lang="en-US" altLang="en-US" i="1" dirty="0">
                <a:solidFill>
                  <a:srgbClr val="000000"/>
                </a:solidFill>
              </a:rPr>
              <a:t>decrements</a:t>
            </a:r>
            <a:r>
              <a:rPr lang="en-US" altLang="en-US" dirty="0">
                <a:solidFill>
                  <a:srgbClr val="000000"/>
                </a:solidFill>
              </a:rPr>
              <a:t> of </a:t>
            </a:r>
            <a:r>
              <a:rPr lang="en-US" altLang="en-US" dirty="0">
                <a:solidFill>
                  <a:srgbClr val="000000"/>
                </a:solidFill>
                <a:latin typeface="Consolas" panose="020B0609020204030204" pitchFamily="49" charset="0"/>
              </a:rPr>
              <a:t>1</a:t>
            </a:r>
            <a:r>
              <a:rPr lang="en-US" altLang="en-US" dirty="0">
                <a:solidFill>
                  <a:srgbClr val="000000"/>
                </a:solidFill>
              </a:rPr>
              <a:t>.</a:t>
            </a:r>
          </a:p>
          <a:p>
            <a:pPr marL="800100" lvl="3" indent="-342900" eaLnBrk="1" hangingPunct="1"/>
            <a:r>
              <a:rPr lang="nn-NO" altLang="en-US" dirty="0">
                <a:solidFill>
                  <a:srgbClr val="0000FF"/>
                </a:solidFill>
                <a:latin typeface="Consolas" panose="020B0609020204030204" pitchFamily="49" charset="0"/>
              </a:rPr>
              <a:t>	for</a:t>
            </a:r>
            <a:r>
              <a:rPr lang="nn-NO" altLang="en-US" dirty="0">
                <a:solidFill>
                  <a:srgbClr val="000000"/>
                </a:solidFill>
                <a:latin typeface="Consolas" panose="020B0609020204030204" pitchFamily="49" charset="0"/>
              </a:rPr>
              <a:t> (</a:t>
            </a:r>
            <a:r>
              <a:rPr lang="nn-NO" altLang="en-US" dirty="0">
                <a:solidFill>
                  <a:srgbClr val="0000FF"/>
                </a:solidFill>
                <a:latin typeface="Consolas" panose="020B0609020204030204" pitchFamily="49" charset="0"/>
              </a:rPr>
              <a:t>int</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100</a:t>
            </a:r>
            <a:r>
              <a:rPr lang="nn-NO" altLang="en-US" dirty="0">
                <a:solidFill>
                  <a:srgbClr val="000000"/>
                </a:solidFill>
                <a:latin typeface="Consolas" panose="020B0609020204030204" pitchFamily="49" charset="0"/>
              </a:rPr>
              <a:t>; i &gt;= </a:t>
            </a:r>
            <a:r>
              <a:rPr lang="nn-NO" altLang="en-US" dirty="0">
                <a:solidFill>
                  <a:srgbClr val="128AFF"/>
                </a:solidFill>
                <a:latin typeface="Consolas" panose="020B0609020204030204" pitchFamily="49" charset="0"/>
              </a:rPr>
              <a:t>1</a:t>
            </a:r>
            <a:r>
              <a:rPr lang="nn-NO" altLang="en-US" dirty="0">
                <a:solidFill>
                  <a:srgbClr val="000000"/>
                </a:solidFill>
                <a:latin typeface="Consolas" panose="020B0609020204030204" pitchFamily="49" charset="0"/>
              </a:rPr>
              <a:t>; i--)</a:t>
            </a:r>
          </a:p>
          <a:p>
            <a:pPr eaLnBrk="1" hangingPunct="1"/>
            <a:r>
              <a:rPr lang="en-US" altLang="en-US" dirty="0">
                <a:solidFill>
                  <a:srgbClr val="000000"/>
                </a:solidFill>
              </a:rPr>
              <a:t>c)Vary the control variable from </a:t>
            </a:r>
            <a:r>
              <a:rPr lang="en-US" altLang="en-US" dirty="0">
                <a:solidFill>
                  <a:srgbClr val="000000"/>
                </a:solidFill>
                <a:latin typeface="Consolas" panose="020B0609020204030204" pitchFamily="49" charset="0"/>
              </a:rPr>
              <a:t>7</a:t>
            </a:r>
            <a:r>
              <a:rPr lang="en-US" altLang="en-US" dirty="0">
                <a:solidFill>
                  <a:srgbClr val="000000"/>
                </a:solidFill>
              </a:rPr>
              <a:t> to </a:t>
            </a:r>
            <a:r>
              <a:rPr lang="en-US" altLang="en-US" dirty="0">
                <a:solidFill>
                  <a:srgbClr val="000000"/>
                </a:solidFill>
                <a:latin typeface="Consolas" panose="020B0609020204030204" pitchFamily="49" charset="0"/>
              </a:rPr>
              <a:t>77</a:t>
            </a:r>
            <a:r>
              <a:rPr lang="en-US" altLang="en-US" dirty="0">
                <a:solidFill>
                  <a:srgbClr val="000000"/>
                </a:solidFill>
              </a:rPr>
              <a:t> in increments of </a:t>
            </a:r>
            <a:r>
              <a:rPr lang="en-US" altLang="en-US" dirty="0">
                <a:solidFill>
                  <a:srgbClr val="000000"/>
                </a:solidFill>
                <a:latin typeface="Consolas" panose="020B0609020204030204" pitchFamily="49" charset="0"/>
              </a:rPr>
              <a:t>7</a:t>
            </a:r>
            <a:r>
              <a:rPr lang="en-US" altLang="en-US" dirty="0">
                <a:solidFill>
                  <a:srgbClr val="000000"/>
                </a:solidFill>
              </a:rPr>
              <a:t>.</a:t>
            </a:r>
          </a:p>
          <a:p>
            <a:pPr marL="800100" lvl="3" indent="-342900" eaLnBrk="1" hangingPunct="1"/>
            <a:r>
              <a:rPr lang="nn-NO" altLang="en-US" dirty="0">
                <a:solidFill>
                  <a:srgbClr val="0000FF"/>
                </a:solidFill>
                <a:latin typeface="Consolas" panose="020B0609020204030204" pitchFamily="49" charset="0"/>
              </a:rPr>
              <a:t>	for</a:t>
            </a:r>
            <a:r>
              <a:rPr lang="nn-NO" altLang="en-US" dirty="0">
                <a:solidFill>
                  <a:srgbClr val="000000"/>
                </a:solidFill>
                <a:latin typeface="Consolas" panose="020B0609020204030204" pitchFamily="49" charset="0"/>
              </a:rPr>
              <a:t> (</a:t>
            </a:r>
            <a:r>
              <a:rPr lang="nn-NO" altLang="en-US" dirty="0">
                <a:solidFill>
                  <a:srgbClr val="0000FF"/>
                </a:solidFill>
                <a:latin typeface="Consolas" panose="020B0609020204030204" pitchFamily="49" charset="0"/>
              </a:rPr>
              <a:t>int</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7</a:t>
            </a:r>
            <a:r>
              <a:rPr lang="nn-NO" altLang="en-US" dirty="0">
                <a:solidFill>
                  <a:srgbClr val="000000"/>
                </a:solidFill>
                <a:latin typeface="Consolas" panose="020B0609020204030204" pitchFamily="49" charset="0"/>
              </a:rPr>
              <a:t>; i &lt;= </a:t>
            </a:r>
            <a:r>
              <a:rPr lang="nn-NO" altLang="en-US" dirty="0">
                <a:solidFill>
                  <a:srgbClr val="128AFF"/>
                </a:solidFill>
                <a:latin typeface="Consolas" panose="020B0609020204030204" pitchFamily="49" charset="0"/>
              </a:rPr>
              <a:t>77</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7</a:t>
            </a:r>
            <a:r>
              <a:rPr lang="nn-NO" altLang="en-US" dirty="0">
                <a:solidFill>
                  <a:srgbClr val="000000"/>
                </a:solidFill>
                <a:latin typeface="Consolas" panose="020B0609020204030204" pitchFamily="49" charset="0"/>
              </a:rPr>
              <a:t>)</a:t>
            </a:r>
          </a:p>
          <a:p>
            <a:pPr marL="800100" lvl="3" indent="-342900" eaLnBrk="1" hangingPunct="1"/>
            <a:endParaRPr lang="nn-NO" altLang="en-US" dirty="0">
              <a:solidFill>
                <a:srgbClr val="000000"/>
              </a:solidFill>
              <a:latin typeface="Consolas" panose="020B0609020204030204" pitchFamily="49" charset="0"/>
            </a:endParaRPr>
          </a:p>
          <a:p>
            <a:pPr eaLnBrk="1" hangingPunct="1"/>
            <a:endParaRPr lang="en-US" altLang="en-US" dirty="0">
              <a:solidFill>
                <a:srgbClr val="000000"/>
              </a:solidFill>
            </a:endParaRPr>
          </a:p>
          <a:p>
            <a:pPr eaLnBrk="1" hangingPunct="1"/>
            <a:endParaRPr lang="en-US" altLang="en-US" dirty="0">
              <a:solidFill>
                <a:srgbClr val="000000"/>
              </a:solidFill>
            </a:endParaRPr>
          </a:p>
          <a:p>
            <a:pPr eaLnBrk="1" hangingPunct="1"/>
            <a:endParaRPr lang="en-US" altLang="en-US" dirty="0"/>
          </a:p>
        </p:txBody>
      </p:sp>
      <p:sp>
        <p:nvSpPr>
          <p:cNvPr id="38916" name="Footer Placeholder 3">
            <a:extLst>
              <a:ext uri="{FF2B5EF4-FFF2-40B4-BE49-F238E27FC236}">
                <a16:creationId xmlns:a16="http://schemas.microsoft.com/office/drawing/2014/main" id="{49F5C4D3-4EB4-4DF7-A82A-71359DD7C37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03">
            <a:extLst>
              <a:ext uri="{FF2B5EF4-FFF2-40B4-BE49-F238E27FC236}">
                <a16:creationId xmlns:a16="http://schemas.microsoft.com/office/drawing/2014/main" id="{DEFE93EE-9FCE-4873-9CB8-346028CF079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51373"/>
            <a:ext cx="9144000" cy="3954065"/>
          </a:xfrm>
          <a:prstGeom prst="rect">
            <a:avLst/>
          </a:prstGeom>
        </p:spPr>
      </p:pic>
      <p:sp>
        <p:nvSpPr>
          <p:cNvPr id="2" name="Footer Placeholder 1">
            <a:extLst>
              <a:ext uri="{FF2B5EF4-FFF2-40B4-BE49-F238E27FC236}">
                <a16:creationId xmlns:a16="http://schemas.microsoft.com/office/drawing/2014/main" id="{20D6874E-DE4A-4F29-81C6-5FA0038A97E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89977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46A7-994A-483C-8C29-CFD423BB56E5}"/>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4.4  </a:t>
            </a:r>
            <a:r>
              <a:rPr lang="en-US" dirty="0">
                <a:solidFill>
                  <a:srgbClr val="3380E6"/>
                </a:solidFill>
                <a:latin typeface="Calibri" panose="020F0502020204030204" pitchFamily="34" charset="0"/>
              </a:rPr>
              <a:t>Examples Using the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 (Cont.)</a:t>
            </a:r>
          </a:p>
        </p:txBody>
      </p:sp>
      <p:sp>
        <p:nvSpPr>
          <p:cNvPr id="37891" name="Text Placeholder 2">
            <a:extLst>
              <a:ext uri="{FF2B5EF4-FFF2-40B4-BE49-F238E27FC236}">
                <a16:creationId xmlns:a16="http://schemas.microsoft.com/office/drawing/2014/main" id="{7CE32D43-A7A0-4A68-A833-BE090E59E0A7}"/>
              </a:ext>
            </a:extLst>
          </p:cNvPr>
          <p:cNvSpPr>
            <a:spLocks noGrp="1"/>
          </p:cNvSpPr>
          <p:nvPr>
            <p:ph type="body" idx="1"/>
          </p:nvPr>
        </p:nvSpPr>
        <p:spPr/>
        <p:txBody>
          <a:bodyPr/>
          <a:lstStyle/>
          <a:p>
            <a:pPr eaLnBrk="1" hangingPunct="1"/>
            <a:r>
              <a:rPr lang="en-US" altLang="en-US" dirty="0">
                <a:solidFill>
                  <a:srgbClr val="000000"/>
                </a:solidFill>
              </a:rPr>
              <a:t>d)Vary the control variable from </a:t>
            </a:r>
            <a:r>
              <a:rPr lang="en-US" altLang="en-US" dirty="0">
                <a:solidFill>
                  <a:srgbClr val="000000"/>
                </a:solidFill>
                <a:latin typeface="Consolas" panose="020B0609020204030204" pitchFamily="49" charset="0"/>
              </a:rPr>
              <a:t>20</a:t>
            </a:r>
            <a:r>
              <a:rPr lang="en-US" altLang="en-US" dirty="0">
                <a:solidFill>
                  <a:srgbClr val="000000"/>
                </a:solidFill>
              </a:rPr>
              <a:t> to </a:t>
            </a:r>
            <a:r>
              <a:rPr lang="en-US" altLang="en-US" dirty="0">
                <a:solidFill>
                  <a:srgbClr val="000000"/>
                </a:solidFill>
                <a:latin typeface="Consolas" panose="020B0609020204030204" pitchFamily="49" charset="0"/>
              </a:rPr>
              <a:t>2</a:t>
            </a:r>
            <a:r>
              <a:rPr lang="en-US" altLang="en-US" dirty="0">
                <a:solidFill>
                  <a:srgbClr val="000000"/>
                </a:solidFill>
              </a:rPr>
              <a:t> in </a:t>
            </a:r>
            <a:r>
              <a:rPr lang="en-US" altLang="en-US" i="1" dirty="0">
                <a:solidFill>
                  <a:srgbClr val="000000"/>
                </a:solidFill>
              </a:rPr>
              <a:t>decrements</a:t>
            </a:r>
            <a:r>
              <a:rPr lang="en-US" altLang="en-US" dirty="0">
                <a:solidFill>
                  <a:srgbClr val="000000"/>
                </a:solidFill>
              </a:rPr>
              <a:t> of </a:t>
            </a:r>
            <a:r>
              <a:rPr lang="en-US" altLang="en-US" dirty="0">
                <a:solidFill>
                  <a:srgbClr val="000000"/>
                </a:solidFill>
                <a:latin typeface="Consolas" panose="020B0609020204030204" pitchFamily="49" charset="0"/>
              </a:rPr>
              <a:t>2</a:t>
            </a:r>
            <a:r>
              <a:rPr lang="en-US" altLang="en-US" dirty="0">
                <a:solidFill>
                  <a:srgbClr val="000000"/>
                </a:solidFill>
              </a:rPr>
              <a:t>.</a:t>
            </a:r>
          </a:p>
          <a:p>
            <a:pPr marL="800100" lvl="3" indent="-342900" eaLnBrk="1" hangingPunct="1"/>
            <a:r>
              <a:rPr lang="nn-NO" altLang="en-US" dirty="0">
                <a:solidFill>
                  <a:srgbClr val="0000FF"/>
                </a:solidFill>
                <a:latin typeface="Consolas" panose="020B0609020204030204" pitchFamily="49" charset="0"/>
              </a:rPr>
              <a:t>	for</a:t>
            </a:r>
            <a:r>
              <a:rPr lang="nn-NO" altLang="en-US" dirty="0">
                <a:solidFill>
                  <a:srgbClr val="000000"/>
                </a:solidFill>
                <a:latin typeface="Consolas" panose="020B0609020204030204" pitchFamily="49" charset="0"/>
              </a:rPr>
              <a:t> (</a:t>
            </a:r>
            <a:r>
              <a:rPr lang="nn-NO" altLang="en-US" dirty="0">
                <a:solidFill>
                  <a:srgbClr val="0000FF"/>
                </a:solidFill>
                <a:latin typeface="Consolas" panose="020B0609020204030204" pitchFamily="49" charset="0"/>
              </a:rPr>
              <a:t>int</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20</a:t>
            </a:r>
            <a:r>
              <a:rPr lang="nn-NO" altLang="en-US" dirty="0">
                <a:solidFill>
                  <a:srgbClr val="000000"/>
                </a:solidFill>
                <a:latin typeface="Consolas" panose="020B0609020204030204" pitchFamily="49" charset="0"/>
              </a:rPr>
              <a:t>; i &gt;= </a:t>
            </a:r>
            <a:r>
              <a:rPr lang="nn-NO" altLang="en-US" dirty="0">
                <a:solidFill>
                  <a:srgbClr val="128AFF"/>
                </a:solidFill>
                <a:latin typeface="Consolas" panose="020B0609020204030204" pitchFamily="49" charset="0"/>
              </a:rPr>
              <a:t>2</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2</a:t>
            </a:r>
            <a:r>
              <a:rPr lang="nn-NO" altLang="en-US" dirty="0">
                <a:solidFill>
                  <a:srgbClr val="000000"/>
                </a:solidFill>
                <a:latin typeface="Consolas" panose="020B0609020204030204" pitchFamily="49" charset="0"/>
              </a:rPr>
              <a:t>)</a:t>
            </a:r>
          </a:p>
          <a:p>
            <a:pPr eaLnBrk="1" hangingPunct="1"/>
            <a:r>
              <a:rPr lang="en-US" altLang="en-US" dirty="0">
                <a:solidFill>
                  <a:srgbClr val="000000"/>
                </a:solidFill>
              </a:rPr>
              <a:t>e)Vary the control variable over the values </a:t>
            </a:r>
            <a:r>
              <a:rPr lang="en-US" altLang="en-US" dirty="0">
                <a:solidFill>
                  <a:srgbClr val="000000"/>
                </a:solidFill>
                <a:latin typeface="Consolas" panose="020B0609020204030204" pitchFamily="49" charset="0"/>
              </a:rPr>
              <a:t>2</a:t>
            </a:r>
            <a:r>
              <a:rPr lang="en-US" altLang="en-US" dirty="0">
                <a:solidFill>
                  <a:srgbClr val="000000"/>
                </a:solidFill>
              </a:rPr>
              <a:t>, </a:t>
            </a:r>
            <a:r>
              <a:rPr lang="en-US" altLang="en-US" dirty="0">
                <a:solidFill>
                  <a:srgbClr val="000000"/>
                </a:solidFill>
                <a:latin typeface="Consolas" panose="020B0609020204030204" pitchFamily="49" charset="0"/>
              </a:rPr>
              <a:t>5</a:t>
            </a:r>
            <a:r>
              <a:rPr lang="en-US" altLang="en-US" dirty="0">
                <a:solidFill>
                  <a:srgbClr val="000000"/>
                </a:solidFill>
              </a:rPr>
              <a:t>, </a:t>
            </a:r>
            <a:r>
              <a:rPr lang="en-US" altLang="en-US" dirty="0">
                <a:solidFill>
                  <a:srgbClr val="000000"/>
                </a:solidFill>
                <a:latin typeface="Consolas" panose="020B0609020204030204" pitchFamily="49" charset="0"/>
              </a:rPr>
              <a:t>8</a:t>
            </a:r>
            <a:r>
              <a:rPr lang="en-US" altLang="en-US" dirty="0">
                <a:solidFill>
                  <a:srgbClr val="000000"/>
                </a:solidFill>
              </a:rPr>
              <a:t>, </a:t>
            </a:r>
            <a:r>
              <a:rPr lang="en-US" altLang="en-US" dirty="0">
                <a:solidFill>
                  <a:srgbClr val="000000"/>
                </a:solidFill>
                <a:latin typeface="Consolas" panose="020B0609020204030204" pitchFamily="49" charset="0"/>
              </a:rPr>
              <a:t>11</a:t>
            </a:r>
            <a:r>
              <a:rPr lang="en-US" altLang="en-US" dirty="0">
                <a:solidFill>
                  <a:srgbClr val="000000"/>
                </a:solidFill>
              </a:rPr>
              <a:t>, </a:t>
            </a:r>
            <a:r>
              <a:rPr lang="en-US" altLang="en-US" dirty="0">
                <a:solidFill>
                  <a:srgbClr val="000000"/>
                </a:solidFill>
                <a:latin typeface="Consolas" panose="020B0609020204030204" pitchFamily="49" charset="0"/>
              </a:rPr>
              <a:t>14</a:t>
            </a:r>
            <a:r>
              <a:rPr lang="en-US" altLang="en-US" dirty="0">
                <a:solidFill>
                  <a:srgbClr val="000000"/>
                </a:solidFill>
              </a:rPr>
              <a:t>, </a:t>
            </a:r>
            <a:r>
              <a:rPr lang="en-US" altLang="en-US" dirty="0">
                <a:solidFill>
                  <a:srgbClr val="000000"/>
                </a:solidFill>
                <a:latin typeface="Consolas" panose="020B0609020204030204" pitchFamily="49" charset="0"/>
              </a:rPr>
              <a:t>17</a:t>
            </a:r>
            <a:r>
              <a:rPr lang="en-US" altLang="en-US" dirty="0">
                <a:solidFill>
                  <a:srgbClr val="000000"/>
                </a:solidFill>
              </a:rPr>
              <a:t>, </a:t>
            </a:r>
            <a:r>
              <a:rPr lang="en-US" altLang="en-US" dirty="0">
                <a:solidFill>
                  <a:srgbClr val="000000"/>
                </a:solidFill>
                <a:latin typeface="Consolas" panose="020B0609020204030204" pitchFamily="49" charset="0"/>
              </a:rPr>
              <a:t>20</a:t>
            </a:r>
            <a:r>
              <a:rPr lang="en-US" altLang="en-US" dirty="0">
                <a:solidFill>
                  <a:srgbClr val="000000"/>
                </a:solidFill>
              </a:rPr>
              <a:t>.</a:t>
            </a:r>
          </a:p>
          <a:p>
            <a:pPr marL="800100" lvl="3" indent="-342900" eaLnBrk="1" hangingPunct="1"/>
            <a:r>
              <a:rPr lang="nn-NO" altLang="en-US" dirty="0">
                <a:solidFill>
                  <a:srgbClr val="0000FF"/>
                </a:solidFill>
                <a:latin typeface="Consolas" panose="020B0609020204030204" pitchFamily="49" charset="0"/>
              </a:rPr>
              <a:t>	for</a:t>
            </a:r>
            <a:r>
              <a:rPr lang="nn-NO" altLang="en-US" dirty="0">
                <a:solidFill>
                  <a:srgbClr val="000000"/>
                </a:solidFill>
                <a:latin typeface="Consolas" panose="020B0609020204030204" pitchFamily="49" charset="0"/>
              </a:rPr>
              <a:t> (</a:t>
            </a:r>
            <a:r>
              <a:rPr lang="nn-NO" altLang="en-US" dirty="0">
                <a:solidFill>
                  <a:srgbClr val="0000FF"/>
                </a:solidFill>
                <a:latin typeface="Consolas" panose="020B0609020204030204" pitchFamily="49" charset="0"/>
              </a:rPr>
              <a:t>int</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2</a:t>
            </a:r>
            <a:r>
              <a:rPr lang="nn-NO" altLang="en-US" dirty="0">
                <a:solidFill>
                  <a:srgbClr val="000000"/>
                </a:solidFill>
                <a:latin typeface="Consolas" panose="020B0609020204030204" pitchFamily="49" charset="0"/>
              </a:rPr>
              <a:t>; i &lt;= </a:t>
            </a:r>
            <a:r>
              <a:rPr lang="nn-NO" altLang="en-US" dirty="0">
                <a:solidFill>
                  <a:srgbClr val="128AFF"/>
                </a:solidFill>
                <a:latin typeface="Consolas" panose="020B0609020204030204" pitchFamily="49" charset="0"/>
              </a:rPr>
              <a:t>20</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3</a:t>
            </a:r>
            <a:r>
              <a:rPr lang="nn-NO" altLang="en-US" dirty="0">
                <a:solidFill>
                  <a:srgbClr val="000000"/>
                </a:solidFill>
                <a:latin typeface="Consolas" panose="020B0609020204030204" pitchFamily="49" charset="0"/>
              </a:rPr>
              <a:t>)</a:t>
            </a:r>
          </a:p>
          <a:p>
            <a:pPr eaLnBrk="1" hangingPunct="1"/>
            <a:r>
              <a:rPr lang="en-US" altLang="en-US" dirty="0">
                <a:solidFill>
                  <a:srgbClr val="000000"/>
                </a:solidFill>
              </a:rPr>
              <a:t>f)Vary the control variable over the values </a:t>
            </a:r>
            <a:r>
              <a:rPr lang="en-US" altLang="en-US" dirty="0">
                <a:solidFill>
                  <a:srgbClr val="000000"/>
                </a:solidFill>
                <a:latin typeface="Consolas" panose="020B0609020204030204" pitchFamily="49" charset="0"/>
              </a:rPr>
              <a:t>99</a:t>
            </a:r>
            <a:r>
              <a:rPr lang="en-US" altLang="en-US" dirty="0">
                <a:solidFill>
                  <a:srgbClr val="000000"/>
                </a:solidFill>
              </a:rPr>
              <a:t>, </a:t>
            </a:r>
            <a:r>
              <a:rPr lang="en-US" altLang="en-US" dirty="0">
                <a:solidFill>
                  <a:srgbClr val="000000"/>
                </a:solidFill>
                <a:latin typeface="Consolas" panose="020B0609020204030204" pitchFamily="49" charset="0"/>
              </a:rPr>
              <a:t>88</a:t>
            </a:r>
            <a:r>
              <a:rPr lang="en-US" altLang="en-US" dirty="0">
                <a:solidFill>
                  <a:srgbClr val="000000"/>
                </a:solidFill>
              </a:rPr>
              <a:t>, </a:t>
            </a:r>
            <a:r>
              <a:rPr lang="en-US" altLang="en-US" dirty="0">
                <a:solidFill>
                  <a:srgbClr val="000000"/>
                </a:solidFill>
                <a:latin typeface="Consolas" panose="020B0609020204030204" pitchFamily="49" charset="0"/>
              </a:rPr>
              <a:t>77</a:t>
            </a:r>
            <a:r>
              <a:rPr lang="en-US" altLang="en-US" dirty="0">
                <a:solidFill>
                  <a:srgbClr val="000000"/>
                </a:solidFill>
              </a:rPr>
              <a:t>, </a:t>
            </a:r>
            <a:r>
              <a:rPr lang="en-US" altLang="en-US" dirty="0">
                <a:solidFill>
                  <a:srgbClr val="000000"/>
                </a:solidFill>
                <a:latin typeface="Consolas" panose="020B0609020204030204" pitchFamily="49" charset="0"/>
              </a:rPr>
              <a:t>66</a:t>
            </a:r>
            <a:r>
              <a:rPr lang="en-US" altLang="en-US" dirty="0">
                <a:solidFill>
                  <a:srgbClr val="000000"/>
                </a:solidFill>
              </a:rPr>
              <a:t>, </a:t>
            </a:r>
            <a:r>
              <a:rPr lang="en-US" altLang="en-US" dirty="0">
                <a:solidFill>
                  <a:srgbClr val="000000"/>
                </a:solidFill>
                <a:latin typeface="Consolas" panose="020B0609020204030204" pitchFamily="49" charset="0"/>
              </a:rPr>
              <a:t>55</a:t>
            </a:r>
            <a:r>
              <a:rPr lang="en-US" altLang="en-US" dirty="0">
                <a:solidFill>
                  <a:srgbClr val="000000"/>
                </a:solidFill>
              </a:rPr>
              <a:t>, </a:t>
            </a:r>
            <a:r>
              <a:rPr lang="en-US" altLang="en-US" dirty="0">
                <a:solidFill>
                  <a:srgbClr val="000000"/>
                </a:solidFill>
                <a:latin typeface="Consolas" panose="020B0609020204030204" pitchFamily="49" charset="0"/>
              </a:rPr>
              <a:t>44</a:t>
            </a:r>
            <a:r>
              <a:rPr lang="en-US" altLang="en-US" dirty="0">
                <a:solidFill>
                  <a:srgbClr val="000000"/>
                </a:solidFill>
              </a:rPr>
              <a:t>, </a:t>
            </a:r>
            <a:r>
              <a:rPr lang="en-US" altLang="en-US" dirty="0">
                <a:solidFill>
                  <a:srgbClr val="000000"/>
                </a:solidFill>
                <a:latin typeface="Consolas" panose="020B0609020204030204" pitchFamily="49" charset="0"/>
              </a:rPr>
              <a:t>33</a:t>
            </a:r>
            <a:r>
              <a:rPr lang="en-US" altLang="en-US" dirty="0">
                <a:solidFill>
                  <a:srgbClr val="000000"/>
                </a:solidFill>
              </a:rPr>
              <a:t>, </a:t>
            </a:r>
            <a:r>
              <a:rPr lang="en-US" altLang="en-US" dirty="0">
                <a:solidFill>
                  <a:srgbClr val="000000"/>
                </a:solidFill>
                <a:latin typeface="Consolas" panose="020B0609020204030204" pitchFamily="49" charset="0"/>
              </a:rPr>
              <a:t>22</a:t>
            </a:r>
            <a:r>
              <a:rPr lang="en-US" altLang="en-US" dirty="0">
                <a:solidFill>
                  <a:srgbClr val="000000"/>
                </a:solidFill>
              </a:rPr>
              <a:t>, </a:t>
            </a:r>
            <a:r>
              <a:rPr lang="en-US" altLang="en-US" dirty="0">
                <a:solidFill>
                  <a:srgbClr val="000000"/>
                </a:solidFill>
                <a:latin typeface="Consolas" panose="020B0609020204030204" pitchFamily="49" charset="0"/>
              </a:rPr>
              <a:t>11</a:t>
            </a:r>
            <a:r>
              <a:rPr lang="en-US" altLang="en-US" dirty="0">
                <a:solidFill>
                  <a:srgbClr val="000000"/>
                </a:solidFill>
              </a:rPr>
              <a:t>, </a:t>
            </a:r>
            <a:r>
              <a:rPr lang="en-US" altLang="en-US" dirty="0">
                <a:solidFill>
                  <a:srgbClr val="000000"/>
                </a:solidFill>
                <a:latin typeface="Consolas" panose="020B0609020204030204" pitchFamily="49" charset="0"/>
              </a:rPr>
              <a:t>0</a:t>
            </a:r>
            <a:r>
              <a:rPr lang="en-US" altLang="en-US" dirty="0">
                <a:solidFill>
                  <a:srgbClr val="000000"/>
                </a:solidFill>
              </a:rPr>
              <a:t>.</a:t>
            </a:r>
          </a:p>
          <a:p>
            <a:pPr marL="800100" lvl="3" indent="-342900" eaLnBrk="1" hangingPunct="1"/>
            <a:r>
              <a:rPr lang="nn-NO" altLang="en-US" dirty="0">
                <a:solidFill>
                  <a:srgbClr val="0000FF"/>
                </a:solidFill>
                <a:latin typeface="Consolas" panose="020B0609020204030204" pitchFamily="49" charset="0"/>
              </a:rPr>
              <a:t>	for</a:t>
            </a:r>
            <a:r>
              <a:rPr lang="nn-NO" altLang="en-US" dirty="0">
                <a:solidFill>
                  <a:srgbClr val="000000"/>
                </a:solidFill>
                <a:latin typeface="Consolas" panose="020B0609020204030204" pitchFamily="49" charset="0"/>
              </a:rPr>
              <a:t> (</a:t>
            </a:r>
            <a:r>
              <a:rPr lang="nn-NO" altLang="en-US" dirty="0">
                <a:solidFill>
                  <a:srgbClr val="0000FF"/>
                </a:solidFill>
                <a:latin typeface="Consolas" panose="020B0609020204030204" pitchFamily="49" charset="0"/>
              </a:rPr>
              <a:t>int</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99</a:t>
            </a:r>
            <a:r>
              <a:rPr lang="nn-NO" altLang="en-US" dirty="0">
                <a:solidFill>
                  <a:srgbClr val="000000"/>
                </a:solidFill>
                <a:latin typeface="Consolas" panose="020B0609020204030204" pitchFamily="49" charset="0"/>
              </a:rPr>
              <a:t>; i &gt;= </a:t>
            </a:r>
            <a:r>
              <a:rPr lang="nn-NO" altLang="en-US" dirty="0">
                <a:solidFill>
                  <a:srgbClr val="128AFF"/>
                </a:solidFill>
                <a:latin typeface="Consolas" panose="020B0609020204030204" pitchFamily="49" charset="0"/>
              </a:rPr>
              <a:t>0</a:t>
            </a:r>
            <a:r>
              <a:rPr lang="nn-NO" altLang="en-US" dirty="0">
                <a:solidFill>
                  <a:srgbClr val="000000"/>
                </a:solidFill>
                <a:latin typeface="Consolas" panose="020B0609020204030204" pitchFamily="49" charset="0"/>
              </a:rPr>
              <a:t>; i -= </a:t>
            </a:r>
            <a:r>
              <a:rPr lang="nn-NO" altLang="en-US" dirty="0">
                <a:solidFill>
                  <a:srgbClr val="128AFF"/>
                </a:solidFill>
                <a:latin typeface="Consolas" panose="020B0609020204030204" pitchFamily="49" charset="0"/>
              </a:rPr>
              <a:t>11</a:t>
            </a:r>
            <a:r>
              <a:rPr lang="nn-NO" altLang="en-US" dirty="0">
                <a:solidFill>
                  <a:srgbClr val="000000"/>
                </a:solidFill>
                <a:latin typeface="Consolas" panose="020B0609020204030204" pitchFamily="49" charset="0"/>
              </a:rPr>
              <a:t>)</a:t>
            </a:r>
          </a:p>
          <a:p>
            <a:pPr marL="800100" lvl="3" indent="-342900" eaLnBrk="1" hangingPunct="1"/>
            <a:endParaRPr lang="nn-NO" altLang="en-US" dirty="0">
              <a:solidFill>
                <a:srgbClr val="000000"/>
              </a:solidFill>
              <a:latin typeface="Consolas" panose="020B0609020204030204" pitchFamily="49" charset="0"/>
            </a:endParaRPr>
          </a:p>
          <a:p>
            <a:pPr eaLnBrk="1" hangingPunct="1"/>
            <a:endParaRPr lang="en-US" altLang="en-US" dirty="0">
              <a:solidFill>
                <a:srgbClr val="000000"/>
              </a:solidFill>
            </a:endParaRPr>
          </a:p>
          <a:p>
            <a:pPr eaLnBrk="1" hangingPunct="1"/>
            <a:endParaRPr lang="en-US" altLang="en-US" dirty="0">
              <a:solidFill>
                <a:srgbClr val="000000"/>
              </a:solidFill>
            </a:endParaRPr>
          </a:p>
          <a:p>
            <a:pPr eaLnBrk="1" hangingPunct="1"/>
            <a:endParaRPr lang="en-US" altLang="en-US" dirty="0"/>
          </a:p>
        </p:txBody>
      </p:sp>
      <p:sp>
        <p:nvSpPr>
          <p:cNvPr id="39940" name="Footer Placeholder 3">
            <a:extLst>
              <a:ext uri="{FF2B5EF4-FFF2-40B4-BE49-F238E27FC236}">
                <a16:creationId xmlns:a16="http://schemas.microsoft.com/office/drawing/2014/main" id="{6D0C289C-8271-48A9-B888-EDDB433EBF6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2">
            <a:extLst>
              <a:ext uri="{FF2B5EF4-FFF2-40B4-BE49-F238E27FC236}">
                <a16:creationId xmlns:a16="http://schemas.microsoft.com/office/drawing/2014/main" id="{2F8701AA-369D-4261-B50F-4D83838AD4C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62150"/>
            <a:ext cx="9144000" cy="2933700"/>
          </a:xfrm>
          <a:prstGeom prst="rect">
            <a:avLst/>
          </a:prstGeom>
        </p:spPr>
      </p:pic>
      <p:sp>
        <p:nvSpPr>
          <p:cNvPr id="2" name="Footer Placeholder 1">
            <a:extLst>
              <a:ext uri="{FF2B5EF4-FFF2-40B4-BE49-F238E27FC236}">
                <a16:creationId xmlns:a16="http://schemas.microsoft.com/office/drawing/2014/main" id="{C4439A75-144A-4422-94C2-E3C05733104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581880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3">
            <a:extLst>
              <a:ext uri="{FF2B5EF4-FFF2-40B4-BE49-F238E27FC236}">
                <a16:creationId xmlns:a16="http://schemas.microsoft.com/office/drawing/2014/main" id="{FD3831BE-85C4-46EC-9D86-6411CBEDEF0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96554"/>
            <a:ext cx="9144000" cy="4863703"/>
          </a:xfrm>
          <a:prstGeom prst="rect">
            <a:avLst/>
          </a:prstGeom>
        </p:spPr>
      </p:pic>
      <p:sp>
        <p:nvSpPr>
          <p:cNvPr id="2" name="Footer Placeholder 1">
            <a:extLst>
              <a:ext uri="{FF2B5EF4-FFF2-40B4-BE49-F238E27FC236}">
                <a16:creationId xmlns:a16="http://schemas.microsoft.com/office/drawing/2014/main" id="{F68E9B3D-6E01-4136-9F1A-85ED44F0C7D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47648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4">
            <a:extLst>
              <a:ext uri="{FF2B5EF4-FFF2-40B4-BE49-F238E27FC236}">
                <a16:creationId xmlns:a16="http://schemas.microsoft.com/office/drawing/2014/main" id="{7E1A2041-3065-4EB8-ABF6-6C1BE7B9EF4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89560"/>
            <a:ext cx="9144000" cy="2477690"/>
          </a:xfrm>
          <a:prstGeom prst="rect">
            <a:avLst/>
          </a:prstGeom>
        </p:spPr>
      </p:pic>
      <p:sp>
        <p:nvSpPr>
          <p:cNvPr id="2" name="Footer Placeholder 1">
            <a:extLst>
              <a:ext uri="{FF2B5EF4-FFF2-40B4-BE49-F238E27FC236}">
                <a16:creationId xmlns:a16="http://schemas.microsoft.com/office/drawing/2014/main" id="{3C173CF0-9FD1-4270-A5BC-1018022F53E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14658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5">
            <a:extLst>
              <a:ext uri="{FF2B5EF4-FFF2-40B4-BE49-F238E27FC236}">
                <a16:creationId xmlns:a16="http://schemas.microsoft.com/office/drawing/2014/main" id="{FE7FC4EF-0BA9-44A9-AC51-69642D7EA87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1444" y="857250"/>
            <a:ext cx="8901113" cy="5143500"/>
          </a:xfrm>
          <a:prstGeom prst="rect">
            <a:avLst/>
          </a:prstGeom>
        </p:spPr>
      </p:pic>
      <p:sp>
        <p:nvSpPr>
          <p:cNvPr id="2" name="Footer Placeholder 1">
            <a:extLst>
              <a:ext uri="{FF2B5EF4-FFF2-40B4-BE49-F238E27FC236}">
                <a16:creationId xmlns:a16="http://schemas.microsoft.com/office/drawing/2014/main" id="{53845DB2-A340-4120-9AE2-21D1D2EEB2DE}"/>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821931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800C-DABA-49DC-86F9-9FEFC44D7D79}"/>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4.4  </a:t>
            </a:r>
            <a:r>
              <a:rPr lang="en-US" dirty="0">
                <a:solidFill>
                  <a:srgbClr val="3380E6"/>
                </a:solidFill>
                <a:latin typeface="Calibri" panose="020F0502020204030204" pitchFamily="34" charset="0"/>
              </a:rPr>
              <a:t>Examples Using the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 (Cont.)</a:t>
            </a:r>
          </a:p>
        </p:txBody>
      </p:sp>
      <p:sp>
        <p:nvSpPr>
          <p:cNvPr id="41987" name="Text Placeholder 2">
            <a:extLst>
              <a:ext uri="{FF2B5EF4-FFF2-40B4-BE49-F238E27FC236}">
                <a16:creationId xmlns:a16="http://schemas.microsoft.com/office/drawing/2014/main" id="{C154BFB1-19C5-4CDB-92D3-77ADDC763DA0}"/>
              </a:ext>
            </a:extLst>
          </p:cNvPr>
          <p:cNvSpPr>
            <a:spLocks noGrp="1"/>
          </p:cNvSpPr>
          <p:nvPr>
            <p:ph type="body" idx="1"/>
          </p:nvPr>
        </p:nvSpPr>
        <p:spPr/>
        <p:txBody>
          <a:bodyPr/>
          <a:lstStyle/>
          <a:p>
            <a:pPr eaLnBrk="1" hangingPunct="1"/>
            <a:r>
              <a:rPr lang="en-US" altLang="en-US" dirty="0">
                <a:solidFill>
                  <a:srgbClr val="000000"/>
                </a:solidFill>
              </a:rPr>
              <a:t>The </a:t>
            </a:r>
            <a:r>
              <a:rPr lang="en-US" altLang="en-US" i="1" dirty="0">
                <a:solidFill>
                  <a:srgbClr val="000000"/>
                </a:solidFill>
              </a:rPr>
              <a:t>initialization</a:t>
            </a:r>
            <a:r>
              <a:rPr lang="en-US" altLang="en-US" dirty="0">
                <a:solidFill>
                  <a:srgbClr val="000000"/>
                </a:solidFill>
              </a:rPr>
              <a:t> and </a:t>
            </a:r>
            <a:r>
              <a:rPr lang="en-US" altLang="en-US" i="1" dirty="0">
                <a:solidFill>
                  <a:srgbClr val="000000"/>
                </a:solidFill>
              </a:rPr>
              <a:t>increment</a:t>
            </a:r>
            <a:r>
              <a:rPr lang="en-US" altLang="en-US" dirty="0">
                <a:solidFill>
                  <a:srgbClr val="000000"/>
                </a:solidFill>
              </a:rPr>
              <a:t> expressions can be comma-separated lists that enable you to use multiple initialization expressions or multiple increment expressions. </a:t>
            </a:r>
          </a:p>
          <a:p>
            <a:pPr eaLnBrk="1" hangingPunct="1"/>
            <a:r>
              <a:rPr lang="en-US" altLang="en-US" dirty="0">
                <a:solidFill>
                  <a:srgbClr val="000000"/>
                </a:solidFill>
              </a:rPr>
              <a:t>Body of the </a:t>
            </a:r>
            <a:r>
              <a:rPr lang="en-US" altLang="en-US" dirty="0">
                <a:solidFill>
                  <a:srgbClr val="000000"/>
                </a:solidFill>
                <a:latin typeface="Consolas" panose="020B0609020204030204" pitchFamily="49" charset="0"/>
              </a:rPr>
              <a:t>for</a:t>
            </a:r>
            <a:r>
              <a:rPr lang="en-US" altLang="en-US" dirty="0">
                <a:solidFill>
                  <a:srgbClr val="000000"/>
                </a:solidFill>
              </a:rPr>
              <a:t> statement could be merged into the increment portion of the </a:t>
            </a:r>
            <a:r>
              <a:rPr lang="en-US" altLang="en-US" dirty="0">
                <a:solidFill>
                  <a:srgbClr val="000000"/>
                </a:solidFill>
                <a:latin typeface="Consolas" panose="020B0609020204030204" pitchFamily="49" charset="0"/>
              </a:rPr>
              <a:t>for</a:t>
            </a:r>
            <a:r>
              <a:rPr lang="en-US" altLang="en-US" dirty="0">
                <a:solidFill>
                  <a:srgbClr val="000000"/>
                </a:solidFill>
              </a:rPr>
              <a:t> header by using a comma as follows:</a:t>
            </a:r>
          </a:p>
          <a:p>
            <a:pPr lvl="2" eaLnBrk="1" hangingPunct="1">
              <a:buFont typeface="Wingdings 2" panose="05020102010507070707" pitchFamily="18" charset="2"/>
              <a:buNone/>
            </a:pPr>
            <a:r>
              <a:rPr lang="en-US" altLang="en-US" dirty="0">
                <a:solidFill>
                  <a:srgbClr val="0000FF"/>
                </a:solidFill>
                <a:latin typeface="Consolas" panose="020B0609020204030204" pitchFamily="49" charset="0"/>
              </a:rPr>
              <a:t>	for</a:t>
            </a:r>
            <a:r>
              <a:rPr lang="en-US" altLang="en-US" dirty="0">
                <a:solidFill>
                  <a:srgbClr val="000000"/>
                </a:solidFill>
                <a:latin typeface="Consolas" panose="020B0609020204030204" pitchFamily="49" charset="0"/>
              </a:rPr>
              <a:t> (</a:t>
            </a:r>
            <a:r>
              <a:rPr lang="en-US" altLang="en-US" dirty="0" err="1">
                <a:solidFill>
                  <a:srgbClr val="0000FF"/>
                </a:solidFill>
                <a:latin typeface="Consolas" panose="020B0609020204030204" pitchFamily="49" charset="0"/>
              </a:rPr>
              <a:t>int</a:t>
            </a:r>
            <a:r>
              <a:rPr lang="en-US" altLang="en-US" dirty="0">
                <a:solidFill>
                  <a:srgbClr val="000000"/>
                </a:solidFill>
                <a:latin typeface="Consolas" panose="020B0609020204030204" pitchFamily="49" charset="0"/>
              </a:rPr>
              <a:t> number = </a:t>
            </a:r>
            <a:r>
              <a:rPr lang="en-US" altLang="en-US" dirty="0">
                <a:solidFill>
                  <a:srgbClr val="128AFF"/>
                </a:solidFill>
                <a:latin typeface="Consolas" panose="020B0609020204030204" pitchFamily="49" charset="0"/>
              </a:rPr>
              <a:t>2</a:t>
            </a:r>
            <a:r>
              <a:rPr lang="en-US" altLang="en-US" dirty="0">
                <a:solidFill>
                  <a:srgbClr val="000000"/>
                </a:solidFill>
                <a:latin typeface="Consolas" panose="020B0609020204030204" pitchFamily="49" charset="0"/>
              </a:rPr>
              <a:t>; </a:t>
            </a:r>
            <a:br>
              <a:rPr lang="en-US" altLang="en-US" dirty="0">
                <a:solidFill>
                  <a:srgbClr val="000000"/>
                </a:solidFill>
                <a:latin typeface="Consolas" panose="020B0609020204030204" pitchFamily="49" charset="0"/>
              </a:rPr>
            </a:br>
            <a:r>
              <a:rPr lang="en-US" altLang="en-US" dirty="0">
                <a:solidFill>
                  <a:srgbClr val="000000"/>
                </a:solidFill>
                <a:latin typeface="Consolas" panose="020B0609020204030204" pitchFamily="49" charset="0"/>
              </a:rPr>
              <a:t>   number &lt;= </a:t>
            </a:r>
            <a:r>
              <a:rPr lang="en-US" altLang="en-US" dirty="0">
                <a:solidFill>
                  <a:srgbClr val="128AFF"/>
                </a:solidFill>
                <a:latin typeface="Consolas" panose="020B0609020204030204" pitchFamily="49" charset="0"/>
              </a:rPr>
              <a:t>20</a:t>
            </a:r>
            <a:r>
              <a:rPr lang="en-US" altLang="en-US" dirty="0">
                <a:solidFill>
                  <a:srgbClr val="000000"/>
                </a:solidFill>
                <a:latin typeface="Consolas" panose="020B0609020204030204" pitchFamily="49" charset="0"/>
              </a:rPr>
              <a:t>; </a:t>
            </a:r>
            <a:br>
              <a:rPr lang="en-US" altLang="en-US" dirty="0">
                <a:solidFill>
                  <a:srgbClr val="000000"/>
                </a:solidFill>
                <a:latin typeface="Consolas" panose="020B0609020204030204" pitchFamily="49" charset="0"/>
              </a:rPr>
            </a:br>
            <a:r>
              <a:rPr lang="en-US" altLang="en-US" dirty="0">
                <a:solidFill>
                  <a:srgbClr val="000000"/>
                </a:solidFill>
                <a:latin typeface="Consolas" panose="020B0609020204030204" pitchFamily="49" charset="0"/>
              </a:rPr>
              <a:t>   total += number, number += </a:t>
            </a:r>
            <a:r>
              <a:rPr lang="en-US" altLang="en-US" dirty="0">
                <a:solidFill>
                  <a:srgbClr val="128AFF"/>
                </a:solidFill>
                <a:latin typeface="Consolas" panose="020B0609020204030204" pitchFamily="49" charset="0"/>
              </a:rPr>
              <a:t>2</a:t>
            </a:r>
            <a:r>
              <a:rPr lang="en-US" altLang="en-US" dirty="0">
                <a:solidFill>
                  <a:srgbClr val="000000"/>
                </a:solidFill>
                <a:latin typeface="Consolas" panose="020B0609020204030204" pitchFamily="49" charset="0"/>
              </a:rPr>
              <a:t>)</a:t>
            </a:r>
            <a:br>
              <a:rPr lang="en-US" altLang="en-US" dirty="0">
                <a:solidFill>
                  <a:srgbClr val="000000"/>
                </a:solidFill>
                <a:latin typeface="Consolas" panose="020B0609020204030204" pitchFamily="49" charset="0"/>
              </a:rPr>
            </a:br>
            <a:r>
              <a:rPr lang="en-US" altLang="en-US" dirty="0">
                <a:solidFill>
                  <a:srgbClr val="000000"/>
                </a:solidFill>
                <a:latin typeface="Consolas" panose="020B0609020204030204" pitchFamily="49" charset="0"/>
              </a:rPr>
              <a:t>   ; </a:t>
            </a:r>
            <a:r>
              <a:rPr lang="en-US" altLang="en-US" dirty="0">
                <a:solidFill>
                  <a:srgbClr val="00BF00"/>
                </a:solidFill>
                <a:latin typeface="Consolas" panose="020B0609020204030204" pitchFamily="49" charset="0"/>
              </a:rPr>
              <a:t>// empty statement</a:t>
            </a:r>
            <a:endParaRPr lang="en-US" altLang="en-US" dirty="0">
              <a:solidFill>
                <a:srgbClr val="000000"/>
              </a:solidFill>
              <a:latin typeface="Consolas" panose="020B0609020204030204" pitchFamily="49" charset="0"/>
            </a:endParaRPr>
          </a:p>
        </p:txBody>
      </p:sp>
      <p:sp>
        <p:nvSpPr>
          <p:cNvPr id="43012" name="Footer Placeholder 3">
            <a:extLst>
              <a:ext uri="{FF2B5EF4-FFF2-40B4-BE49-F238E27FC236}">
                <a16:creationId xmlns:a16="http://schemas.microsoft.com/office/drawing/2014/main" id="{9BEEB01C-B566-40B1-AF3E-4CCC7F86A28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6">
            <a:extLst>
              <a:ext uri="{FF2B5EF4-FFF2-40B4-BE49-F238E27FC236}">
                <a16:creationId xmlns:a16="http://schemas.microsoft.com/office/drawing/2014/main" id="{9101861A-237F-4DE0-B348-A8E72CA1D28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34816"/>
            <a:ext cx="9144000" cy="2187178"/>
          </a:xfrm>
          <a:prstGeom prst="rect">
            <a:avLst/>
          </a:prstGeom>
        </p:spPr>
      </p:pic>
      <p:sp>
        <p:nvSpPr>
          <p:cNvPr id="2" name="Footer Placeholder 1">
            <a:extLst>
              <a:ext uri="{FF2B5EF4-FFF2-40B4-BE49-F238E27FC236}">
                <a16:creationId xmlns:a16="http://schemas.microsoft.com/office/drawing/2014/main" id="{21191CE5-FAF0-4C02-92C0-DD2F5EA1255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629098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9CA1-97C0-4925-A9C3-DFAF57899314}"/>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4.4  </a:t>
            </a:r>
            <a:r>
              <a:rPr lang="en-US" dirty="0">
                <a:solidFill>
                  <a:srgbClr val="3380E6"/>
                </a:solidFill>
                <a:latin typeface="Calibri" panose="020F0502020204030204" pitchFamily="34" charset="0"/>
              </a:rPr>
              <a:t>Examples Using the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 (Cont.)</a:t>
            </a:r>
          </a:p>
        </p:txBody>
      </p:sp>
      <p:sp>
        <p:nvSpPr>
          <p:cNvPr id="44035" name="Text Placeholder 2">
            <a:extLst>
              <a:ext uri="{FF2B5EF4-FFF2-40B4-BE49-F238E27FC236}">
                <a16:creationId xmlns:a16="http://schemas.microsoft.com/office/drawing/2014/main" id="{AFCB3FA7-9FC7-4B13-BD85-B5D02595D207}"/>
              </a:ext>
            </a:extLst>
          </p:cNvPr>
          <p:cNvSpPr>
            <a:spLocks noGrp="1"/>
          </p:cNvSpPr>
          <p:nvPr>
            <p:ph type="body" idx="1"/>
          </p:nvPr>
        </p:nvSpPr>
        <p:spPr/>
        <p:txBody>
          <a:bodyPr/>
          <a:lstStyle/>
          <a:p>
            <a:pPr eaLnBrk="1" hangingPunct="1">
              <a:lnSpc>
                <a:spcPct val="90000"/>
              </a:lnSpc>
            </a:pPr>
            <a:r>
              <a:rPr lang="en-US" altLang="en-US" dirty="0">
                <a:solidFill>
                  <a:srgbClr val="000000"/>
                </a:solidFill>
              </a:rPr>
              <a:t>Compound interest application</a:t>
            </a:r>
          </a:p>
          <a:p>
            <a:pPr eaLnBrk="1" hangingPunct="1">
              <a:lnSpc>
                <a:spcPct val="90000"/>
              </a:lnSpc>
            </a:pPr>
            <a:r>
              <a:rPr lang="en-US" altLang="en-US" i="1" dirty="0">
                <a:solidFill>
                  <a:srgbClr val="000000"/>
                </a:solidFill>
              </a:rPr>
              <a:t>A person invests $1,000 in a savings account yielding 5% interest. Assuming that all the interest is left on deposit, calculate and print the amount of money in the account at the end of each year for 10 years. Use the following formula to determine the amounts:</a:t>
            </a:r>
          </a:p>
          <a:p>
            <a:pPr lvl="1" eaLnBrk="1" hangingPunct="1">
              <a:lnSpc>
                <a:spcPct val="90000"/>
              </a:lnSpc>
              <a:buFont typeface="Wingdings" panose="05000000000000000000" pitchFamily="2" charset="2"/>
              <a:buNone/>
            </a:pPr>
            <a:r>
              <a:rPr lang="en-US" altLang="en-US" i="1" dirty="0">
                <a:solidFill>
                  <a:srgbClr val="000000"/>
                </a:solidFill>
              </a:rPr>
              <a:t>	a = p (1 + r)</a:t>
            </a:r>
            <a:r>
              <a:rPr lang="en-US" altLang="en-US" i="1" baseline="30000" dirty="0">
                <a:solidFill>
                  <a:srgbClr val="000000"/>
                </a:solidFill>
              </a:rPr>
              <a:t>n</a:t>
            </a:r>
          </a:p>
          <a:p>
            <a:pPr eaLnBrk="1" hangingPunct="1">
              <a:lnSpc>
                <a:spcPct val="90000"/>
              </a:lnSpc>
              <a:buFont typeface="Wingdings 3" panose="05040102010807070707" pitchFamily="18" charset="2"/>
              <a:buNone/>
            </a:pPr>
            <a:r>
              <a:rPr lang="en-US" altLang="en-US" i="1" dirty="0">
                <a:solidFill>
                  <a:srgbClr val="000000"/>
                </a:solidFill>
              </a:rPr>
              <a:t>	where</a:t>
            </a:r>
          </a:p>
          <a:p>
            <a:pPr lvl="1" eaLnBrk="1" hangingPunct="1">
              <a:lnSpc>
                <a:spcPct val="90000"/>
              </a:lnSpc>
              <a:buFont typeface="Wingdings" panose="05000000000000000000" pitchFamily="2" charset="2"/>
              <a:buNone/>
            </a:pPr>
            <a:r>
              <a:rPr lang="en-US" altLang="en-US" i="1" dirty="0">
                <a:solidFill>
                  <a:srgbClr val="000000"/>
                </a:solidFill>
              </a:rPr>
              <a:t>	p is the original amount invested (i.e., the principal)</a:t>
            </a:r>
            <a:br>
              <a:rPr lang="en-US" altLang="en-US" i="1" dirty="0">
                <a:solidFill>
                  <a:srgbClr val="000000"/>
                </a:solidFill>
              </a:rPr>
            </a:br>
            <a:r>
              <a:rPr lang="en-US" altLang="en-US" i="1" dirty="0">
                <a:solidFill>
                  <a:srgbClr val="000000"/>
                </a:solidFill>
              </a:rPr>
              <a:t>r is the annual interest rate (e.g., use 0.05 for 5%)</a:t>
            </a:r>
            <a:br>
              <a:rPr lang="en-US" altLang="en-US" i="1" dirty="0">
                <a:solidFill>
                  <a:srgbClr val="000000"/>
                </a:solidFill>
              </a:rPr>
            </a:br>
            <a:r>
              <a:rPr lang="en-US" altLang="en-US" i="1" dirty="0">
                <a:solidFill>
                  <a:srgbClr val="000000"/>
                </a:solidFill>
              </a:rPr>
              <a:t>n is the number of years</a:t>
            </a:r>
            <a:br>
              <a:rPr lang="en-US" altLang="en-US" i="1" dirty="0">
                <a:solidFill>
                  <a:srgbClr val="000000"/>
                </a:solidFill>
              </a:rPr>
            </a:br>
            <a:r>
              <a:rPr lang="en-US" altLang="en-US" i="1" dirty="0">
                <a:solidFill>
                  <a:srgbClr val="000000"/>
                </a:solidFill>
              </a:rPr>
              <a:t>a is the amount on deposit at the end of the nth year.</a:t>
            </a:r>
          </a:p>
        </p:txBody>
      </p:sp>
      <p:sp>
        <p:nvSpPr>
          <p:cNvPr id="45060" name="Footer Placeholder 3">
            <a:extLst>
              <a:ext uri="{FF2B5EF4-FFF2-40B4-BE49-F238E27FC236}">
                <a16:creationId xmlns:a16="http://schemas.microsoft.com/office/drawing/2014/main" id="{71EEDD4B-4466-49AF-9AE4-AD41C27F55C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D80A-1CAC-4640-BF95-2579691E5233}"/>
              </a:ext>
            </a:extLst>
          </p:cNvPr>
          <p:cNvSpPr>
            <a:spLocks noGrp="1"/>
          </p:cNvSpPr>
          <p:nvPr>
            <p:ph type="title"/>
          </p:nvPr>
        </p:nvSpPr>
        <p:spPr/>
        <p:txBody>
          <a:bodyPr>
            <a:normAutofit/>
          </a:bodyPr>
          <a:lstStyle/>
          <a:p>
            <a:pPr marR="6200" eaLnBrk="1" fontAlgn="auto" hangingPunct="1">
              <a:spcAft>
                <a:spcPts val="0"/>
              </a:spcAft>
              <a:defRPr/>
            </a:pPr>
            <a:r>
              <a:rPr lang="en-US" dirty="0">
                <a:solidFill>
                  <a:srgbClr val="24B5A1"/>
                </a:solidFill>
                <a:latin typeface="Calibri" panose="020F0502020204030204" pitchFamily="34" charset="0"/>
              </a:rPr>
              <a:t>4.4  </a:t>
            </a:r>
            <a:r>
              <a:rPr lang="en-US" dirty="0">
                <a:solidFill>
                  <a:srgbClr val="3380E6"/>
                </a:solidFill>
                <a:latin typeface="Calibri" panose="020F0502020204030204" pitchFamily="34" charset="0"/>
              </a:rPr>
              <a:t>Examples Using the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 (Cont.)</a:t>
            </a:r>
            <a:endParaRPr lang="en-US" i="1" dirty="0">
              <a:solidFill>
                <a:srgbClr val="000000"/>
              </a:solidFill>
            </a:endParaRPr>
          </a:p>
        </p:txBody>
      </p:sp>
      <p:sp>
        <p:nvSpPr>
          <p:cNvPr id="45059" name="Text Placeholder 2">
            <a:extLst>
              <a:ext uri="{FF2B5EF4-FFF2-40B4-BE49-F238E27FC236}">
                <a16:creationId xmlns:a16="http://schemas.microsoft.com/office/drawing/2014/main" id="{D2951C81-A831-42E8-9B88-0128ECBAEB01}"/>
              </a:ext>
            </a:extLst>
          </p:cNvPr>
          <p:cNvSpPr>
            <a:spLocks noGrp="1"/>
          </p:cNvSpPr>
          <p:nvPr>
            <p:ph type="body" idx="1"/>
          </p:nvPr>
        </p:nvSpPr>
        <p:spPr/>
        <p:txBody>
          <a:bodyPr/>
          <a:lstStyle/>
          <a:p>
            <a:pPr eaLnBrk="1" hangingPunct="1"/>
            <a:r>
              <a:rPr lang="en-US" altLang="en-US" dirty="0">
                <a:solidFill>
                  <a:srgbClr val="000000"/>
                </a:solidFill>
              </a:rPr>
              <a:t>Loop performs the indicated calculation for each of the 10 years the money remains on deposit. </a:t>
            </a:r>
          </a:p>
          <a:p>
            <a:pPr eaLnBrk="1" hangingPunct="1"/>
            <a:r>
              <a:rPr lang="en-US" altLang="en-US" dirty="0">
                <a:solidFill>
                  <a:srgbClr val="000000"/>
                </a:solidFill>
              </a:rPr>
              <a:t>Java treats floating-point constants like </a:t>
            </a:r>
            <a:r>
              <a:rPr lang="en-US" altLang="en-US" dirty="0">
                <a:solidFill>
                  <a:srgbClr val="000000"/>
                </a:solidFill>
                <a:latin typeface="Consolas" panose="020B0609020204030204" pitchFamily="49" charset="0"/>
              </a:rPr>
              <a:t>1000.0</a:t>
            </a:r>
            <a:r>
              <a:rPr lang="en-US" altLang="en-US" dirty="0">
                <a:solidFill>
                  <a:srgbClr val="000000"/>
                </a:solidFill>
              </a:rPr>
              <a:t> and </a:t>
            </a:r>
            <a:r>
              <a:rPr lang="en-US" altLang="en-US" dirty="0">
                <a:solidFill>
                  <a:srgbClr val="000000"/>
                </a:solidFill>
                <a:latin typeface="Consolas" panose="020B0609020204030204" pitchFamily="49" charset="0"/>
              </a:rPr>
              <a:t>0.05</a:t>
            </a:r>
            <a:r>
              <a:rPr lang="en-US" altLang="en-US" dirty="0">
                <a:solidFill>
                  <a:srgbClr val="000000"/>
                </a:solidFill>
              </a:rPr>
              <a:t> as type </a:t>
            </a:r>
            <a:r>
              <a:rPr lang="en-US" altLang="en-US" dirty="0">
                <a:solidFill>
                  <a:srgbClr val="000000"/>
                </a:solidFill>
                <a:latin typeface="Consolas" panose="020B0609020204030204" pitchFamily="49" charset="0"/>
              </a:rPr>
              <a:t>double</a:t>
            </a:r>
            <a:r>
              <a:rPr lang="en-US" altLang="en-US" dirty="0">
                <a:solidFill>
                  <a:srgbClr val="000000"/>
                </a:solidFill>
              </a:rPr>
              <a:t>. </a:t>
            </a:r>
          </a:p>
          <a:p>
            <a:pPr eaLnBrk="1" hangingPunct="1"/>
            <a:r>
              <a:rPr lang="en-US" altLang="en-US" dirty="0">
                <a:solidFill>
                  <a:srgbClr val="000000"/>
                </a:solidFill>
              </a:rPr>
              <a:t>Java treats whole-number constants like </a:t>
            </a:r>
            <a:r>
              <a:rPr lang="en-US" altLang="en-US" dirty="0">
                <a:solidFill>
                  <a:srgbClr val="000000"/>
                </a:solidFill>
                <a:latin typeface="Consolas" panose="020B0609020204030204" pitchFamily="49" charset="0"/>
              </a:rPr>
              <a:t>7</a:t>
            </a:r>
            <a:r>
              <a:rPr lang="en-US" altLang="en-US" dirty="0">
                <a:solidFill>
                  <a:srgbClr val="000000"/>
                </a:solidFill>
              </a:rPr>
              <a:t> and </a:t>
            </a:r>
            <a:r>
              <a:rPr lang="en-US" altLang="en-US" dirty="0">
                <a:solidFill>
                  <a:srgbClr val="000000"/>
                </a:solidFill>
                <a:latin typeface="Consolas" panose="020B0609020204030204" pitchFamily="49" charset="0"/>
              </a:rPr>
              <a:t>-22</a:t>
            </a:r>
            <a:r>
              <a:rPr lang="en-US" altLang="en-US" dirty="0">
                <a:solidFill>
                  <a:srgbClr val="000000"/>
                </a:solidFill>
              </a:rPr>
              <a:t> as type </a:t>
            </a:r>
            <a:r>
              <a:rPr lang="en-US" altLang="en-US" dirty="0">
                <a:solidFill>
                  <a:srgbClr val="000000"/>
                </a:solidFill>
                <a:latin typeface="Consolas" panose="020B0609020204030204" pitchFamily="49" charset="0"/>
              </a:rPr>
              <a:t>int</a:t>
            </a:r>
            <a:r>
              <a:rPr lang="en-US" altLang="en-US" dirty="0">
                <a:solidFill>
                  <a:srgbClr val="000000"/>
                </a:solidFill>
              </a:rPr>
              <a:t>. </a:t>
            </a:r>
          </a:p>
        </p:txBody>
      </p:sp>
      <p:sp>
        <p:nvSpPr>
          <p:cNvPr id="46084" name="Footer Placeholder 3">
            <a:extLst>
              <a:ext uri="{FF2B5EF4-FFF2-40B4-BE49-F238E27FC236}">
                <a16:creationId xmlns:a16="http://schemas.microsoft.com/office/drawing/2014/main" id="{D480A8A1-8A9C-4A86-BFB6-15A05E5A406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7">
            <a:extLst>
              <a:ext uri="{FF2B5EF4-FFF2-40B4-BE49-F238E27FC236}">
                <a16:creationId xmlns:a16="http://schemas.microsoft.com/office/drawing/2014/main" id="{6EEC0FB7-D03C-4ECE-B99B-23FA7A6142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35794" y="857250"/>
            <a:ext cx="7872413" cy="5143500"/>
          </a:xfrm>
          <a:prstGeom prst="rect">
            <a:avLst/>
          </a:prstGeom>
        </p:spPr>
      </p:pic>
      <p:sp>
        <p:nvSpPr>
          <p:cNvPr id="2" name="Footer Placeholder 1">
            <a:extLst>
              <a:ext uri="{FF2B5EF4-FFF2-40B4-BE49-F238E27FC236}">
                <a16:creationId xmlns:a16="http://schemas.microsoft.com/office/drawing/2014/main" id="{E54BC375-260E-4D6B-B378-76ED289EB05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00523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04">
            <a:extLst>
              <a:ext uri="{FF2B5EF4-FFF2-40B4-BE49-F238E27FC236}">
                <a16:creationId xmlns:a16="http://schemas.microsoft.com/office/drawing/2014/main" id="{5C02D318-EB6B-4310-822F-513BCB34A49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38225"/>
            <a:ext cx="9144000" cy="4780360"/>
          </a:xfrm>
          <a:prstGeom prst="rect">
            <a:avLst/>
          </a:prstGeom>
        </p:spPr>
      </p:pic>
      <p:sp>
        <p:nvSpPr>
          <p:cNvPr id="2" name="Footer Placeholder 1">
            <a:extLst>
              <a:ext uri="{FF2B5EF4-FFF2-40B4-BE49-F238E27FC236}">
                <a16:creationId xmlns:a16="http://schemas.microsoft.com/office/drawing/2014/main" id="{AA7A4B76-CCF0-4F87-BFDF-6BD1F98C8BF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140160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8">
            <a:extLst>
              <a:ext uri="{FF2B5EF4-FFF2-40B4-BE49-F238E27FC236}">
                <a16:creationId xmlns:a16="http://schemas.microsoft.com/office/drawing/2014/main" id="{E463F4CF-B190-4F90-A8F3-7683E93C7FA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26381"/>
            <a:ext cx="9144000" cy="3805238"/>
          </a:xfrm>
          <a:prstGeom prst="rect">
            <a:avLst/>
          </a:prstGeom>
        </p:spPr>
      </p:pic>
      <p:sp>
        <p:nvSpPr>
          <p:cNvPr id="2" name="Footer Placeholder 1">
            <a:extLst>
              <a:ext uri="{FF2B5EF4-FFF2-40B4-BE49-F238E27FC236}">
                <a16:creationId xmlns:a16="http://schemas.microsoft.com/office/drawing/2014/main" id="{9859EE5D-91C8-42D3-9009-FC6AAF96D71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718504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9D7B-4DEC-4E25-A2AE-71B571870FC2}"/>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4.4  </a:t>
            </a:r>
            <a:r>
              <a:rPr lang="en-US" dirty="0">
                <a:solidFill>
                  <a:srgbClr val="3380E6"/>
                </a:solidFill>
                <a:latin typeface="Calibri" panose="020F0502020204030204" pitchFamily="34" charset="0"/>
              </a:rPr>
              <a:t>Examples Using the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 (Cont.)</a:t>
            </a:r>
          </a:p>
        </p:txBody>
      </p:sp>
      <p:sp>
        <p:nvSpPr>
          <p:cNvPr id="48131" name="Text Placeholder 2">
            <a:extLst>
              <a:ext uri="{FF2B5EF4-FFF2-40B4-BE49-F238E27FC236}">
                <a16:creationId xmlns:a16="http://schemas.microsoft.com/office/drawing/2014/main" id="{85F3304E-F843-4E40-88CB-1193B6E4FB22}"/>
              </a:ext>
            </a:extLst>
          </p:cNvPr>
          <p:cNvSpPr>
            <a:spLocks noGrp="1"/>
          </p:cNvSpPr>
          <p:nvPr>
            <p:ph type="body" idx="1"/>
          </p:nvPr>
        </p:nvSpPr>
        <p:spPr/>
        <p:txBody>
          <a:bodyPr>
            <a:normAutofit/>
          </a:bodyPr>
          <a:lstStyle/>
          <a:p>
            <a:pPr eaLnBrk="1" hangingPunct="1">
              <a:lnSpc>
                <a:spcPct val="80000"/>
              </a:lnSpc>
            </a:pPr>
            <a:r>
              <a:rPr lang="en-US" altLang="en-US" sz="2500" dirty="0">
                <a:solidFill>
                  <a:srgbClr val="000000"/>
                </a:solidFill>
              </a:rPr>
              <a:t>In the format specifier </a:t>
            </a:r>
            <a:r>
              <a:rPr lang="en-US" altLang="en-US" sz="2500" dirty="0">
                <a:solidFill>
                  <a:srgbClr val="000000"/>
                </a:solidFill>
                <a:latin typeface="Consolas" panose="020B0609020204030204" pitchFamily="49" charset="0"/>
              </a:rPr>
              <a:t>%20s</a:t>
            </a:r>
            <a:r>
              <a:rPr lang="en-US" altLang="en-US" sz="2500" dirty="0">
                <a:solidFill>
                  <a:srgbClr val="000000"/>
                </a:solidFill>
              </a:rPr>
              <a:t>, the integer </a:t>
            </a:r>
            <a:r>
              <a:rPr lang="en-US" altLang="en-US" sz="2500" dirty="0">
                <a:solidFill>
                  <a:srgbClr val="000000"/>
                </a:solidFill>
                <a:latin typeface="Consolas" panose="020B0609020204030204" pitchFamily="49" charset="0"/>
              </a:rPr>
              <a:t>20</a:t>
            </a:r>
            <a:r>
              <a:rPr lang="en-US" altLang="en-US" sz="2500" dirty="0">
                <a:solidFill>
                  <a:srgbClr val="000000"/>
                </a:solidFill>
              </a:rPr>
              <a:t> between the </a:t>
            </a:r>
            <a:r>
              <a:rPr lang="en-US" altLang="en-US" sz="2500" dirty="0">
                <a:solidFill>
                  <a:srgbClr val="000000"/>
                </a:solidFill>
                <a:latin typeface="Consolas" panose="020B0609020204030204" pitchFamily="49" charset="0"/>
              </a:rPr>
              <a:t>%</a:t>
            </a:r>
            <a:r>
              <a:rPr lang="en-US" altLang="en-US" sz="2500" dirty="0">
                <a:solidFill>
                  <a:srgbClr val="000000"/>
                </a:solidFill>
              </a:rPr>
              <a:t> and the conversion character </a:t>
            </a:r>
            <a:r>
              <a:rPr lang="en-US" altLang="en-US" sz="2500" dirty="0">
                <a:solidFill>
                  <a:srgbClr val="000000"/>
                </a:solidFill>
                <a:latin typeface="Consolas" panose="020B0609020204030204" pitchFamily="49" charset="0"/>
              </a:rPr>
              <a:t>s</a:t>
            </a:r>
            <a:r>
              <a:rPr lang="en-US" altLang="en-US" sz="2500" dirty="0">
                <a:solidFill>
                  <a:srgbClr val="000000"/>
                </a:solidFill>
              </a:rPr>
              <a:t> indicates that the value output should be displayed with a </a:t>
            </a:r>
            <a:r>
              <a:rPr lang="en-US" altLang="en-US" sz="2500" b="1" dirty="0">
                <a:solidFill>
                  <a:srgbClr val="0000FF"/>
                </a:solidFill>
                <a:cs typeface="Times New Roman" panose="02020603050405020304" pitchFamily="18" charset="0"/>
              </a:rPr>
              <a:t>field width</a:t>
            </a:r>
            <a:r>
              <a:rPr lang="en-US" altLang="en-US" sz="2500" b="1" dirty="0">
                <a:solidFill>
                  <a:srgbClr val="000000"/>
                </a:solidFill>
                <a:cs typeface="Times New Roman" panose="02020603050405020304" pitchFamily="18" charset="0"/>
              </a:rPr>
              <a:t> </a:t>
            </a:r>
            <a:r>
              <a:rPr lang="en-US" altLang="en-US" sz="2500" dirty="0">
                <a:solidFill>
                  <a:srgbClr val="000000"/>
                </a:solidFill>
                <a:cs typeface="Times New Roman" panose="02020603050405020304" pitchFamily="18" charset="0"/>
              </a:rPr>
              <a:t>of 20—that is, </a:t>
            </a:r>
            <a:r>
              <a:rPr lang="en-US" altLang="en-US" sz="2500" dirty="0" err="1">
                <a:solidFill>
                  <a:srgbClr val="000000"/>
                </a:solidFill>
                <a:latin typeface="Consolas" panose="020B0609020204030204" pitchFamily="49" charset="0"/>
                <a:cs typeface="Times New Roman" panose="02020603050405020304" pitchFamily="18" charset="0"/>
              </a:rPr>
              <a:t>printf</a:t>
            </a:r>
            <a:r>
              <a:rPr lang="en-US" altLang="en-US" sz="2500" dirty="0">
                <a:solidFill>
                  <a:srgbClr val="000000"/>
                </a:solidFill>
                <a:cs typeface="Times New Roman" panose="02020603050405020304" pitchFamily="18" charset="0"/>
              </a:rPr>
              <a:t> displays the value with at least 20 character positions. </a:t>
            </a:r>
          </a:p>
          <a:p>
            <a:pPr eaLnBrk="1" hangingPunct="1">
              <a:lnSpc>
                <a:spcPct val="80000"/>
              </a:lnSpc>
            </a:pPr>
            <a:r>
              <a:rPr lang="en-US" altLang="en-US" sz="2500" dirty="0">
                <a:solidFill>
                  <a:srgbClr val="000000"/>
                </a:solidFill>
              </a:rPr>
              <a:t>If the value to be output is less than 20 character positions wide, the value is </a:t>
            </a:r>
            <a:r>
              <a:rPr lang="en-US" altLang="en-US" sz="2500" b="1" dirty="0">
                <a:solidFill>
                  <a:srgbClr val="0000FF"/>
                </a:solidFill>
                <a:cs typeface="Times New Roman" panose="02020603050405020304" pitchFamily="18" charset="0"/>
              </a:rPr>
              <a:t>right justified</a:t>
            </a:r>
            <a:r>
              <a:rPr lang="en-US" altLang="en-US" sz="2500" dirty="0">
                <a:solidFill>
                  <a:srgbClr val="000000"/>
                </a:solidFill>
                <a:cs typeface="Times New Roman" panose="02020603050405020304" pitchFamily="18" charset="0"/>
              </a:rPr>
              <a:t> in the field by default. </a:t>
            </a:r>
          </a:p>
          <a:p>
            <a:pPr eaLnBrk="1" hangingPunct="1">
              <a:lnSpc>
                <a:spcPct val="80000"/>
              </a:lnSpc>
            </a:pPr>
            <a:r>
              <a:rPr lang="en-US" altLang="en-US" sz="2500" dirty="0">
                <a:solidFill>
                  <a:srgbClr val="000000"/>
                </a:solidFill>
              </a:rPr>
              <a:t>If the </a:t>
            </a:r>
            <a:r>
              <a:rPr lang="en-US" altLang="en-US" sz="2500" dirty="0">
                <a:solidFill>
                  <a:srgbClr val="000000"/>
                </a:solidFill>
                <a:latin typeface="Consolas" panose="020B0609020204030204" pitchFamily="49" charset="0"/>
              </a:rPr>
              <a:t>year</a:t>
            </a:r>
            <a:r>
              <a:rPr lang="en-US" altLang="en-US" sz="2500" dirty="0">
                <a:solidFill>
                  <a:srgbClr val="000000"/>
                </a:solidFill>
              </a:rPr>
              <a:t> value to be output were more </a:t>
            </a:r>
            <a:r>
              <a:rPr lang="en-US" altLang="en-US" sz="2500" dirty="0" err="1">
                <a:solidFill>
                  <a:srgbClr val="000000"/>
                </a:solidFill>
              </a:rPr>
              <a:t>thanhas</a:t>
            </a:r>
            <a:r>
              <a:rPr lang="en-US" altLang="en-US" sz="2500" dirty="0">
                <a:solidFill>
                  <a:srgbClr val="000000"/>
                </a:solidFill>
              </a:rPr>
              <a:t> more characters than the field width, the field width would be extended to the right to accommodate the entire value. </a:t>
            </a:r>
          </a:p>
          <a:p>
            <a:pPr eaLnBrk="1" hangingPunct="1">
              <a:lnSpc>
                <a:spcPct val="80000"/>
              </a:lnSpc>
            </a:pPr>
            <a:r>
              <a:rPr lang="en-US" altLang="en-US" sz="2500" dirty="0">
                <a:solidFill>
                  <a:srgbClr val="000000"/>
                </a:solidFill>
              </a:rPr>
              <a:t>To output values </a:t>
            </a:r>
            <a:r>
              <a:rPr lang="en-US" altLang="en-US" sz="2500" b="1" dirty="0">
                <a:solidFill>
                  <a:srgbClr val="0000FF"/>
                </a:solidFill>
                <a:cs typeface="Times New Roman" panose="02020603050405020304" pitchFamily="18" charset="0"/>
              </a:rPr>
              <a:t>left justified</a:t>
            </a:r>
            <a:r>
              <a:rPr lang="en-US" altLang="en-US" sz="2500" dirty="0">
                <a:solidFill>
                  <a:srgbClr val="000000"/>
                </a:solidFill>
                <a:cs typeface="Times New Roman" panose="02020603050405020304" pitchFamily="18" charset="0"/>
              </a:rPr>
              <a:t>, precede the field width with the </a:t>
            </a:r>
            <a:r>
              <a:rPr lang="en-US" altLang="en-US" sz="2500" b="1" dirty="0">
                <a:solidFill>
                  <a:srgbClr val="0000FF"/>
                </a:solidFill>
                <a:cs typeface="Times New Roman" panose="02020603050405020304" pitchFamily="18" charset="0"/>
              </a:rPr>
              <a:t>minus sign (</a:t>
            </a:r>
            <a:r>
              <a:rPr lang="en-US" altLang="en-US" sz="2500" b="1" dirty="0">
                <a:solidFill>
                  <a:srgbClr val="0000FF"/>
                </a:solidFill>
                <a:latin typeface="LucidaSansTypewriter" pitchFamily="49" charset="0"/>
              </a:rPr>
              <a:t>–</a:t>
            </a:r>
            <a:r>
              <a:rPr lang="en-US" altLang="en-US" sz="2500" b="1" dirty="0">
                <a:solidFill>
                  <a:srgbClr val="0000FF"/>
                </a:solidFill>
                <a:cs typeface="Times New Roman" panose="02020603050405020304" pitchFamily="18" charset="0"/>
              </a:rPr>
              <a:t>) formatting flag</a:t>
            </a:r>
            <a:r>
              <a:rPr lang="en-US" altLang="en-US" sz="2500" dirty="0">
                <a:solidFill>
                  <a:srgbClr val="000000"/>
                </a:solidFill>
                <a:cs typeface="Times New Roman" panose="02020603050405020304" pitchFamily="18" charset="0"/>
              </a:rPr>
              <a:t> (e.g., </a:t>
            </a:r>
            <a:r>
              <a:rPr lang="en-US" altLang="en-US" sz="2500" dirty="0">
                <a:solidFill>
                  <a:srgbClr val="000000"/>
                </a:solidFill>
                <a:latin typeface="Consolas" panose="020B0609020204030204" pitchFamily="49" charset="0"/>
              </a:rPr>
              <a:t>%-20s</a:t>
            </a:r>
            <a:r>
              <a:rPr lang="en-US" altLang="en-US" sz="2500" dirty="0">
                <a:solidFill>
                  <a:srgbClr val="000000"/>
                </a:solidFill>
                <a:cs typeface="Times New Roman" panose="02020603050405020304" pitchFamily="18" charset="0"/>
              </a:rPr>
              <a:t>).</a:t>
            </a:r>
          </a:p>
        </p:txBody>
      </p:sp>
      <p:sp>
        <p:nvSpPr>
          <p:cNvPr id="49156" name="Footer Placeholder 3">
            <a:extLst>
              <a:ext uri="{FF2B5EF4-FFF2-40B4-BE49-F238E27FC236}">
                <a16:creationId xmlns:a16="http://schemas.microsoft.com/office/drawing/2014/main" id="{097BB1E5-E875-4F81-A794-F41326B4B7A5}"/>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010F-5EBA-4668-A5BE-688E71DBE9D8}"/>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4.4  </a:t>
            </a:r>
            <a:r>
              <a:rPr lang="en-US" dirty="0">
                <a:solidFill>
                  <a:srgbClr val="3380E6"/>
                </a:solidFill>
                <a:latin typeface="Calibri" panose="020F0502020204030204" pitchFamily="34" charset="0"/>
              </a:rPr>
              <a:t>Examples Using the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 (Cont.)</a:t>
            </a:r>
          </a:p>
        </p:txBody>
      </p:sp>
      <p:sp>
        <p:nvSpPr>
          <p:cNvPr id="49155" name="Text Placeholder 2">
            <a:extLst>
              <a:ext uri="{FF2B5EF4-FFF2-40B4-BE49-F238E27FC236}">
                <a16:creationId xmlns:a16="http://schemas.microsoft.com/office/drawing/2014/main" id="{322056F2-D3F7-4732-BDEB-D97B6F5FFB51}"/>
              </a:ext>
            </a:extLst>
          </p:cNvPr>
          <p:cNvSpPr>
            <a:spLocks noGrp="1"/>
          </p:cNvSpPr>
          <p:nvPr>
            <p:ph type="body" idx="1"/>
          </p:nvPr>
        </p:nvSpPr>
        <p:spPr/>
        <p:txBody>
          <a:bodyPr>
            <a:normAutofit lnSpcReduction="10000"/>
          </a:bodyPr>
          <a:lstStyle/>
          <a:p>
            <a:pPr eaLnBrk="1" hangingPunct="1">
              <a:lnSpc>
                <a:spcPct val="90000"/>
              </a:lnSpc>
            </a:pPr>
            <a:r>
              <a:rPr lang="en-US" altLang="en-US" sz="2300" dirty="0">
                <a:solidFill>
                  <a:srgbClr val="000000"/>
                </a:solidFill>
              </a:rPr>
              <a:t>Classes provide methods that perform common tasks on objects. </a:t>
            </a:r>
          </a:p>
          <a:p>
            <a:pPr eaLnBrk="1" hangingPunct="1">
              <a:lnSpc>
                <a:spcPct val="90000"/>
              </a:lnSpc>
            </a:pPr>
            <a:r>
              <a:rPr lang="en-US" altLang="en-US" sz="2300" dirty="0">
                <a:solidFill>
                  <a:srgbClr val="000000"/>
                </a:solidFill>
              </a:rPr>
              <a:t>Most methods must be called on a specific object. </a:t>
            </a:r>
          </a:p>
          <a:p>
            <a:pPr eaLnBrk="1" hangingPunct="1">
              <a:lnSpc>
                <a:spcPct val="90000"/>
              </a:lnSpc>
            </a:pPr>
            <a:r>
              <a:rPr lang="en-US" altLang="en-US" sz="2300" dirty="0">
                <a:solidFill>
                  <a:srgbClr val="000000"/>
                </a:solidFill>
              </a:rPr>
              <a:t>Many classes also provide methods that perform common tasks and do not require objects. These are called </a:t>
            </a:r>
            <a:r>
              <a:rPr lang="en-US" altLang="en-US" sz="2300" dirty="0">
                <a:solidFill>
                  <a:srgbClr val="000000"/>
                </a:solidFill>
                <a:latin typeface="Consolas" panose="020B0609020204030204" pitchFamily="49" charset="0"/>
              </a:rPr>
              <a:t>static</a:t>
            </a:r>
            <a:r>
              <a:rPr lang="en-US" altLang="en-US" sz="2300" dirty="0">
                <a:solidFill>
                  <a:srgbClr val="000000"/>
                </a:solidFill>
              </a:rPr>
              <a:t> methods. </a:t>
            </a:r>
          </a:p>
          <a:p>
            <a:pPr eaLnBrk="1" hangingPunct="1">
              <a:lnSpc>
                <a:spcPct val="90000"/>
              </a:lnSpc>
            </a:pPr>
            <a:r>
              <a:rPr lang="en-US" altLang="en-US" sz="2300" dirty="0">
                <a:solidFill>
                  <a:srgbClr val="000000"/>
                </a:solidFill>
              </a:rPr>
              <a:t>Java does not include an exponentiation operator—</a:t>
            </a:r>
            <a:r>
              <a:rPr lang="en-US" altLang="en-US" sz="2300" dirty="0">
                <a:solidFill>
                  <a:srgbClr val="000000"/>
                </a:solidFill>
                <a:latin typeface="Consolas" panose="020B0609020204030204" pitchFamily="49" charset="0"/>
              </a:rPr>
              <a:t>Math</a:t>
            </a:r>
            <a:r>
              <a:rPr lang="en-US" altLang="en-US" sz="2300" dirty="0">
                <a:solidFill>
                  <a:srgbClr val="000000"/>
                </a:solidFill>
              </a:rPr>
              <a:t> class </a:t>
            </a:r>
            <a:r>
              <a:rPr lang="en-US" altLang="en-US" sz="2300" dirty="0">
                <a:solidFill>
                  <a:srgbClr val="000000"/>
                </a:solidFill>
                <a:latin typeface="Consolas" panose="020B0609020204030204" pitchFamily="49" charset="0"/>
              </a:rPr>
              <a:t>static</a:t>
            </a:r>
            <a:r>
              <a:rPr lang="en-US" altLang="en-US" sz="2300" dirty="0">
                <a:solidFill>
                  <a:srgbClr val="000000"/>
                </a:solidFill>
              </a:rPr>
              <a:t> method </a:t>
            </a:r>
            <a:r>
              <a:rPr lang="en-US" altLang="en-US" sz="2300" dirty="0">
                <a:solidFill>
                  <a:srgbClr val="000000"/>
                </a:solidFill>
                <a:latin typeface="Consolas" panose="020B0609020204030204" pitchFamily="49" charset="0"/>
              </a:rPr>
              <a:t>pow</a:t>
            </a:r>
            <a:r>
              <a:rPr lang="en-US" altLang="en-US" sz="2300" dirty="0">
                <a:solidFill>
                  <a:srgbClr val="000000"/>
                </a:solidFill>
              </a:rPr>
              <a:t> can be used for raising a value to a power. </a:t>
            </a:r>
          </a:p>
          <a:p>
            <a:pPr eaLnBrk="1" hangingPunct="1">
              <a:lnSpc>
                <a:spcPct val="90000"/>
              </a:lnSpc>
            </a:pPr>
            <a:r>
              <a:rPr lang="en-US" altLang="en-US" sz="2300" dirty="0">
                <a:solidFill>
                  <a:srgbClr val="000000"/>
                </a:solidFill>
              </a:rPr>
              <a:t>You can call a </a:t>
            </a:r>
            <a:r>
              <a:rPr lang="en-US" altLang="en-US" sz="2300" dirty="0">
                <a:solidFill>
                  <a:srgbClr val="000000"/>
                </a:solidFill>
                <a:latin typeface="Consolas" panose="020B0609020204030204" pitchFamily="49" charset="0"/>
              </a:rPr>
              <a:t>static</a:t>
            </a:r>
            <a:r>
              <a:rPr lang="en-US" altLang="en-US" sz="2300" dirty="0">
                <a:solidFill>
                  <a:srgbClr val="000000"/>
                </a:solidFill>
              </a:rPr>
              <a:t> method by specifying the class name followed by a dot (</a:t>
            </a:r>
            <a:r>
              <a:rPr lang="en-US" altLang="en-US" sz="2300" dirty="0">
                <a:solidFill>
                  <a:srgbClr val="000000"/>
                </a:solidFill>
                <a:latin typeface="Consolas" panose="020B0609020204030204" pitchFamily="49" charset="0"/>
              </a:rPr>
              <a:t>.</a:t>
            </a:r>
            <a:r>
              <a:rPr lang="en-US" altLang="en-US" sz="2300" dirty="0">
                <a:solidFill>
                  <a:srgbClr val="000000"/>
                </a:solidFill>
              </a:rPr>
              <a:t>) and the method name, as in </a:t>
            </a:r>
          </a:p>
          <a:p>
            <a:pPr lvl="2" eaLnBrk="1" hangingPunct="1">
              <a:lnSpc>
                <a:spcPct val="90000"/>
              </a:lnSpc>
            </a:pPr>
            <a:r>
              <a:rPr lang="en-US" altLang="en-US" sz="1800" i="1" dirty="0" err="1">
                <a:solidFill>
                  <a:srgbClr val="000000"/>
                </a:solidFill>
              </a:rPr>
              <a:t>ClassName</a:t>
            </a:r>
            <a:r>
              <a:rPr lang="en-US" altLang="en-US" sz="1800" dirty="0" err="1">
                <a:solidFill>
                  <a:srgbClr val="000000"/>
                </a:solidFill>
                <a:latin typeface="Consolas" panose="020B0609020204030204" pitchFamily="49" charset="0"/>
              </a:rPr>
              <a:t>.</a:t>
            </a:r>
            <a:r>
              <a:rPr lang="en-US" altLang="en-US" sz="1800" i="1" dirty="0" err="1">
                <a:solidFill>
                  <a:srgbClr val="000000"/>
                </a:solidFill>
              </a:rPr>
              <a:t>methodName</a:t>
            </a:r>
            <a:r>
              <a:rPr lang="en-US" altLang="en-US" sz="1800" dirty="0">
                <a:solidFill>
                  <a:srgbClr val="000000"/>
                </a:solidFill>
                <a:latin typeface="Consolas" panose="020B0609020204030204" pitchFamily="49" charset="0"/>
              </a:rPr>
              <a:t>(</a:t>
            </a:r>
            <a:r>
              <a:rPr lang="en-US" altLang="en-US" sz="1800" i="1" dirty="0">
                <a:solidFill>
                  <a:srgbClr val="000000"/>
                </a:solidFill>
              </a:rPr>
              <a:t>arguments</a:t>
            </a:r>
            <a:r>
              <a:rPr lang="en-US" altLang="en-US" sz="1800" dirty="0">
                <a:solidFill>
                  <a:srgbClr val="000000"/>
                </a:solidFill>
                <a:latin typeface="Consolas" panose="020B0609020204030204" pitchFamily="49" charset="0"/>
              </a:rPr>
              <a:t>)</a:t>
            </a:r>
          </a:p>
          <a:p>
            <a:pPr eaLnBrk="1" hangingPunct="1">
              <a:lnSpc>
                <a:spcPct val="90000"/>
              </a:lnSpc>
            </a:pPr>
            <a:r>
              <a:rPr lang="en-US" altLang="en-US" sz="2300" dirty="0" err="1">
                <a:solidFill>
                  <a:srgbClr val="000000"/>
                </a:solidFill>
                <a:latin typeface="Consolas" panose="020B0609020204030204" pitchFamily="49" charset="0"/>
              </a:rPr>
              <a:t>Math.pow</a:t>
            </a:r>
            <a:r>
              <a:rPr lang="en-US" altLang="en-US" sz="2300" dirty="0">
                <a:solidFill>
                  <a:srgbClr val="000000"/>
                </a:solidFill>
                <a:latin typeface="Consolas" panose="020B0609020204030204" pitchFamily="49" charset="0"/>
              </a:rPr>
              <a:t>(</a:t>
            </a:r>
            <a:r>
              <a:rPr lang="en-US" altLang="en-US" sz="2300" i="1" dirty="0">
                <a:solidFill>
                  <a:srgbClr val="000000"/>
                </a:solidFill>
              </a:rPr>
              <a:t>x</a:t>
            </a:r>
            <a:r>
              <a:rPr lang="en-US" altLang="en-US" sz="2300" dirty="0">
                <a:solidFill>
                  <a:srgbClr val="000000"/>
                </a:solidFill>
                <a:latin typeface="Consolas" panose="020B0609020204030204" pitchFamily="49" charset="0"/>
              </a:rPr>
              <a:t>,</a:t>
            </a:r>
            <a:r>
              <a:rPr lang="en-US" altLang="en-US" sz="2300" i="1" dirty="0">
                <a:solidFill>
                  <a:srgbClr val="000000"/>
                </a:solidFill>
              </a:rPr>
              <a:t> y</a:t>
            </a:r>
            <a:r>
              <a:rPr lang="en-US" altLang="en-US" sz="2300" dirty="0">
                <a:solidFill>
                  <a:srgbClr val="000000"/>
                </a:solidFill>
                <a:latin typeface="Consolas" panose="020B0609020204030204" pitchFamily="49" charset="0"/>
              </a:rPr>
              <a:t>)</a:t>
            </a:r>
            <a:r>
              <a:rPr lang="en-US" altLang="en-US" sz="2300" dirty="0">
                <a:solidFill>
                  <a:srgbClr val="000000"/>
                </a:solidFill>
              </a:rPr>
              <a:t> calculates the value of x raised to the </a:t>
            </a:r>
            <a:r>
              <a:rPr lang="en-US" altLang="en-US" sz="2300" dirty="0" err="1">
                <a:solidFill>
                  <a:srgbClr val="000000"/>
                </a:solidFill>
              </a:rPr>
              <a:t>y</a:t>
            </a:r>
            <a:r>
              <a:rPr lang="en-US" altLang="en-US" sz="2300" baseline="30000" dirty="0" err="1">
                <a:solidFill>
                  <a:srgbClr val="000000"/>
                </a:solidFill>
              </a:rPr>
              <a:t>th</a:t>
            </a:r>
            <a:r>
              <a:rPr lang="en-US" altLang="en-US" sz="2300" dirty="0">
                <a:solidFill>
                  <a:srgbClr val="000000"/>
                </a:solidFill>
              </a:rPr>
              <a:t> power. The method receives two </a:t>
            </a:r>
            <a:r>
              <a:rPr lang="en-US" altLang="en-US" sz="2300" dirty="0">
                <a:solidFill>
                  <a:srgbClr val="000000"/>
                </a:solidFill>
                <a:latin typeface="Consolas" panose="020B0609020204030204" pitchFamily="49" charset="0"/>
              </a:rPr>
              <a:t>double</a:t>
            </a:r>
            <a:r>
              <a:rPr lang="en-US" altLang="en-US" sz="2300" dirty="0">
                <a:solidFill>
                  <a:srgbClr val="000000"/>
                </a:solidFill>
              </a:rPr>
              <a:t> arguments and returns a </a:t>
            </a:r>
            <a:r>
              <a:rPr lang="en-US" altLang="en-US" sz="2300" dirty="0">
                <a:solidFill>
                  <a:srgbClr val="000000"/>
                </a:solidFill>
                <a:latin typeface="Consolas" panose="020B0609020204030204" pitchFamily="49" charset="0"/>
              </a:rPr>
              <a:t>double</a:t>
            </a:r>
            <a:r>
              <a:rPr lang="en-US" altLang="en-US" sz="2300" dirty="0">
                <a:solidFill>
                  <a:srgbClr val="000000"/>
                </a:solidFill>
              </a:rPr>
              <a:t> value. </a:t>
            </a:r>
          </a:p>
        </p:txBody>
      </p:sp>
      <p:sp>
        <p:nvSpPr>
          <p:cNvPr id="50180" name="Footer Placeholder 3">
            <a:extLst>
              <a:ext uri="{FF2B5EF4-FFF2-40B4-BE49-F238E27FC236}">
                <a16:creationId xmlns:a16="http://schemas.microsoft.com/office/drawing/2014/main" id="{42D0CE60-3EED-4134-AA01-2A7EDFFE717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29">
            <a:extLst>
              <a:ext uri="{FF2B5EF4-FFF2-40B4-BE49-F238E27FC236}">
                <a16:creationId xmlns:a16="http://schemas.microsoft.com/office/drawing/2014/main" id="{D66DA851-6887-43CC-BBAE-673FF634609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6888"/>
            <a:ext cx="9144000" cy="3323035"/>
          </a:xfrm>
          <a:prstGeom prst="rect">
            <a:avLst/>
          </a:prstGeom>
        </p:spPr>
      </p:pic>
      <p:sp>
        <p:nvSpPr>
          <p:cNvPr id="2" name="Footer Placeholder 1">
            <a:extLst>
              <a:ext uri="{FF2B5EF4-FFF2-40B4-BE49-F238E27FC236}">
                <a16:creationId xmlns:a16="http://schemas.microsoft.com/office/drawing/2014/main" id="{53BB8B2D-C460-4221-A573-EF3E37A9EBC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233715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B831-6641-412C-9E42-45D20A972A1B}"/>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4.4  </a:t>
            </a:r>
            <a:r>
              <a:rPr lang="en-US" dirty="0">
                <a:solidFill>
                  <a:srgbClr val="3380E6"/>
                </a:solidFill>
                <a:latin typeface="Calibri" panose="020F0502020204030204" pitchFamily="34" charset="0"/>
              </a:rPr>
              <a:t>Examples Using the </a:t>
            </a:r>
            <a:r>
              <a:rPr lang="en-US" dirty="0">
                <a:solidFill>
                  <a:srgbClr val="3380E6"/>
                </a:solidFill>
                <a:latin typeface="Consolas" panose="020B0609020204030204" pitchFamily="49" charset="0"/>
              </a:rPr>
              <a:t>for</a:t>
            </a:r>
            <a:r>
              <a:rPr lang="en-US" dirty="0">
                <a:solidFill>
                  <a:srgbClr val="3380E6"/>
                </a:solidFill>
                <a:latin typeface="Calibri" panose="020F0502020204030204" pitchFamily="34" charset="0"/>
              </a:rPr>
              <a:t> Statement (Cont.)</a:t>
            </a:r>
          </a:p>
        </p:txBody>
      </p:sp>
      <p:sp>
        <p:nvSpPr>
          <p:cNvPr id="51203" name="Text Placeholder 2">
            <a:extLst>
              <a:ext uri="{FF2B5EF4-FFF2-40B4-BE49-F238E27FC236}">
                <a16:creationId xmlns:a16="http://schemas.microsoft.com/office/drawing/2014/main" id="{D15FE7C3-A3C3-419A-B71D-83C89A1D1F2B}"/>
              </a:ext>
            </a:extLst>
          </p:cNvPr>
          <p:cNvSpPr>
            <a:spLocks noGrp="1"/>
          </p:cNvSpPr>
          <p:nvPr>
            <p:ph type="body" idx="1"/>
          </p:nvPr>
        </p:nvSpPr>
        <p:spPr/>
        <p:txBody>
          <a:bodyPr>
            <a:normAutofit lnSpcReduction="10000"/>
          </a:bodyPr>
          <a:lstStyle/>
          <a:p>
            <a:pPr eaLnBrk="1" hangingPunct="1">
              <a:lnSpc>
                <a:spcPct val="80000"/>
              </a:lnSpc>
            </a:pPr>
            <a:r>
              <a:rPr lang="en-US" altLang="en-US" sz="2500" dirty="0">
                <a:solidFill>
                  <a:srgbClr val="000000"/>
                </a:solidFill>
              </a:rPr>
              <a:t>In the format specifier </a:t>
            </a:r>
            <a:r>
              <a:rPr lang="en-US" altLang="en-US" sz="2500" dirty="0">
                <a:solidFill>
                  <a:srgbClr val="000000"/>
                </a:solidFill>
                <a:latin typeface="Consolas" panose="020B0609020204030204" pitchFamily="49" charset="0"/>
              </a:rPr>
              <a:t>%,20.2f</a:t>
            </a:r>
            <a:r>
              <a:rPr lang="en-US" altLang="en-US" sz="2500" dirty="0">
                <a:solidFill>
                  <a:srgbClr val="000000"/>
                </a:solidFill>
                <a:cs typeface="Times New Roman" panose="02020603050405020304" pitchFamily="18" charset="0"/>
              </a:rPr>
              <a:t>, the </a:t>
            </a:r>
            <a:r>
              <a:rPr lang="en-US" altLang="en-US" sz="2500" b="1" dirty="0">
                <a:solidFill>
                  <a:srgbClr val="0000FF"/>
                </a:solidFill>
                <a:cs typeface="Times New Roman" panose="02020603050405020304" pitchFamily="18" charset="0"/>
              </a:rPr>
              <a:t>comma (,) formatting flag</a:t>
            </a:r>
            <a:r>
              <a:rPr lang="en-US" altLang="en-US" sz="2500" b="1" dirty="0">
                <a:solidFill>
                  <a:srgbClr val="000000"/>
                </a:solidFill>
                <a:cs typeface="Times New Roman" panose="02020603050405020304" pitchFamily="18" charset="0"/>
              </a:rPr>
              <a:t> </a:t>
            </a:r>
            <a:r>
              <a:rPr lang="en-US" altLang="en-US" sz="2500" dirty="0">
                <a:solidFill>
                  <a:srgbClr val="000000"/>
                </a:solidFill>
                <a:cs typeface="Times New Roman" panose="02020603050405020304" pitchFamily="18" charset="0"/>
              </a:rPr>
              <a:t>indicates that the floating-point value should be output with a</a:t>
            </a:r>
            <a:r>
              <a:rPr lang="en-US" altLang="en-US" sz="2500" b="1" dirty="0">
                <a:solidFill>
                  <a:srgbClr val="000000"/>
                </a:solidFill>
                <a:cs typeface="Times New Roman" panose="02020603050405020304" pitchFamily="18" charset="0"/>
              </a:rPr>
              <a:t> </a:t>
            </a:r>
            <a:r>
              <a:rPr lang="en-US" altLang="en-US" sz="2500" b="1" dirty="0">
                <a:solidFill>
                  <a:srgbClr val="0000FF"/>
                </a:solidFill>
                <a:cs typeface="Times New Roman" panose="02020603050405020304" pitchFamily="18" charset="0"/>
              </a:rPr>
              <a:t>grouping separator</a:t>
            </a:r>
            <a:r>
              <a:rPr lang="en-US" altLang="en-US" sz="2500" b="1" dirty="0">
                <a:solidFill>
                  <a:srgbClr val="000000"/>
                </a:solidFill>
                <a:cs typeface="Times New Roman" panose="02020603050405020304" pitchFamily="18" charset="0"/>
              </a:rPr>
              <a:t>. </a:t>
            </a:r>
          </a:p>
          <a:p>
            <a:pPr eaLnBrk="1" hangingPunct="1">
              <a:lnSpc>
                <a:spcPct val="80000"/>
              </a:lnSpc>
            </a:pPr>
            <a:r>
              <a:rPr lang="en-US" altLang="en-US" sz="2500" dirty="0">
                <a:solidFill>
                  <a:srgbClr val="000000"/>
                </a:solidFill>
              </a:rPr>
              <a:t>Separator is specific to the user’s locale (i.e., country). </a:t>
            </a:r>
          </a:p>
          <a:p>
            <a:pPr eaLnBrk="1" hangingPunct="1">
              <a:lnSpc>
                <a:spcPct val="80000"/>
              </a:lnSpc>
            </a:pPr>
            <a:r>
              <a:rPr lang="en-US" altLang="en-US" sz="2500" dirty="0">
                <a:solidFill>
                  <a:srgbClr val="000000"/>
                </a:solidFill>
              </a:rPr>
              <a:t>In the United States, the number will be output using commas to separate every three digits and a decimal point to separate the fractional part of the number, as in 1,234.45. </a:t>
            </a:r>
          </a:p>
          <a:p>
            <a:pPr eaLnBrk="1" hangingPunct="1">
              <a:lnSpc>
                <a:spcPct val="80000"/>
              </a:lnSpc>
            </a:pPr>
            <a:r>
              <a:rPr lang="en-US" altLang="en-US" sz="2500" dirty="0">
                <a:solidFill>
                  <a:srgbClr val="000000"/>
                </a:solidFill>
              </a:rPr>
              <a:t>The number </a:t>
            </a:r>
            <a:r>
              <a:rPr lang="en-US" altLang="en-US" sz="2500" dirty="0">
                <a:solidFill>
                  <a:srgbClr val="000000"/>
                </a:solidFill>
                <a:latin typeface="Consolas" panose="020B0609020204030204" pitchFamily="49" charset="0"/>
              </a:rPr>
              <a:t>20</a:t>
            </a:r>
            <a:r>
              <a:rPr lang="en-US" altLang="en-US" sz="2500" dirty="0">
                <a:solidFill>
                  <a:srgbClr val="000000"/>
                </a:solidFill>
              </a:rPr>
              <a:t> in the format specification indicates that the value should be output right justified in a </a:t>
            </a:r>
            <a:r>
              <a:rPr lang="en-US" altLang="en-US" sz="2500" i="1" dirty="0">
                <a:solidFill>
                  <a:srgbClr val="000000"/>
                </a:solidFill>
              </a:rPr>
              <a:t>field width </a:t>
            </a:r>
            <a:r>
              <a:rPr lang="en-US" altLang="en-US" sz="2500" dirty="0">
                <a:solidFill>
                  <a:srgbClr val="000000"/>
                </a:solidFill>
              </a:rPr>
              <a:t>of 20 characters. </a:t>
            </a:r>
          </a:p>
          <a:p>
            <a:pPr eaLnBrk="1" hangingPunct="1">
              <a:lnSpc>
                <a:spcPct val="80000"/>
              </a:lnSpc>
            </a:pPr>
            <a:r>
              <a:rPr lang="en-US" altLang="en-US" sz="2500" dirty="0">
                <a:solidFill>
                  <a:srgbClr val="000000"/>
                </a:solidFill>
              </a:rPr>
              <a:t>The </a:t>
            </a:r>
            <a:r>
              <a:rPr lang="en-US" altLang="en-US" sz="2500" dirty="0">
                <a:solidFill>
                  <a:srgbClr val="000000"/>
                </a:solidFill>
                <a:latin typeface="Consolas" panose="020B0609020204030204" pitchFamily="49" charset="0"/>
              </a:rPr>
              <a:t>.2</a:t>
            </a:r>
            <a:r>
              <a:rPr lang="en-US" altLang="en-US" sz="2500" dirty="0">
                <a:solidFill>
                  <a:srgbClr val="000000"/>
                </a:solidFill>
              </a:rPr>
              <a:t> specifies the formatted number’s precision—in this case, the number is </a:t>
            </a:r>
            <a:r>
              <a:rPr lang="en-US" altLang="en-US" sz="2500" i="1" dirty="0">
                <a:solidFill>
                  <a:srgbClr val="000000"/>
                </a:solidFill>
              </a:rPr>
              <a:t>rounded</a:t>
            </a:r>
            <a:r>
              <a:rPr lang="en-US" altLang="en-US" sz="2500" dirty="0">
                <a:solidFill>
                  <a:srgbClr val="000000"/>
                </a:solidFill>
              </a:rPr>
              <a:t> to the nearest hundredth and output with two digits to the right of the decimal point.</a:t>
            </a:r>
          </a:p>
        </p:txBody>
      </p:sp>
      <p:sp>
        <p:nvSpPr>
          <p:cNvPr id="52228" name="Footer Placeholder 3">
            <a:extLst>
              <a:ext uri="{FF2B5EF4-FFF2-40B4-BE49-F238E27FC236}">
                <a16:creationId xmlns:a16="http://schemas.microsoft.com/office/drawing/2014/main" id="{77A35372-B033-414B-A1E3-538445D9E53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0">
            <a:extLst>
              <a:ext uri="{FF2B5EF4-FFF2-40B4-BE49-F238E27FC236}">
                <a16:creationId xmlns:a16="http://schemas.microsoft.com/office/drawing/2014/main" id="{ADC98594-E01E-4260-8685-E596728974B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51360"/>
            <a:ext cx="9144000" cy="4154090"/>
          </a:xfrm>
          <a:prstGeom prst="rect">
            <a:avLst/>
          </a:prstGeom>
        </p:spPr>
      </p:pic>
      <p:sp>
        <p:nvSpPr>
          <p:cNvPr id="2" name="Footer Placeholder 1">
            <a:extLst>
              <a:ext uri="{FF2B5EF4-FFF2-40B4-BE49-F238E27FC236}">
                <a16:creationId xmlns:a16="http://schemas.microsoft.com/office/drawing/2014/main" id="{F4B2D04F-8436-4F9D-A8FC-E2DCC264936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41947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11D7-708C-4A4D-BB40-F96B7F370AFD}"/>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4.5  </a:t>
            </a:r>
            <a:r>
              <a:rPr lang="en-US" dirty="0">
                <a:solidFill>
                  <a:srgbClr val="3380E6"/>
                </a:solidFill>
                <a:latin typeface="Consolas" panose="020B0609020204030204" pitchFamily="49" charset="0"/>
              </a:rPr>
              <a:t>do</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while</a:t>
            </a:r>
            <a:r>
              <a:rPr lang="en-US" dirty="0">
                <a:solidFill>
                  <a:srgbClr val="3380E6"/>
                </a:solidFill>
                <a:latin typeface="Calibri" panose="020F0502020204030204" pitchFamily="34" charset="0"/>
              </a:rPr>
              <a:t> Iteration Statement</a:t>
            </a:r>
          </a:p>
        </p:txBody>
      </p:sp>
      <p:sp>
        <p:nvSpPr>
          <p:cNvPr id="53251" name="Text Placeholder 2">
            <a:extLst>
              <a:ext uri="{FF2B5EF4-FFF2-40B4-BE49-F238E27FC236}">
                <a16:creationId xmlns:a16="http://schemas.microsoft.com/office/drawing/2014/main" id="{DDB90D6A-ACC2-444E-9091-B0369A760571}"/>
              </a:ext>
            </a:extLst>
          </p:cNvPr>
          <p:cNvSpPr>
            <a:spLocks noGrp="1"/>
          </p:cNvSpPr>
          <p:nvPr>
            <p:ph type="body" idx="1"/>
          </p:nvPr>
        </p:nvSpPr>
        <p:spPr/>
        <p:txBody>
          <a:bodyPr/>
          <a:lstStyle/>
          <a:p>
            <a:pPr eaLnBrk="1" hangingPunct="1">
              <a:lnSpc>
                <a:spcPct val="90000"/>
              </a:lnSpc>
            </a:pPr>
            <a:r>
              <a:rPr lang="en-US" altLang="en-US" dirty="0">
                <a:solidFill>
                  <a:srgbClr val="000000"/>
                </a:solidFill>
              </a:rPr>
              <a:t>The </a:t>
            </a:r>
            <a:r>
              <a:rPr lang="en-US" altLang="en-US" dirty="0">
                <a:solidFill>
                  <a:srgbClr val="0000FF"/>
                </a:solidFill>
                <a:latin typeface="LucidaSansTypewriter" pitchFamily="49" charset="0"/>
              </a:rPr>
              <a:t>do</a:t>
            </a:r>
            <a:r>
              <a:rPr lang="en-US" altLang="en-US" b="1" dirty="0">
                <a:solidFill>
                  <a:srgbClr val="0000FF"/>
                </a:solidFill>
              </a:rPr>
              <a:t>…</a:t>
            </a:r>
            <a:r>
              <a:rPr lang="en-US" altLang="en-US" b="1" dirty="0">
                <a:solidFill>
                  <a:srgbClr val="0000FF"/>
                </a:solidFill>
                <a:latin typeface="LucidaSansTypewriter" pitchFamily="49" charset="0"/>
              </a:rPr>
              <a:t>while</a:t>
            </a:r>
            <a:r>
              <a:rPr lang="en-US" altLang="en-US" b="1" dirty="0">
                <a:solidFill>
                  <a:srgbClr val="0000FF"/>
                </a:solidFill>
                <a:cs typeface="Times New Roman" panose="02020603050405020304" pitchFamily="18" charset="0"/>
              </a:rPr>
              <a:t> iteration statement</a:t>
            </a:r>
            <a:r>
              <a:rPr lang="en-US" altLang="en-US" dirty="0">
                <a:solidFill>
                  <a:srgbClr val="000000"/>
                </a:solidFill>
                <a:cs typeface="Times New Roman" panose="02020603050405020304" pitchFamily="18" charset="0"/>
              </a:rPr>
              <a:t> is similar to the </a:t>
            </a:r>
            <a:r>
              <a:rPr lang="en-US" altLang="en-US" dirty="0">
                <a:solidFill>
                  <a:srgbClr val="000000"/>
                </a:solidFill>
                <a:latin typeface="Consolas" panose="020B0609020204030204" pitchFamily="49" charset="0"/>
              </a:rPr>
              <a:t>while</a:t>
            </a:r>
            <a:r>
              <a:rPr lang="en-US" altLang="en-US" dirty="0">
                <a:solidFill>
                  <a:srgbClr val="000000"/>
                </a:solidFill>
                <a:cs typeface="Times New Roman" panose="02020603050405020304" pitchFamily="18" charset="0"/>
              </a:rPr>
              <a:t> statement. </a:t>
            </a:r>
          </a:p>
          <a:p>
            <a:pPr eaLnBrk="1" hangingPunct="1">
              <a:lnSpc>
                <a:spcPct val="90000"/>
              </a:lnSpc>
            </a:pPr>
            <a:r>
              <a:rPr lang="en-US" altLang="en-US" dirty="0">
                <a:solidFill>
                  <a:srgbClr val="000000"/>
                </a:solidFill>
              </a:rPr>
              <a:t>In the </a:t>
            </a:r>
            <a:r>
              <a:rPr lang="en-US" altLang="en-US" dirty="0">
                <a:solidFill>
                  <a:srgbClr val="000000"/>
                </a:solidFill>
                <a:latin typeface="Consolas" panose="020B0609020204030204" pitchFamily="49" charset="0"/>
              </a:rPr>
              <a:t>while</a:t>
            </a:r>
            <a:r>
              <a:rPr lang="en-US" altLang="en-US" dirty="0">
                <a:solidFill>
                  <a:srgbClr val="000000"/>
                </a:solidFill>
              </a:rPr>
              <a:t>, the program tests the loop-continuation condition at the </a:t>
            </a:r>
            <a:r>
              <a:rPr lang="en-US" altLang="en-US" i="1" dirty="0">
                <a:solidFill>
                  <a:srgbClr val="000000"/>
                </a:solidFill>
              </a:rPr>
              <a:t>beginning</a:t>
            </a:r>
            <a:r>
              <a:rPr lang="en-US" altLang="en-US" dirty="0">
                <a:solidFill>
                  <a:srgbClr val="000000"/>
                </a:solidFill>
              </a:rPr>
              <a:t> of the loop, </a:t>
            </a:r>
            <a:r>
              <a:rPr lang="en-US" altLang="en-US" i="1" dirty="0">
                <a:solidFill>
                  <a:srgbClr val="000000"/>
                </a:solidFill>
              </a:rPr>
              <a:t>before</a:t>
            </a:r>
            <a:r>
              <a:rPr lang="en-US" altLang="en-US" dirty="0">
                <a:solidFill>
                  <a:srgbClr val="000000"/>
                </a:solidFill>
              </a:rPr>
              <a:t> executing the loop’s body; if the condition is </a:t>
            </a:r>
            <a:r>
              <a:rPr lang="en-US" altLang="en-US" i="1" dirty="0">
                <a:solidFill>
                  <a:srgbClr val="000000"/>
                </a:solidFill>
              </a:rPr>
              <a:t>false</a:t>
            </a:r>
            <a:r>
              <a:rPr lang="en-US" altLang="en-US" dirty="0">
                <a:solidFill>
                  <a:srgbClr val="000000"/>
                </a:solidFill>
              </a:rPr>
              <a:t>, the body </a:t>
            </a:r>
            <a:r>
              <a:rPr lang="en-US" altLang="en-US" i="1" dirty="0">
                <a:solidFill>
                  <a:srgbClr val="000000"/>
                </a:solidFill>
              </a:rPr>
              <a:t>never</a:t>
            </a:r>
            <a:r>
              <a:rPr lang="en-US" altLang="en-US" dirty="0">
                <a:solidFill>
                  <a:srgbClr val="000000"/>
                </a:solidFill>
              </a:rPr>
              <a:t> executes. </a:t>
            </a:r>
          </a:p>
          <a:p>
            <a:pPr eaLnBrk="1" hangingPunct="1">
              <a:lnSpc>
                <a:spcPct val="90000"/>
              </a:lnSpc>
            </a:pPr>
            <a:r>
              <a:rPr lang="en-US" altLang="en-US" dirty="0">
                <a:solidFill>
                  <a:srgbClr val="000000"/>
                </a:solidFill>
              </a:rPr>
              <a:t>The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statement tests the loop-continuation condition </a:t>
            </a:r>
            <a:r>
              <a:rPr lang="en-US" altLang="en-US" i="1" dirty="0">
                <a:solidFill>
                  <a:srgbClr val="000000"/>
                </a:solidFill>
              </a:rPr>
              <a:t>after </a:t>
            </a:r>
            <a:r>
              <a:rPr lang="en-US" altLang="en-US" dirty="0">
                <a:solidFill>
                  <a:srgbClr val="000000"/>
                </a:solidFill>
              </a:rPr>
              <a:t>executing the loop’s body; therefore, </a:t>
            </a:r>
            <a:r>
              <a:rPr lang="en-US" altLang="en-US" i="1" dirty="0">
                <a:solidFill>
                  <a:srgbClr val="000000"/>
                </a:solidFill>
              </a:rPr>
              <a:t>the body always executes at least once</a:t>
            </a:r>
            <a:r>
              <a:rPr lang="en-US" altLang="en-US" dirty="0">
                <a:solidFill>
                  <a:srgbClr val="000000"/>
                </a:solidFill>
              </a:rPr>
              <a:t>. </a:t>
            </a:r>
          </a:p>
          <a:p>
            <a:pPr eaLnBrk="1" hangingPunct="1">
              <a:lnSpc>
                <a:spcPct val="90000"/>
              </a:lnSpc>
            </a:pPr>
            <a:r>
              <a:rPr lang="en-US" altLang="en-US" dirty="0">
                <a:solidFill>
                  <a:srgbClr val="000000"/>
                </a:solidFill>
              </a:rPr>
              <a:t>When a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statement terminates, execution continues with the next statement in sequence. </a:t>
            </a:r>
          </a:p>
        </p:txBody>
      </p:sp>
      <p:sp>
        <p:nvSpPr>
          <p:cNvPr id="54276" name="Footer Placeholder 3">
            <a:extLst>
              <a:ext uri="{FF2B5EF4-FFF2-40B4-BE49-F238E27FC236}">
                <a16:creationId xmlns:a16="http://schemas.microsoft.com/office/drawing/2014/main" id="{CAD6D5A8-FEA1-442A-A27B-20A9C2CD4E1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1">
            <a:extLst>
              <a:ext uri="{FF2B5EF4-FFF2-40B4-BE49-F238E27FC236}">
                <a16:creationId xmlns:a16="http://schemas.microsoft.com/office/drawing/2014/main" id="{AA2D7CB2-35AF-497F-AB72-5258221055E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98985"/>
            <a:ext cx="9144000" cy="4060031"/>
          </a:xfrm>
          <a:prstGeom prst="rect">
            <a:avLst/>
          </a:prstGeom>
        </p:spPr>
      </p:pic>
      <p:sp>
        <p:nvSpPr>
          <p:cNvPr id="2" name="Footer Placeholder 1">
            <a:extLst>
              <a:ext uri="{FF2B5EF4-FFF2-40B4-BE49-F238E27FC236}">
                <a16:creationId xmlns:a16="http://schemas.microsoft.com/office/drawing/2014/main" id="{3087D707-5B28-497A-A5D1-D744935DEC9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337048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2">
            <a:extLst>
              <a:ext uri="{FF2B5EF4-FFF2-40B4-BE49-F238E27FC236}">
                <a16:creationId xmlns:a16="http://schemas.microsoft.com/office/drawing/2014/main" id="{4EEBA2B6-4DF4-4151-B4FA-516003EE0EA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5010" y="857250"/>
            <a:ext cx="8993981" cy="5143500"/>
          </a:xfrm>
          <a:prstGeom prst="rect">
            <a:avLst/>
          </a:prstGeom>
        </p:spPr>
      </p:pic>
      <p:sp>
        <p:nvSpPr>
          <p:cNvPr id="2" name="Footer Placeholder 1">
            <a:extLst>
              <a:ext uri="{FF2B5EF4-FFF2-40B4-BE49-F238E27FC236}">
                <a16:creationId xmlns:a16="http://schemas.microsoft.com/office/drawing/2014/main" id="{93324528-7DB2-4E2E-AF7F-80FBD32ED28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202084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D751-8F57-47BB-9635-62231876F5F6}"/>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4.5  </a:t>
            </a:r>
            <a:r>
              <a:rPr lang="en-US" dirty="0">
                <a:solidFill>
                  <a:srgbClr val="3380E6"/>
                </a:solidFill>
                <a:latin typeface="Consolas" panose="020B0609020204030204" pitchFamily="49" charset="0"/>
              </a:rPr>
              <a:t>do</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while</a:t>
            </a:r>
            <a:r>
              <a:rPr lang="en-US" dirty="0">
                <a:solidFill>
                  <a:srgbClr val="3380E6"/>
                </a:solidFill>
                <a:latin typeface="Calibri" panose="020F0502020204030204" pitchFamily="34" charset="0"/>
              </a:rPr>
              <a:t> Iteration Statement (Cont.)</a:t>
            </a:r>
          </a:p>
        </p:txBody>
      </p:sp>
      <p:sp>
        <p:nvSpPr>
          <p:cNvPr id="55299" name="Text Placeholder 2">
            <a:extLst>
              <a:ext uri="{FF2B5EF4-FFF2-40B4-BE49-F238E27FC236}">
                <a16:creationId xmlns:a16="http://schemas.microsoft.com/office/drawing/2014/main" id="{F024CF80-7E1B-4FAB-B7AE-7A99AD747CFE}"/>
              </a:ext>
            </a:extLst>
          </p:cNvPr>
          <p:cNvSpPr>
            <a:spLocks noGrp="1"/>
          </p:cNvSpPr>
          <p:nvPr>
            <p:ph type="body" idx="1"/>
          </p:nvPr>
        </p:nvSpPr>
        <p:spPr/>
        <p:txBody>
          <a:bodyPr/>
          <a:lstStyle/>
          <a:p>
            <a:pPr eaLnBrk="1" hangingPunct="1"/>
            <a:r>
              <a:rPr lang="en-US" altLang="en-US" dirty="0">
                <a:solidFill>
                  <a:srgbClr val="000000"/>
                </a:solidFill>
              </a:rPr>
              <a:t>Figure 4.8 contains the UML activity diagram for the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statement. </a:t>
            </a:r>
          </a:p>
          <a:p>
            <a:pPr eaLnBrk="1" hangingPunct="1"/>
            <a:r>
              <a:rPr lang="en-US" altLang="en-US" dirty="0">
                <a:solidFill>
                  <a:srgbClr val="000000"/>
                </a:solidFill>
              </a:rPr>
              <a:t>The diagram makes it clear that the loop-continuation condition is not evaluated until </a:t>
            </a:r>
            <a:r>
              <a:rPr lang="en-US" altLang="en-US" i="1" dirty="0">
                <a:solidFill>
                  <a:srgbClr val="000000"/>
                </a:solidFill>
              </a:rPr>
              <a:t>after</a:t>
            </a:r>
            <a:r>
              <a:rPr lang="en-US" altLang="en-US" dirty="0">
                <a:solidFill>
                  <a:srgbClr val="000000"/>
                </a:solidFill>
              </a:rPr>
              <a:t> the loop performs the action state </a:t>
            </a:r>
            <a:r>
              <a:rPr lang="en-US" altLang="en-US" i="1" dirty="0">
                <a:solidFill>
                  <a:srgbClr val="000000"/>
                </a:solidFill>
              </a:rPr>
              <a:t>at least once</a:t>
            </a:r>
            <a:r>
              <a:rPr lang="en-US" altLang="en-US" dirty="0">
                <a:solidFill>
                  <a:srgbClr val="000000"/>
                </a:solidFill>
              </a:rPr>
              <a:t>.</a:t>
            </a:r>
          </a:p>
        </p:txBody>
      </p:sp>
      <p:sp>
        <p:nvSpPr>
          <p:cNvPr id="56324" name="Footer Placeholder 3">
            <a:extLst>
              <a:ext uri="{FF2B5EF4-FFF2-40B4-BE49-F238E27FC236}">
                <a16:creationId xmlns:a16="http://schemas.microsoft.com/office/drawing/2014/main" id="{C8B03324-5D2B-4446-B7D4-B8CF4F8E354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05">
            <a:extLst>
              <a:ext uri="{FF2B5EF4-FFF2-40B4-BE49-F238E27FC236}">
                <a16:creationId xmlns:a16="http://schemas.microsoft.com/office/drawing/2014/main" id="{9EB0A729-9819-4D19-9CC3-E581AAEEAE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94198"/>
            <a:ext cx="9144000" cy="4469606"/>
          </a:xfrm>
          <a:prstGeom prst="rect">
            <a:avLst/>
          </a:prstGeom>
        </p:spPr>
      </p:pic>
      <p:sp>
        <p:nvSpPr>
          <p:cNvPr id="2" name="Footer Placeholder 1">
            <a:extLst>
              <a:ext uri="{FF2B5EF4-FFF2-40B4-BE49-F238E27FC236}">
                <a16:creationId xmlns:a16="http://schemas.microsoft.com/office/drawing/2014/main" id="{D32FAE2D-BAEC-4D8B-B14E-812316FFFE6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028202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3">
            <a:extLst>
              <a:ext uri="{FF2B5EF4-FFF2-40B4-BE49-F238E27FC236}">
                <a16:creationId xmlns:a16="http://schemas.microsoft.com/office/drawing/2014/main" id="{11ECE295-C1F7-4646-824A-CEE73FBAE5F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94173" y="857250"/>
            <a:ext cx="7155656" cy="5143500"/>
          </a:xfrm>
          <a:prstGeom prst="rect">
            <a:avLst/>
          </a:prstGeom>
        </p:spPr>
      </p:pic>
      <p:sp>
        <p:nvSpPr>
          <p:cNvPr id="2" name="Footer Placeholder 1">
            <a:extLst>
              <a:ext uri="{FF2B5EF4-FFF2-40B4-BE49-F238E27FC236}">
                <a16:creationId xmlns:a16="http://schemas.microsoft.com/office/drawing/2014/main" id="{7D32A0CB-8752-4DDE-ABE2-7EA0D3215C1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921861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C3CC-DD91-497C-A948-18723A2D3581}"/>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4.5  </a:t>
            </a:r>
            <a:r>
              <a:rPr lang="en-US" dirty="0">
                <a:solidFill>
                  <a:srgbClr val="3380E6"/>
                </a:solidFill>
                <a:latin typeface="Consolas" panose="020B0609020204030204" pitchFamily="49" charset="0"/>
              </a:rPr>
              <a:t>do</a:t>
            </a:r>
            <a:r>
              <a:rPr lang="en-US" dirty="0">
                <a:solidFill>
                  <a:srgbClr val="3380E6"/>
                </a:solidFill>
                <a:latin typeface="Calibri" panose="020F0502020204030204" pitchFamily="34" charset="0"/>
              </a:rPr>
              <a:t>…</a:t>
            </a:r>
            <a:r>
              <a:rPr lang="en-US" dirty="0">
                <a:solidFill>
                  <a:srgbClr val="3380E6"/>
                </a:solidFill>
                <a:latin typeface="Consolas" panose="020B0609020204030204" pitchFamily="49" charset="0"/>
              </a:rPr>
              <a:t>while</a:t>
            </a:r>
            <a:r>
              <a:rPr lang="en-US" dirty="0">
                <a:solidFill>
                  <a:srgbClr val="3380E6"/>
                </a:solidFill>
                <a:latin typeface="Calibri" panose="020F0502020204030204" pitchFamily="34" charset="0"/>
              </a:rPr>
              <a:t> Iteration Statement (Cont.)</a:t>
            </a:r>
          </a:p>
        </p:txBody>
      </p:sp>
      <p:sp>
        <p:nvSpPr>
          <p:cNvPr id="57347" name="Text Placeholder 2">
            <a:extLst>
              <a:ext uri="{FF2B5EF4-FFF2-40B4-BE49-F238E27FC236}">
                <a16:creationId xmlns:a16="http://schemas.microsoft.com/office/drawing/2014/main" id="{96E51496-06A0-42F3-8BC2-DE838CF30E67}"/>
              </a:ext>
            </a:extLst>
          </p:cNvPr>
          <p:cNvSpPr>
            <a:spLocks noGrp="1"/>
          </p:cNvSpPr>
          <p:nvPr>
            <p:ph type="body" idx="1"/>
          </p:nvPr>
        </p:nvSpPr>
        <p:spPr/>
        <p:txBody>
          <a:bodyPr/>
          <a:lstStyle/>
          <a:p>
            <a:pPr eaLnBrk="1" hangingPunct="1"/>
            <a:r>
              <a:rPr lang="en-US" altLang="en-US" dirty="0">
                <a:solidFill>
                  <a:srgbClr val="000000"/>
                </a:solidFill>
              </a:rPr>
              <a:t>Braces are not required in the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iteration statement if there’s only one statement in the body. </a:t>
            </a:r>
          </a:p>
          <a:p>
            <a:pPr eaLnBrk="1" hangingPunct="1"/>
            <a:r>
              <a:rPr lang="en-US" altLang="en-US" dirty="0">
                <a:solidFill>
                  <a:srgbClr val="000000"/>
                </a:solidFill>
              </a:rPr>
              <a:t>Many programmers include the braces, to avoid confusion between the </a:t>
            </a:r>
            <a:r>
              <a:rPr lang="en-US" altLang="en-US" dirty="0">
                <a:solidFill>
                  <a:srgbClr val="000000"/>
                </a:solidFill>
                <a:latin typeface="Consolas" panose="020B0609020204030204" pitchFamily="49" charset="0"/>
              </a:rPr>
              <a:t>while</a:t>
            </a:r>
            <a:r>
              <a:rPr lang="en-US" altLang="en-US" dirty="0">
                <a:solidFill>
                  <a:srgbClr val="000000"/>
                </a:solidFill>
              </a:rPr>
              <a:t> and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statements. </a:t>
            </a:r>
          </a:p>
          <a:p>
            <a:pPr eaLnBrk="1" hangingPunct="1"/>
            <a:r>
              <a:rPr lang="en-US" altLang="en-US" dirty="0">
                <a:solidFill>
                  <a:srgbClr val="000000"/>
                </a:solidFill>
              </a:rPr>
              <a:t>Thus, the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statement with one body statement is usually written as follows:</a:t>
            </a:r>
          </a:p>
          <a:p>
            <a:pPr lvl="2" eaLnBrk="1" hangingPunct="1"/>
            <a:r>
              <a:rPr lang="en-US" altLang="en-US" dirty="0">
                <a:solidFill>
                  <a:srgbClr val="0000FF"/>
                </a:solidFill>
                <a:latin typeface="Consolas" panose="020B0609020204030204" pitchFamily="49" charset="0"/>
              </a:rPr>
              <a:t>do</a:t>
            </a:r>
            <a:r>
              <a:rPr lang="en-US" altLang="en-US" dirty="0">
                <a:solidFill>
                  <a:srgbClr val="000000"/>
                </a:solidFill>
                <a:latin typeface="Consolas" panose="020B0609020204030204" pitchFamily="49" charset="0"/>
              </a:rPr>
              <a:t> </a:t>
            </a:r>
            <a:br>
              <a:rPr lang="en-US" altLang="en-US" dirty="0">
                <a:solidFill>
                  <a:srgbClr val="000000"/>
                </a:solidFill>
                <a:latin typeface="Consolas" panose="020B0609020204030204" pitchFamily="49" charset="0"/>
              </a:rPr>
            </a:br>
            <a:r>
              <a:rPr lang="en-US" altLang="en-US" dirty="0">
                <a:solidFill>
                  <a:srgbClr val="000000"/>
                </a:solidFill>
                <a:latin typeface="Consolas" panose="020B0609020204030204" pitchFamily="49" charset="0"/>
              </a:rPr>
              <a:t>{</a:t>
            </a:r>
            <a:br>
              <a:rPr lang="en-US" altLang="en-US" dirty="0">
                <a:solidFill>
                  <a:srgbClr val="000000"/>
                </a:solidFill>
                <a:latin typeface="Consolas" panose="020B0609020204030204" pitchFamily="49" charset="0"/>
              </a:rPr>
            </a:br>
            <a:r>
              <a:rPr lang="en-US" altLang="en-US" dirty="0">
                <a:solidFill>
                  <a:srgbClr val="000000"/>
                </a:solidFill>
                <a:latin typeface="Consolas" panose="020B0609020204030204" pitchFamily="49" charset="0"/>
              </a:rPr>
              <a:t>   </a:t>
            </a:r>
            <a:r>
              <a:rPr lang="en-US" altLang="en-US" i="1" dirty="0">
                <a:solidFill>
                  <a:srgbClr val="000000"/>
                </a:solidFill>
              </a:rPr>
              <a:t>statement</a:t>
            </a:r>
            <a:br>
              <a:rPr lang="en-US" altLang="en-US" i="1" dirty="0">
                <a:solidFill>
                  <a:srgbClr val="000000"/>
                </a:solidFill>
              </a:rPr>
            </a:br>
            <a:r>
              <a:rPr lang="en-US" altLang="en-US" dirty="0">
                <a:solidFill>
                  <a:srgbClr val="000000"/>
                </a:solidFill>
                <a:latin typeface="Consolas" panose="020B0609020204030204" pitchFamily="49" charset="0"/>
              </a:rPr>
              <a:t>} </a:t>
            </a:r>
            <a:r>
              <a:rPr lang="en-US" altLang="en-US" dirty="0">
                <a:solidFill>
                  <a:srgbClr val="0000FF"/>
                </a:solidFill>
                <a:latin typeface="Consolas" panose="020B0609020204030204" pitchFamily="49" charset="0"/>
              </a:rPr>
              <a:t>while</a:t>
            </a:r>
            <a:r>
              <a:rPr lang="en-US" altLang="en-US" dirty="0">
                <a:solidFill>
                  <a:srgbClr val="000000"/>
                </a:solidFill>
                <a:latin typeface="Consolas" panose="020B0609020204030204" pitchFamily="49" charset="0"/>
              </a:rPr>
              <a:t> (</a:t>
            </a:r>
            <a:r>
              <a:rPr lang="en-US" altLang="en-US" i="1" dirty="0">
                <a:solidFill>
                  <a:srgbClr val="000000"/>
                </a:solidFill>
              </a:rPr>
              <a:t>condition</a:t>
            </a:r>
            <a:r>
              <a:rPr lang="en-US" altLang="en-US" dirty="0">
                <a:solidFill>
                  <a:srgbClr val="000000"/>
                </a:solidFill>
                <a:latin typeface="Consolas" panose="020B0609020204030204" pitchFamily="49" charset="0"/>
              </a:rPr>
              <a:t>); </a:t>
            </a:r>
            <a:r>
              <a:rPr lang="en-US" altLang="en-US" dirty="0">
                <a:solidFill>
                  <a:srgbClr val="000000"/>
                </a:solidFill>
              </a:rPr>
              <a:t> </a:t>
            </a:r>
            <a:r>
              <a:rPr lang="en-US" altLang="en-US" dirty="0">
                <a:solidFill>
                  <a:srgbClr val="000000"/>
                </a:solidFill>
                <a:latin typeface="Consolas" panose="020B0609020204030204" pitchFamily="49" charset="0"/>
              </a:rPr>
              <a:t>  </a:t>
            </a:r>
          </a:p>
        </p:txBody>
      </p:sp>
      <p:sp>
        <p:nvSpPr>
          <p:cNvPr id="58372" name="Footer Placeholder 3">
            <a:extLst>
              <a:ext uri="{FF2B5EF4-FFF2-40B4-BE49-F238E27FC236}">
                <a16:creationId xmlns:a16="http://schemas.microsoft.com/office/drawing/2014/main" id="{C51C5923-797D-41AF-A511-76A1D17A0D0A}"/>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11D9-0406-4E52-8CCC-07CC7F17B82A}"/>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4.6  </a:t>
            </a:r>
            <a:r>
              <a:rPr lang="en-US" dirty="0">
                <a:solidFill>
                  <a:srgbClr val="3380E6"/>
                </a:solidFill>
                <a:latin typeface="Consolas" panose="020B0609020204030204" pitchFamily="49" charset="0"/>
              </a:rPr>
              <a:t>switch</a:t>
            </a:r>
            <a:r>
              <a:rPr lang="en-US" dirty="0">
                <a:solidFill>
                  <a:srgbClr val="3380E6"/>
                </a:solidFill>
                <a:latin typeface="Calibri" panose="020F0502020204030204" pitchFamily="34" charset="0"/>
              </a:rPr>
              <a:t> Multiple-Selection Statement</a:t>
            </a:r>
          </a:p>
        </p:txBody>
      </p:sp>
      <p:sp>
        <p:nvSpPr>
          <p:cNvPr id="59395" name="Text Placeholder 2">
            <a:extLst>
              <a:ext uri="{FF2B5EF4-FFF2-40B4-BE49-F238E27FC236}">
                <a16:creationId xmlns:a16="http://schemas.microsoft.com/office/drawing/2014/main" id="{76ADEC6B-0FF4-49FC-935E-7A9B714371A2}"/>
              </a:ext>
            </a:extLst>
          </p:cNvPr>
          <p:cNvSpPr>
            <a:spLocks noGrp="1"/>
          </p:cNvSpPr>
          <p:nvPr>
            <p:ph type="body" idx="1"/>
          </p:nvPr>
        </p:nvSpPr>
        <p:spPr/>
        <p:txBody>
          <a:bodyPr/>
          <a:lstStyle/>
          <a:p>
            <a:pPr eaLnBrk="1" hangingPunct="1"/>
            <a:r>
              <a:rPr lang="en-US" altLang="en-US" dirty="0">
                <a:solidFill>
                  <a:srgbClr val="0000FF"/>
                </a:solidFill>
                <a:latin typeface="LucidaSansTypewriter" pitchFamily="49" charset="0"/>
              </a:rPr>
              <a:t>switch</a:t>
            </a:r>
            <a:r>
              <a:rPr lang="en-US" altLang="en-US" b="1" dirty="0">
                <a:solidFill>
                  <a:srgbClr val="0000FF"/>
                </a:solidFill>
              </a:rPr>
              <a:t> </a:t>
            </a:r>
            <a:r>
              <a:rPr lang="en-US" altLang="en-US" b="1" dirty="0">
                <a:solidFill>
                  <a:srgbClr val="0000FF"/>
                </a:solidFill>
                <a:cs typeface="Times New Roman" panose="02020603050405020304" pitchFamily="18" charset="0"/>
              </a:rPr>
              <a:t>multiple-selection statement</a:t>
            </a:r>
            <a:r>
              <a:rPr lang="en-US" altLang="en-US" b="1" dirty="0">
                <a:solidFill>
                  <a:srgbClr val="000000"/>
                </a:solidFill>
                <a:cs typeface="Times New Roman" panose="02020603050405020304" pitchFamily="18" charset="0"/>
              </a:rPr>
              <a:t> </a:t>
            </a:r>
            <a:r>
              <a:rPr lang="en-US" altLang="en-US" dirty="0">
                <a:solidFill>
                  <a:srgbClr val="000000"/>
                </a:solidFill>
              </a:rPr>
              <a:t>performs different actions based on the possible values of a </a:t>
            </a:r>
            <a:r>
              <a:rPr lang="en-US" altLang="en-US" b="1" dirty="0">
                <a:solidFill>
                  <a:srgbClr val="0000FF"/>
                </a:solidFill>
                <a:cs typeface="Times New Roman" panose="02020603050405020304" pitchFamily="18" charset="0"/>
              </a:rPr>
              <a:t>constant integral expression</a:t>
            </a:r>
            <a:r>
              <a:rPr lang="en-US" altLang="en-US" b="1" dirty="0">
                <a:solidFill>
                  <a:srgbClr val="000000"/>
                </a:solidFill>
                <a:cs typeface="Times New Roman" panose="02020603050405020304" pitchFamily="18" charset="0"/>
              </a:rPr>
              <a:t> </a:t>
            </a:r>
            <a:r>
              <a:rPr lang="en-US" altLang="en-US" dirty="0">
                <a:solidFill>
                  <a:srgbClr val="000000"/>
                </a:solidFill>
              </a:rPr>
              <a:t>of type </a:t>
            </a:r>
            <a:r>
              <a:rPr lang="en-US" altLang="en-US" dirty="0">
                <a:solidFill>
                  <a:srgbClr val="000000"/>
                </a:solidFill>
                <a:latin typeface="Consolas" panose="020B0609020204030204" pitchFamily="49" charset="0"/>
              </a:rPr>
              <a:t>byte</a:t>
            </a:r>
            <a:r>
              <a:rPr lang="en-US" altLang="en-US" dirty="0">
                <a:solidFill>
                  <a:srgbClr val="000000"/>
                </a:solidFill>
              </a:rPr>
              <a:t>, </a:t>
            </a:r>
            <a:r>
              <a:rPr lang="en-US" altLang="en-US" dirty="0">
                <a:solidFill>
                  <a:srgbClr val="000000"/>
                </a:solidFill>
                <a:latin typeface="Consolas" panose="020B0609020204030204" pitchFamily="49" charset="0"/>
              </a:rPr>
              <a:t>short</a:t>
            </a:r>
            <a:r>
              <a:rPr lang="en-US" altLang="en-US" dirty="0">
                <a:solidFill>
                  <a:srgbClr val="000000"/>
                </a:solidFill>
              </a:rPr>
              <a:t>, </a:t>
            </a:r>
            <a:r>
              <a:rPr lang="en-US" altLang="en-US" dirty="0" err="1">
                <a:solidFill>
                  <a:srgbClr val="000000"/>
                </a:solidFill>
                <a:latin typeface="Consolas" panose="020B0609020204030204" pitchFamily="49" charset="0"/>
              </a:rPr>
              <a:t>int</a:t>
            </a:r>
            <a:r>
              <a:rPr lang="en-US" altLang="en-US" dirty="0">
                <a:solidFill>
                  <a:srgbClr val="000000"/>
                </a:solidFill>
              </a:rPr>
              <a:t> or </a:t>
            </a:r>
            <a:r>
              <a:rPr lang="en-US" altLang="en-US" dirty="0">
                <a:solidFill>
                  <a:srgbClr val="000000"/>
                </a:solidFill>
                <a:latin typeface="Consolas" panose="020B0609020204030204" pitchFamily="49" charset="0"/>
              </a:rPr>
              <a:t>char</a:t>
            </a:r>
            <a:r>
              <a:rPr lang="en-US" altLang="en-US" dirty="0">
                <a:solidFill>
                  <a:srgbClr val="000000"/>
                </a:solidFill>
              </a:rPr>
              <a:t>, or based on a </a:t>
            </a:r>
            <a:r>
              <a:rPr lang="en-US" altLang="en-US" dirty="0">
                <a:solidFill>
                  <a:srgbClr val="000000"/>
                </a:solidFill>
                <a:latin typeface="Consolas" panose="020B0609020204030204" pitchFamily="49" charset="0"/>
              </a:rPr>
              <a:t>String</a:t>
            </a:r>
            <a:r>
              <a:rPr lang="en-US" altLang="en-US" dirty="0">
                <a:solidFill>
                  <a:srgbClr val="000000"/>
                </a:solidFill>
              </a:rPr>
              <a:t>.</a:t>
            </a:r>
          </a:p>
        </p:txBody>
      </p:sp>
      <p:sp>
        <p:nvSpPr>
          <p:cNvPr id="60420" name="Footer Placeholder 3">
            <a:extLst>
              <a:ext uri="{FF2B5EF4-FFF2-40B4-BE49-F238E27FC236}">
                <a16:creationId xmlns:a16="http://schemas.microsoft.com/office/drawing/2014/main" id="{CD64A88E-9B4F-43D1-9F5C-4986B6F09C5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4">
            <a:extLst>
              <a:ext uri="{FF2B5EF4-FFF2-40B4-BE49-F238E27FC236}">
                <a16:creationId xmlns:a16="http://schemas.microsoft.com/office/drawing/2014/main" id="{4F82E100-9BC2-4A0B-BC10-768876FF3DC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38188" y="857250"/>
            <a:ext cx="7666435" cy="5143500"/>
          </a:xfrm>
          <a:prstGeom prst="rect">
            <a:avLst/>
          </a:prstGeom>
        </p:spPr>
      </p:pic>
      <p:sp>
        <p:nvSpPr>
          <p:cNvPr id="2" name="Footer Placeholder 1">
            <a:extLst>
              <a:ext uri="{FF2B5EF4-FFF2-40B4-BE49-F238E27FC236}">
                <a16:creationId xmlns:a16="http://schemas.microsoft.com/office/drawing/2014/main" id="{C9288F29-F176-4DE4-9FBF-DDE6F5554C72}"/>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28839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5">
            <a:extLst>
              <a:ext uri="{FF2B5EF4-FFF2-40B4-BE49-F238E27FC236}">
                <a16:creationId xmlns:a16="http://schemas.microsoft.com/office/drawing/2014/main" id="{6527B2C7-B973-4270-8718-83295E8B777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5966" y="857250"/>
            <a:ext cx="8932069" cy="5143500"/>
          </a:xfrm>
          <a:prstGeom prst="rect">
            <a:avLst/>
          </a:prstGeom>
        </p:spPr>
      </p:pic>
      <p:sp>
        <p:nvSpPr>
          <p:cNvPr id="2" name="Footer Placeholder 1">
            <a:extLst>
              <a:ext uri="{FF2B5EF4-FFF2-40B4-BE49-F238E27FC236}">
                <a16:creationId xmlns:a16="http://schemas.microsoft.com/office/drawing/2014/main" id="{CDF4ACF4-82F7-400D-91BA-F324F9F2524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474219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6">
            <a:extLst>
              <a:ext uri="{FF2B5EF4-FFF2-40B4-BE49-F238E27FC236}">
                <a16:creationId xmlns:a16="http://schemas.microsoft.com/office/drawing/2014/main" id="{FF77F9DC-5C86-4007-AD87-87B35A6DAC6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50182"/>
            <a:ext cx="9144000" cy="3956447"/>
          </a:xfrm>
          <a:prstGeom prst="rect">
            <a:avLst/>
          </a:prstGeom>
        </p:spPr>
      </p:pic>
      <p:sp>
        <p:nvSpPr>
          <p:cNvPr id="2" name="Footer Placeholder 1">
            <a:extLst>
              <a:ext uri="{FF2B5EF4-FFF2-40B4-BE49-F238E27FC236}">
                <a16:creationId xmlns:a16="http://schemas.microsoft.com/office/drawing/2014/main" id="{A55E4B36-69FE-4B0C-9F22-1661AAD09E12}"/>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21171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7">
            <a:extLst>
              <a:ext uri="{FF2B5EF4-FFF2-40B4-BE49-F238E27FC236}">
                <a16:creationId xmlns:a16="http://schemas.microsoft.com/office/drawing/2014/main" id="{AD3CCA30-211D-48A4-B1F9-859C1454BE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38188" y="857250"/>
            <a:ext cx="7666435" cy="5143500"/>
          </a:xfrm>
          <a:prstGeom prst="rect">
            <a:avLst/>
          </a:prstGeom>
        </p:spPr>
      </p:pic>
      <p:sp>
        <p:nvSpPr>
          <p:cNvPr id="2" name="Footer Placeholder 1">
            <a:extLst>
              <a:ext uri="{FF2B5EF4-FFF2-40B4-BE49-F238E27FC236}">
                <a16:creationId xmlns:a16="http://schemas.microsoft.com/office/drawing/2014/main" id="{E7BDA312-2CE4-4BF0-AE93-1F71F96D936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396902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8">
            <a:extLst>
              <a:ext uri="{FF2B5EF4-FFF2-40B4-BE49-F238E27FC236}">
                <a16:creationId xmlns:a16="http://schemas.microsoft.com/office/drawing/2014/main" id="{8D8BDA97-2393-4F50-8884-755AAC4BF8F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20379" y="857250"/>
            <a:ext cx="6903244" cy="5143500"/>
          </a:xfrm>
          <a:prstGeom prst="rect">
            <a:avLst/>
          </a:prstGeom>
        </p:spPr>
      </p:pic>
      <p:sp>
        <p:nvSpPr>
          <p:cNvPr id="2" name="Footer Placeholder 1">
            <a:extLst>
              <a:ext uri="{FF2B5EF4-FFF2-40B4-BE49-F238E27FC236}">
                <a16:creationId xmlns:a16="http://schemas.microsoft.com/office/drawing/2014/main" id="{4A351602-841D-4ED4-91E6-3D9632E4F01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214379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084B-6127-498D-9E1F-F8E2205963A4}"/>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4.6  </a:t>
            </a:r>
            <a:r>
              <a:rPr lang="en-US" dirty="0">
                <a:solidFill>
                  <a:srgbClr val="3380E6"/>
                </a:solidFill>
                <a:latin typeface="Consolas" panose="020B0609020204030204" pitchFamily="49" charset="0"/>
              </a:rPr>
              <a:t>switch</a:t>
            </a:r>
            <a:r>
              <a:rPr lang="en-US" dirty="0">
                <a:solidFill>
                  <a:srgbClr val="3380E6"/>
                </a:solidFill>
                <a:latin typeface="Calibri" panose="020F0502020204030204" pitchFamily="34" charset="0"/>
              </a:rPr>
              <a:t> Multiple-Selection Statement (Cont.)</a:t>
            </a:r>
          </a:p>
        </p:txBody>
      </p:sp>
      <p:sp>
        <p:nvSpPr>
          <p:cNvPr id="66563" name="Text Placeholder 2">
            <a:extLst>
              <a:ext uri="{FF2B5EF4-FFF2-40B4-BE49-F238E27FC236}">
                <a16:creationId xmlns:a16="http://schemas.microsoft.com/office/drawing/2014/main" id="{E8D7C1D2-B99B-4695-9B94-28F8868C167E}"/>
              </a:ext>
            </a:extLst>
          </p:cNvPr>
          <p:cNvSpPr>
            <a:spLocks noGrp="1"/>
          </p:cNvSpPr>
          <p:nvPr>
            <p:ph type="body" idx="1"/>
          </p:nvPr>
        </p:nvSpPr>
        <p:spPr/>
        <p:txBody>
          <a:bodyPr>
            <a:normAutofit/>
          </a:bodyPr>
          <a:lstStyle/>
          <a:p>
            <a:pPr eaLnBrk="1" hangingPunct="1">
              <a:lnSpc>
                <a:spcPct val="80000"/>
              </a:lnSpc>
            </a:pPr>
            <a:r>
              <a:rPr lang="en-US" altLang="en-US" sz="2300" dirty="0">
                <a:solidFill>
                  <a:srgbClr val="000000"/>
                </a:solidFill>
              </a:rPr>
              <a:t>The </a:t>
            </a:r>
            <a:r>
              <a:rPr lang="en-US" altLang="en-US" sz="2300" b="1" dirty="0">
                <a:solidFill>
                  <a:srgbClr val="0000FF"/>
                </a:solidFill>
                <a:cs typeface="Times New Roman" panose="02020603050405020304" pitchFamily="18" charset="0"/>
              </a:rPr>
              <a:t>end-of-file indicator</a:t>
            </a:r>
            <a:r>
              <a:rPr lang="en-US" altLang="en-US" sz="2300" b="1" dirty="0">
                <a:solidFill>
                  <a:srgbClr val="000000"/>
                </a:solidFill>
                <a:cs typeface="Times New Roman" panose="02020603050405020304" pitchFamily="18" charset="0"/>
              </a:rPr>
              <a:t> </a:t>
            </a:r>
            <a:r>
              <a:rPr lang="en-US" altLang="en-US" sz="2300" dirty="0">
                <a:solidFill>
                  <a:srgbClr val="000000"/>
                </a:solidFill>
              </a:rPr>
              <a:t>is a system-dependent keystroke combination which the user enters to indicate that there’s </a:t>
            </a:r>
            <a:r>
              <a:rPr lang="en-US" altLang="en-US" sz="2300" i="1" dirty="0">
                <a:solidFill>
                  <a:srgbClr val="000000"/>
                </a:solidFill>
              </a:rPr>
              <a:t>no more data to input</a:t>
            </a:r>
            <a:r>
              <a:rPr lang="en-US" altLang="en-US" sz="2300" dirty="0">
                <a:solidFill>
                  <a:srgbClr val="000000"/>
                </a:solidFill>
              </a:rPr>
              <a:t>. </a:t>
            </a:r>
          </a:p>
          <a:p>
            <a:pPr eaLnBrk="1" hangingPunct="1">
              <a:lnSpc>
                <a:spcPct val="80000"/>
              </a:lnSpc>
            </a:pPr>
            <a:r>
              <a:rPr lang="en-US" altLang="en-US" sz="2300" dirty="0">
                <a:solidFill>
                  <a:srgbClr val="000000"/>
                </a:solidFill>
              </a:rPr>
              <a:t>On UNIX/Linux/Mac OS X systems, end-of-file is entered by typing the sequence</a:t>
            </a:r>
          </a:p>
          <a:p>
            <a:pPr lvl="2" eaLnBrk="1" hangingPunct="1">
              <a:lnSpc>
                <a:spcPct val="80000"/>
              </a:lnSpc>
            </a:pPr>
            <a:r>
              <a:rPr lang="en-US" altLang="en-US" sz="1800" i="1" dirty="0">
                <a:solidFill>
                  <a:srgbClr val="000000"/>
                </a:solidFill>
              </a:rPr>
              <a:t>&lt;Ctrl&gt; d</a:t>
            </a:r>
            <a:r>
              <a:rPr lang="en-US" altLang="en-US" sz="1800" i="1" dirty="0">
                <a:solidFill>
                  <a:srgbClr val="000000"/>
                </a:solidFill>
                <a:latin typeface="Consolas" panose="020B0609020204030204" pitchFamily="49" charset="0"/>
              </a:rPr>
              <a:t> </a:t>
            </a:r>
          </a:p>
          <a:p>
            <a:pPr eaLnBrk="1" hangingPunct="1">
              <a:lnSpc>
                <a:spcPct val="80000"/>
              </a:lnSpc>
            </a:pPr>
            <a:r>
              <a:rPr lang="en-US" altLang="en-US" sz="2300" dirty="0">
                <a:solidFill>
                  <a:srgbClr val="000000"/>
                </a:solidFill>
              </a:rPr>
              <a:t>on a line by itself. This notation means to simultaneously press both the </a:t>
            </a:r>
            <a:r>
              <a:rPr lang="en-US" altLang="en-US" sz="2300" i="1" dirty="0">
                <a:solidFill>
                  <a:srgbClr val="000000"/>
                </a:solidFill>
              </a:rPr>
              <a:t>Ctrl </a:t>
            </a:r>
            <a:r>
              <a:rPr lang="en-US" altLang="en-US" sz="2300" dirty="0">
                <a:solidFill>
                  <a:srgbClr val="000000"/>
                </a:solidFill>
              </a:rPr>
              <a:t>key and the </a:t>
            </a:r>
            <a:r>
              <a:rPr lang="en-US" altLang="en-US" sz="2300" i="1" dirty="0">
                <a:solidFill>
                  <a:srgbClr val="000000"/>
                </a:solidFill>
              </a:rPr>
              <a:t>d </a:t>
            </a:r>
            <a:r>
              <a:rPr lang="en-US" altLang="en-US" sz="2300" dirty="0">
                <a:solidFill>
                  <a:srgbClr val="000000"/>
                </a:solidFill>
              </a:rPr>
              <a:t>key</a:t>
            </a:r>
            <a:r>
              <a:rPr lang="en-US" altLang="en-US" sz="2300" i="1" dirty="0">
                <a:solidFill>
                  <a:srgbClr val="000000"/>
                </a:solidFill>
              </a:rPr>
              <a:t>. </a:t>
            </a:r>
          </a:p>
          <a:p>
            <a:pPr eaLnBrk="1" hangingPunct="1">
              <a:lnSpc>
                <a:spcPct val="80000"/>
              </a:lnSpc>
            </a:pPr>
            <a:r>
              <a:rPr lang="en-US" altLang="en-US" sz="2300" dirty="0">
                <a:solidFill>
                  <a:srgbClr val="000000"/>
                </a:solidFill>
              </a:rPr>
              <a:t>On Windows systems, end-of-file can be entered by typing </a:t>
            </a:r>
          </a:p>
          <a:p>
            <a:pPr lvl="2" eaLnBrk="1" hangingPunct="1">
              <a:lnSpc>
                <a:spcPct val="80000"/>
              </a:lnSpc>
            </a:pPr>
            <a:r>
              <a:rPr lang="en-US" altLang="en-US" sz="1800" i="1" dirty="0">
                <a:solidFill>
                  <a:srgbClr val="000000"/>
                </a:solidFill>
              </a:rPr>
              <a:t>&lt;Ctrl&gt; z</a:t>
            </a:r>
            <a:r>
              <a:rPr lang="en-US" altLang="en-US" sz="1800" i="1" dirty="0">
                <a:solidFill>
                  <a:srgbClr val="000000"/>
                </a:solidFill>
                <a:latin typeface="Consolas" panose="020B0609020204030204" pitchFamily="49" charset="0"/>
              </a:rPr>
              <a:t> </a:t>
            </a:r>
          </a:p>
          <a:p>
            <a:pPr eaLnBrk="1" hangingPunct="1">
              <a:lnSpc>
                <a:spcPct val="80000"/>
              </a:lnSpc>
            </a:pPr>
            <a:r>
              <a:rPr lang="en-US" altLang="en-US" sz="2300" dirty="0">
                <a:solidFill>
                  <a:srgbClr val="000000"/>
                </a:solidFill>
              </a:rPr>
              <a:t>On some systems, you must press </a:t>
            </a:r>
            <a:r>
              <a:rPr lang="en-US" altLang="en-US" sz="2300" i="1" dirty="0">
                <a:solidFill>
                  <a:srgbClr val="000000"/>
                </a:solidFill>
              </a:rPr>
              <a:t>Enter</a:t>
            </a:r>
            <a:r>
              <a:rPr lang="en-US" altLang="en-US" sz="2300" dirty="0">
                <a:solidFill>
                  <a:srgbClr val="000000"/>
                </a:solidFill>
              </a:rPr>
              <a:t> after typing the end-of-file key sequence. </a:t>
            </a:r>
          </a:p>
          <a:p>
            <a:pPr eaLnBrk="1" hangingPunct="1">
              <a:lnSpc>
                <a:spcPct val="80000"/>
              </a:lnSpc>
            </a:pPr>
            <a:r>
              <a:rPr lang="en-US" altLang="en-US" sz="2300" dirty="0">
                <a:solidFill>
                  <a:srgbClr val="000000"/>
                </a:solidFill>
              </a:rPr>
              <a:t>Windows typically displays the characters </a:t>
            </a:r>
            <a:r>
              <a:rPr lang="en-US" altLang="en-US" sz="2300" dirty="0">
                <a:solidFill>
                  <a:srgbClr val="000000"/>
                </a:solidFill>
                <a:latin typeface="Consolas" panose="020B0609020204030204" pitchFamily="49" charset="0"/>
              </a:rPr>
              <a:t>^Z</a:t>
            </a:r>
            <a:r>
              <a:rPr lang="en-US" altLang="en-US" sz="2300" dirty="0">
                <a:solidFill>
                  <a:srgbClr val="000000"/>
                </a:solidFill>
              </a:rPr>
              <a:t> on the screen when the end-of-file indicator is typed.</a:t>
            </a:r>
          </a:p>
        </p:txBody>
      </p:sp>
      <p:sp>
        <p:nvSpPr>
          <p:cNvPr id="66564" name="Footer Placeholder 3">
            <a:extLst>
              <a:ext uri="{FF2B5EF4-FFF2-40B4-BE49-F238E27FC236}">
                <a16:creationId xmlns:a16="http://schemas.microsoft.com/office/drawing/2014/main" id="{74737F83-C2C6-4534-A826-056C63EF78A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39">
            <a:extLst>
              <a:ext uri="{FF2B5EF4-FFF2-40B4-BE49-F238E27FC236}">
                <a16:creationId xmlns:a16="http://schemas.microsoft.com/office/drawing/2014/main" id="{D5205EAD-1012-4959-AF91-5204638C63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2441"/>
            <a:ext cx="9144000" cy="2091928"/>
          </a:xfrm>
          <a:prstGeom prst="rect">
            <a:avLst/>
          </a:prstGeom>
        </p:spPr>
      </p:pic>
      <p:sp>
        <p:nvSpPr>
          <p:cNvPr id="2" name="Footer Placeholder 1">
            <a:extLst>
              <a:ext uri="{FF2B5EF4-FFF2-40B4-BE49-F238E27FC236}">
                <a16:creationId xmlns:a16="http://schemas.microsoft.com/office/drawing/2014/main" id="{41BEE3A5-C02A-44D9-858E-4D9CEBED04A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39117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06">
            <a:extLst>
              <a:ext uri="{FF2B5EF4-FFF2-40B4-BE49-F238E27FC236}">
                <a16:creationId xmlns:a16="http://schemas.microsoft.com/office/drawing/2014/main" id="{B9E6FE8B-5C56-4C99-93D1-8A856E848B0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09625" y="857250"/>
            <a:ext cx="7523560" cy="5143500"/>
          </a:xfrm>
          <a:prstGeom prst="rect">
            <a:avLst/>
          </a:prstGeom>
        </p:spPr>
      </p:pic>
      <p:sp>
        <p:nvSpPr>
          <p:cNvPr id="2" name="Footer Placeholder 1">
            <a:extLst>
              <a:ext uri="{FF2B5EF4-FFF2-40B4-BE49-F238E27FC236}">
                <a16:creationId xmlns:a16="http://schemas.microsoft.com/office/drawing/2014/main" id="{8690021C-F13A-402A-B5C8-896A6CC6EAE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611900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CBCC-5AA1-4804-AEEB-57361193CCED}"/>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4.6  </a:t>
            </a:r>
            <a:r>
              <a:rPr lang="en-US" dirty="0">
                <a:solidFill>
                  <a:srgbClr val="3380E6"/>
                </a:solidFill>
                <a:latin typeface="Consolas" panose="020B0609020204030204" pitchFamily="49" charset="0"/>
              </a:rPr>
              <a:t>switch</a:t>
            </a:r>
            <a:r>
              <a:rPr lang="en-US" dirty="0">
                <a:solidFill>
                  <a:srgbClr val="3380E6"/>
                </a:solidFill>
                <a:latin typeface="Calibri" panose="020F0502020204030204" pitchFamily="34" charset="0"/>
              </a:rPr>
              <a:t> Multiple-Selection Statement (Cont.)</a:t>
            </a:r>
          </a:p>
        </p:txBody>
      </p:sp>
      <p:sp>
        <p:nvSpPr>
          <p:cNvPr id="68611" name="Text Placeholder 2">
            <a:extLst>
              <a:ext uri="{FF2B5EF4-FFF2-40B4-BE49-F238E27FC236}">
                <a16:creationId xmlns:a16="http://schemas.microsoft.com/office/drawing/2014/main" id="{A55B81E6-878F-4FBA-B93E-D959B565C028}"/>
              </a:ext>
            </a:extLst>
          </p:cNvPr>
          <p:cNvSpPr>
            <a:spLocks noGrp="1"/>
          </p:cNvSpPr>
          <p:nvPr>
            <p:ph type="body" idx="1"/>
          </p:nvPr>
        </p:nvSpPr>
        <p:spPr/>
        <p:txBody>
          <a:bodyPr/>
          <a:lstStyle/>
          <a:p>
            <a:pPr eaLnBrk="1" hangingPunct="1"/>
            <a:r>
              <a:rPr lang="en-US" altLang="en-US" dirty="0">
                <a:solidFill>
                  <a:srgbClr val="000000"/>
                </a:solidFill>
                <a:latin typeface="Consolas" panose="020B0609020204030204" pitchFamily="49" charset="0"/>
              </a:rPr>
              <a:t>Scanner</a:t>
            </a:r>
            <a:r>
              <a:rPr lang="en-US" altLang="en-US" dirty="0">
                <a:solidFill>
                  <a:srgbClr val="000000"/>
                </a:solidFill>
              </a:rPr>
              <a:t> method </a:t>
            </a:r>
            <a:r>
              <a:rPr lang="en-US" altLang="en-US" dirty="0" err="1">
                <a:solidFill>
                  <a:srgbClr val="0000FF"/>
                </a:solidFill>
                <a:latin typeface="LucidaSansTypewriter" pitchFamily="49" charset="0"/>
              </a:rPr>
              <a:t>hasNext</a:t>
            </a:r>
            <a:r>
              <a:rPr lang="en-US" altLang="en-US" dirty="0">
                <a:solidFill>
                  <a:srgbClr val="000000"/>
                </a:solidFill>
              </a:rPr>
              <a:t> determine whether there’s more data to input. This method returns the </a:t>
            </a:r>
            <a:r>
              <a:rPr lang="en-US" altLang="en-US" dirty="0" err="1">
                <a:solidFill>
                  <a:srgbClr val="000000"/>
                </a:solidFill>
                <a:latin typeface="Consolas" panose="020B0609020204030204" pitchFamily="49" charset="0"/>
              </a:rPr>
              <a:t>boolean</a:t>
            </a:r>
            <a:r>
              <a:rPr lang="en-US" altLang="en-US" dirty="0">
                <a:solidFill>
                  <a:srgbClr val="000000"/>
                </a:solidFill>
              </a:rPr>
              <a:t> value </a:t>
            </a:r>
            <a:r>
              <a:rPr lang="en-US" altLang="en-US" dirty="0">
                <a:solidFill>
                  <a:srgbClr val="000000"/>
                </a:solidFill>
                <a:latin typeface="Consolas" panose="020B0609020204030204" pitchFamily="49" charset="0"/>
              </a:rPr>
              <a:t>true</a:t>
            </a:r>
            <a:r>
              <a:rPr lang="en-US" altLang="en-US" dirty="0">
                <a:solidFill>
                  <a:srgbClr val="000000"/>
                </a:solidFill>
              </a:rPr>
              <a:t> if there’s more data; otherwise, it returns </a:t>
            </a:r>
            <a:r>
              <a:rPr lang="en-US" altLang="en-US" dirty="0">
                <a:solidFill>
                  <a:srgbClr val="000000"/>
                </a:solidFill>
                <a:latin typeface="Consolas" panose="020B0609020204030204" pitchFamily="49" charset="0"/>
              </a:rPr>
              <a:t>false</a:t>
            </a:r>
            <a:r>
              <a:rPr lang="en-US" altLang="en-US" dirty="0">
                <a:solidFill>
                  <a:srgbClr val="000000"/>
                </a:solidFill>
              </a:rPr>
              <a:t>. </a:t>
            </a:r>
          </a:p>
          <a:p>
            <a:pPr eaLnBrk="1" hangingPunct="1"/>
            <a:r>
              <a:rPr lang="en-US" altLang="en-US" dirty="0">
                <a:solidFill>
                  <a:srgbClr val="000000"/>
                </a:solidFill>
              </a:rPr>
              <a:t>Method </a:t>
            </a:r>
            <a:r>
              <a:rPr lang="en-US" altLang="en-US" dirty="0" err="1">
                <a:solidFill>
                  <a:srgbClr val="000000"/>
                </a:solidFill>
                <a:latin typeface="Consolas" panose="020B0609020204030204" pitchFamily="49" charset="0"/>
              </a:rPr>
              <a:t>hasNext</a:t>
            </a:r>
            <a:r>
              <a:rPr lang="en-US" altLang="en-US" dirty="0">
                <a:solidFill>
                  <a:srgbClr val="000000"/>
                </a:solidFill>
              </a:rPr>
              <a:t> returns </a:t>
            </a:r>
            <a:r>
              <a:rPr lang="en-US" altLang="en-US" dirty="0">
                <a:solidFill>
                  <a:srgbClr val="000000"/>
                </a:solidFill>
                <a:latin typeface="Consolas" panose="020B0609020204030204" pitchFamily="49" charset="0"/>
              </a:rPr>
              <a:t>false</a:t>
            </a:r>
            <a:r>
              <a:rPr lang="en-US" altLang="en-US" dirty="0">
                <a:solidFill>
                  <a:srgbClr val="000000"/>
                </a:solidFill>
              </a:rPr>
              <a:t> once the user types the end-of-file indicator.</a:t>
            </a:r>
          </a:p>
        </p:txBody>
      </p:sp>
      <p:sp>
        <p:nvSpPr>
          <p:cNvPr id="68612" name="Footer Placeholder 3">
            <a:extLst>
              <a:ext uri="{FF2B5EF4-FFF2-40B4-BE49-F238E27FC236}">
                <a16:creationId xmlns:a16="http://schemas.microsoft.com/office/drawing/2014/main" id="{7689DC65-BB4A-4FA1-900C-4D8E9632457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EAEB-E8A0-4C95-A93E-9DB1C09108EA}"/>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4.6  </a:t>
            </a:r>
            <a:r>
              <a:rPr lang="en-US" dirty="0">
                <a:solidFill>
                  <a:srgbClr val="3380E6"/>
                </a:solidFill>
                <a:latin typeface="Consolas" panose="020B0609020204030204" pitchFamily="49" charset="0"/>
              </a:rPr>
              <a:t>switch</a:t>
            </a:r>
            <a:r>
              <a:rPr lang="en-US" dirty="0">
                <a:solidFill>
                  <a:srgbClr val="3380E6"/>
                </a:solidFill>
                <a:latin typeface="Calibri" panose="020F0502020204030204" pitchFamily="34" charset="0"/>
              </a:rPr>
              <a:t> Multiple-Selection Statement (Cont.)</a:t>
            </a:r>
          </a:p>
        </p:txBody>
      </p:sp>
      <p:sp>
        <p:nvSpPr>
          <p:cNvPr id="69635" name="Text Placeholder 2">
            <a:extLst>
              <a:ext uri="{FF2B5EF4-FFF2-40B4-BE49-F238E27FC236}">
                <a16:creationId xmlns:a16="http://schemas.microsoft.com/office/drawing/2014/main" id="{DCA31837-0C4B-4B5F-9FFC-F9DD61574E4A}"/>
              </a:ext>
            </a:extLst>
          </p:cNvPr>
          <p:cNvSpPr>
            <a:spLocks noGrp="1"/>
          </p:cNvSpPr>
          <p:nvPr>
            <p:ph type="body" idx="1"/>
          </p:nvPr>
        </p:nvSpPr>
        <p:spPr/>
        <p:txBody>
          <a:bodyPr>
            <a:normAutofit/>
          </a:bodyPr>
          <a:lstStyle/>
          <a:p>
            <a:pPr eaLnBrk="1" hangingPunct="1"/>
            <a:r>
              <a:rPr lang="en-US" altLang="en-US" sz="2500" dirty="0">
                <a:solidFill>
                  <a:srgbClr val="000000"/>
                </a:solidFill>
              </a:rPr>
              <a:t>The </a:t>
            </a:r>
            <a:r>
              <a:rPr lang="en-US" altLang="en-US" sz="2500" dirty="0">
                <a:solidFill>
                  <a:srgbClr val="000000"/>
                </a:solidFill>
                <a:latin typeface="Consolas" panose="020B0609020204030204" pitchFamily="49" charset="0"/>
              </a:rPr>
              <a:t>switch</a:t>
            </a:r>
            <a:r>
              <a:rPr lang="en-US" altLang="en-US" sz="2500" dirty="0">
                <a:solidFill>
                  <a:srgbClr val="000000"/>
                </a:solidFill>
              </a:rPr>
              <a:t> statement consists of a block that contains a sequence of </a:t>
            </a:r>
            <a:r>
              <a:rPr lang="en-US" altLang="en-US" sz="2500" dirty="0">
                <a:solidFill>
                  <a:srgbClr val="0000FF"/>
                </a:solidFill>
                <a:latin typeface="LucidaSansTypewriter" pitchFamily="49" charset="0"/>
              </a:rPr>
              <a:t>case</a:t>
            </a:r>
            <a:r>
              <a:rPr lang="en-US" altLang="en-US" sz="2500" dirty="0">
                <a:solidFill>
                  <a:srgbClr val="000000"/>
                </a:solidFill>
              </a:rPr>
              <a:t> </a:t>
            </a:r>
            <a:r>
              <a:rPr lang="en-US" altLang="en-US" sz="2500" b="1" dirty="0">
                <a:solidFill>
                  <a:srgbClr val="0000FF"/>
                </a:solidFill>
                <a:cs typeface="Times New Roman" panose="02020603050405020304" pitchFamily="18" charset="0"/>
              </a:rPr>
              <a:t>labels</a:t>
            </a:r>
            <a:r>
              <a:rPr lang="en-US" altLang="en-US" sz="2500" b="1" dirty="0">
                <a:solidFill>
                  <a:srgbClr val="000000"/>
                </a:solidFill>
              </a:rPr>
              <a:t> </a:t>
            </a:r>
            <a:r>
              <a:rPr lang="en-US" altLang="en-US" sz="2500" dirty="0">
                <a:solidFill>
                  <a:srgbClr val="000000"/>
                </a:solidFill>
              </a:rPr>
              <a:t>and an optional </a:t>
            </a:r>
            <a:r>
              <a:rPr lang="en-US" altLang="en-US" sz="2500" b="1" dirty="0">
                <a:solidFill>
                  <a:srgbClr val="0000FF"/>
                </a:solidFill>
                <a:latin typeface="LucidaSansTypewriter" pitchFamily="49" charset="0"/>
              </a:rPr>
              <a:t>default</a:t>
            </a:r>
            <a:r>
              <a:rPr lang="en-US" altLang="en-US" sz="2500" b="1" dirty="0">
                <a:solidFill>
                  <a:srgbClr val="000000"/>
                </a:solidFill>
              </a:rPr>
              <a:t> </a:t>
            </a:r>
            <a:r>
              <a:rPr lang="en-US" altLang="en-US" sz="2500" b="1" dirty="0">
                <a:solidFill>
                  <a:srgbClr val="0000FF"/>
                </a:solidFill>
                <a:cs typeface="Times New Roman" panose="02020603050405020304" pitchFamily="18" charset="0"/>
              </a:rPr>
              <a:t>case</a:t>
            </a:r>
            <a:r>
              <a:rPr lang="en-US" altLang="en-US" sz="2500" b="1" dirty="0">
                <a:solidFill>
                  <a:srgbClr val="000000"/>
                </a:solidFill>
              </a:rPr>
              <a:t>. </a:t>
            </a:r>
          </a:p>
          <a:p>
            <a:pPr eaLnBrk="1" hangingPunct="1"/>
            <a:r>
              <a:rPr lang="en-US" altLang="en-US" sz="2500" dirty="0">
                <a:solidFill>
                  <a:srgbClr val="000000"/>
                </a:solidFill>
              </a:rPr>
              <a:t>The program evaluates the </a:t>
            </a:r>
            <a:r>
              <a:rPr lang="en-US" altLang="en-US" sz="2500" b="1" dirty="0">
                <a:solidFill>
                  <a:srgbClr val="0000FF"/>
                </a:solidFill>
                <a:cs typeface="Times New Roman" panose="02020603050405020304" pitchFamily="18" charset="0"/>
              </a:rPr>
              <a:t>controlling expression</a:t>
            </a:r>
            <a:r>
              <a:rPr lang="en-US" altLang="en-US" sz="2500" b="1" dirty="0">
                <a:solidFill>
                  <a:srgbClr val="000000"/>
                </a:solidFill>
                <a:cs typeface="Times New Roman" panose="02020603050405020304" pitchFamily="18" charset="0"/>
              </a:rPr>
              <a:t> </a:t>
            </a:r>
            <a:r>
              <a:rPr lang="en-US" altLang="en-US" sz="2500" dirty="0">
                <a:solidFill>
                  <a:srgbClr val="000000"/>
                </a:solidFill>
              </a:rPr>
              <a:t>in the parentheses following keyword </a:t>
            </a:r>
            <a:r>
              <a:rPr lang="en-US" altLang="en-US" sz="2500" dirty="0">
                <a:solidFill>
                  <a:srgbClr val="000000"/>
                </a:solidFill>
                <a:latin typeface="Consolas" panose="020B0609020204030204" pitchFamily="49" charset="0"/>
              </a:rPr>
              <a:t>switch</a:t>
            </a:r>
            <a:r>
              <a:rPr lang="en-US" altLang="en-US" sz="2500" dirty="0">
                <a:solidFill>
                  <a:srgbClr val="000000"/>
                </a:solidFill>
              </a:rPr>
              <a:t>. </a:t>
            </a:r>
          </a:p>
          <a:p>
            <a:pPr eaLnBrk="1" hangingPunct="1"/>
            <a:r>
              <a:rPr lang="en-US" altLang="en-US" sz="2500" dirty="0">
                <a:solidFill>
                  <a:srgbClr val="000000"/>
                </a:solidFill>
              </a:rPr>
              <a:t>The program compares this expression’s value (which must evaluate to an integral value of type </a:t>
            </a:r>
            <a:r>
              <a:rPr lang="en-US" altLang="en-US" sz="2500" dirty="0">
                <a:solidFill>
                  <a:srgbClr val="000000"/>
                </a:solidFill>
                <a:latin typeface="Consolas" panose="020B0609020204030204" pitchFamily="49" charset="0"/>
              </a:rPr>
              <a:t>byte</a:t>
            </a:r>
            <a:r>
              <a:rPr lang="en-US" altLang="en-US" sz="2500" dirty="0">
                <a:solidFill>
                  <a:srgbClr val="000000"/>
                </a:solidFill>
              </a:rPr>
              <a:t>, </a:t>
            </a:r>
            <a:r>
              <a:rPr lang="en-US" altLang="en-US" sz="2500" dirty="0">
                <a:solidFill>
                  <a:srgbClr val="000000"/>
                </a:solidFill>
                <a:latin typeface="Consolas" panose="020B0609020204030204" pitchFamily="49" charset="0"/>
              </a:rPr>
              <a:t>char</a:t>
            </a:r>
            <a:r>
              <a:rPr lang="en-US" altLang="en-US" sz="2500" dirty="0">
                <a:solidFill>
                  <a:srgbClr val="000000"/>
                </a:solidFill>
              </a:rPr>
              <a:t>, </a:t>
            </a:r>
            <a:r>
              <a:rPr lang="en-US" altLang="en-US" sz="2500" dirty="0">
                <a:solidFill>
                  <a:srgbClr val="000000"/>
                </a:solidFill>
                <a:latin typeface="Consolas" panose="020B0609020204030204" pitchFamily="49" charset="0"/>
              </a:rPr>
              <a:t>short</a:t>
            </a:r>
            <a:r>
              <a:rPr lang="en-US" altLang="en-US" sz="2500" dirty="0">
                <a:solidFill>
                  <a:srgbClr val="000000"/>
                </a:solidFill>
              </a:rPr>
              <a:t> or </a:t>
            </a:r>
            <a:r>
              <a:rPr lang="en-US" altLang="en-US" sz="2500" dirty="0" err="1">
                <a:solidFill>
                  <a:srgbClr val="000000"/>
                </a:solidFill>
                <a:latin typeface="Consolas" panose="020B0609020204030204" pitchFamily="49" charset="0"/>
              </a:rPr>
              <a:t>int</a:t>
            </a:r>
            <a:r>
              <a:rPr lang="en-US" altLang="en-US" sz="2500" dirty="0">
                <a:solidFill>
                  <a:srgbClr val="000000"/>
                </a:solidFill>
              </a:rPr>
              <a:t>, or to a </a:t>
            </a:r>
            <a:r>
              <a:rPr lang="en-US" altLang="en-US" sz="2500" dirty="0">
                <a:solidFill>
                  <a:srgbClr val="000000"/>
                </a:solidFill>
                <a:latin typeface="Consolas" panose="020B0609020204030204" pitchFamily="49" charset="0"/>
              </a:rPr>
              <a:t>String</a:t>
            </a:r>
            <a:r>
              <a:rPr lang="en-US" altLang="en-US" sz="2500" dirty="0">
                <a:solidFill>
                  <a:srgbClr val="000000"/>
                </a:solidFill>
              </a:rPr>
              <a:t>) with each </a:t>
            </a:r>
            <a:r>
              <a:rPr lang="en-US" altLang="en-US" sz="2500" dirty="0">
                <a:solidFill>
                  <a:srgbClr val="000000"/>
                </a:solidFill>
                <a:latin typeface="Consolas" panose="020B0609020204030204" pitchFamily="49" charset="0"/>
              </a:rPr>
              <a:t>case</a:t>
            </a:r>
            <a:r>
              <a:rPr lang="en-US" altLang="en-US" sz="2500" dirty="0">
                <a:solidFill>
                  <a:srgbClr val="000000"/>
                </a:solidFill>
              </a:rPr>
              <a:t> label. </a:t>
            </a:r>
          </a:p>
          <a:p>
            <a:pPr eaLnBrk="1" hangingPunct="1"/>
            <a:r>
              <a:rPr lang="en-US" altLang="en-US" sz="2500" dirty="0">
                <a:solidFill>
                  <a:srgbClr val="000000"/>
                </a:solidFill>
              </a:rPr>
              <a:t>If a match occurs, the program executes that </a:t>
            </a:r>
            <a:r>
              <a:rPr lang="en-US" altLang="en-US" sz="2500" dirty="0">
                <a:solidFill>
                  <a:srgbClr val="000000"/>
                </a:solidFill>
                <a:latin typeface="Consolas" panose="020B0609020204030204" pitchFamily="49" charset="0"/>
              </a:rPr>
              <a:t>case</a:t>
            </a:r>
            <a:r>
              <a:rPr lang="en-US" altLang="en-US" sz="2500" dirty="0">
                <a:solidFill>
                  <a:srgbClr val="000000"/>
                </a:solidFill>
              </a:rPr>
              <a:t>’s statements. </a:t>
            </a:r>
          </a:p>
          <a:p>
            <a:pPr eaLnBrk="1" hangingPunct="1"/>
            <a:r>
              <a:rPr lang="en-US" altLang="en-US" sz="2500" dirty="0">
                <a:solidFill>
                  <a:srgbClr val="000000"/>
                </a:solidFill>
              </a:rPr>
              <a:t>The </a:t>
            </a:r>
            <a:r>
              <a:rPr lang="en-US" altLang="en-US" sz="2500" dirty="0">
                <a:solidFill>
                  <a:srgbClr val="0000FF"/>
                </a:solidFill>
                <a:latin typeface="LucidaSansTypewriter" pitchFamily="49" charset="0"/>
              </a:rPr>
              <a:t>break</a:t>
            </a:r>
            <a:r>
              <a:rPr lang="en-US" altLang="en-US" sz="2500" b="1" dirty="0">
                <a:solidFill>
                  <a:srgbClr val="0000FF"/>
                </a:solidFill>
              </a:rPr>
              <a:t> </a:t>
            </a:r>
            <a:r>
              <a:rPr lang="en-US" altLang="en-US" sz="2500" b="1" dirty="0">
                <a:solidFill>
                  <a:srgbClr val="0000FF"/>
                </a:solidFill>
                <a:cs typeface="Times New Roman" panose="02020603050405020304" pitchFamily="18" charset="0"/>
              </a:rPr>
              <a:t>statement</a:t>
            </a:r>
            <a:r>
              <a:rPr lang="en-US" altLang="en-US" sz="2500" b="1" dirty="0">
                <a:solidFill>
                  <a:srgbClr val="000000"/>
                </a:solidFill>
              </a:rPr>
              <a:t> </a:t>
            </a:r>
            <a:r>
              <a:rPr lang="en-US" altLang="en-US" sz="2500" dirty="0">
                <a:solidFill>
                  <a:srgbClr val="000000"/>
                </a:solidFill>
              </a:rPr>
              <a:t>causes program control to proceed with the first statement after the </a:t>
            </a:r>
            <a:r>
              <a:rPr lang="en-US" altLang="en-US" sz="2500" dirty="0">
                <a:solidFill>
                  <a:srgbClr val="000000"/>
                </a:solidFill>
                <a:latin typeface="Consolas" panose="020B0609020204030204" pitchFamily="49" charset="0"/>
              </a:rPr>
              <a:t>switch</a:t>
            </a:r>
            <a:r>
              <a:rPr lang="en-US" altLang="en-US" sz="2500" dirty="0">
                <a:solidFill>
                  <a:srgbClr val="000000"/>
                </a:solidFill>
              </a:rPr>
              <a:t>.</a:t>
            </a:r>
          </a:p>
        </p:txBody>
      </p:sp>
      <p:sp>
        <p:nvSpPr>
          <p:cNvPr id="69636" name="Footer Placeholder 3">
            <a:extLst>
              <a:ext uri="{FF2B5EF4-FFF2-40B4-BE49-F238E27FC236}">
                <a16:creationId xmlns:a16="http://schemas.microsoft.com/office/drawing/2014/main" id="{C9E64025-FA1A-4012-BA95-AB8D9DB9E3A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56EF-B819-484F-978F-1F544B8C6AD9}"/>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4.6  </a:t>
            </a:r>
            <a:r>
              <a:rPr lang="en-US" dirty="0">
                <a:solidFill>
                  <a:srgbClr val="3380E6"/>
                </a:solidFill>
                <a:latin typeface="Consolas" panose="020B0609020204030204" pitchFamily="49" charset="0"/>
              </a:rPr>
              <a:t>switch</a:t>
            </a:r>
            <a:r>
              <a:rPr lang="en-US" dirty="0">
                <a:solidFill>
                  <a:srgbClr val="3380E6"/>
                </a:solidFill>
                <a:latin typeface="Calibri" panose="020F0502020204030204" pitchFamily="34" charset="0"/>
              </a:rPr>
              <a:t> Multiple-Selection Statement (Cont.)</a:t>
            </a:r>
          </a:p>
        </p:txBody>
      </p:sp>
      <p:sp>
        <p:nvSpPr>
          <p:cNvPr id="70659" name="Text Placeholder 2">
            <a:extLst>
              <a:ext uri="{FF2B5EF4-FFF2-40B4-BE49-F238E27FC236}">
                <a16:creationId xmlns:a16="http://schemas.microsoft.com/office/drawing/2014/main" id="{9B42199B-8A3B-402C-8705-F59937868357}"/>
              </a:ext>
            </a:extLst>
          </p:cNvPr>
          <p:cNvSpPr>
            <a:spLocks noGrp="1"/>
          </p:cNvSpPr>
          <p:nvPr>
            <p:ph type="body" idx="1"/>
          </p:nvPr>
        </p:nvSpPr>
        <p:spPr>
          <a:xfrm>
            <a:off x="457200" y="1481138"/>
            <a:ext cx="8229600" cy="4843462"/>
          </a:xfrm>
        </p:spPr>
        <p:txBody>
          <a:bodyPr/>
          <a:lstStyle/>
          <a:p>
            <a:pPr eaLnBrk="1" hangingPunct="1">
              <a:lnSpc>
                <a:spcPct val="90000"/>
              </a:lnSpc>
            </a:pPr>
            <a:r>
              <a:rPr lang="en-US" altLang="en-US" sz="2300" dirty="0">
                <a:solidFill>
                  <a:srgbClr val="000000"/>
                </a:solidFill>
                <a:latin typeface="Consolas" panose="020B0609020204030204" pitchFamily="49" charset="0"/>
              </a:rPr>
              <a:t>switch</a:t>
            </a:r>
            <a:r>
              <a:rPr lang="en-US" altLang="en-US" sz="2300" dirty="0">
                <a:solidFill>
                  <a:srgbClr val="000000"/>
                </a:solidFill>
              </a:rPr>
              <a:t> does not provide a mechanism for testing ranges of values—</a:t>
            </a:r>
            <a:r>
              <a:rPr lang="en-US" altLang="en-US" sz="2300" i="1" dirty="0">
                <a:solidFill>
                  <a:srgbClr val="000000"/>
                </a:solidFill>
              </a:rPr>
              <a:t>every</a:t>
            </a:r>
            <a:r>
              <a:rPr lang="en-US" altLang="en-US" sz="2300" dirty="0">
                <a:solidFill>
                  <a:srgbClr val="000000"/>
                </a:solidFill>
              </a:rPr>
              <a:t> value must be listed in a separate </a:t>
            </a:r>
            <a:r>
              <a:rPr lang="en-US" altLang="en-US" sz="2300" dirty="0">
                <a:solidFill>
                  <a:srgbClr val="000000"/>
                </a:solidFill>
                <a:latin typeface="Consolas" panose="020B0609020204030204" pitchFamily="49" charset="0"/>
              </a:rPr>
              <a:t>case</a:t>
            </a:r>
            <a:r>
              <a:rPr lang="en-US" altLang="en-US" sz="2300" dirty="0">
                <a:solidFill>
                  <a:srgbClr val="000000"/>
                </a:solidFill>
              </a:rPr>
              <a:t> label. </a:t>
            </a:r>
          </a:p>
          <a:p>
            <a:pPr eaLnBrk="1" hangingPunct="1">
              <a:lnSpc>
                <a:spcPct val="90000"/>
              </a:lnSpc>
            </a:pPr>
            <a:r>
              <a:rPr lang="en-US" altLang="en-US" sz="2300" dirty="0">
                <a:solidFill>
                  <a:srgbClr val="000000"/>
                </a:solidFill>
              </a:rPr>
              <a:t>Each </a:t>
            </a:r>
            <a:r>
              <a:rPr lang="en-US" altLang="en-US" sz="2300" dirty="0">
                <a:solidFill>
                  <a:srgbClr val="000000"/>
                </a:solidFill>
                <a:latin typeface="Consolas" panose="020B0609020204030204" pitchFamily="49" charset="0"/>
              </a:rPr>
              <a:t>case</a:t>
            </a:r>
            <a:r>
              <a:rPr lang="en-US" altLang="en-US" sz="2300" dirty="0">
                <a:solidFill>
                  <a:srgbClr val="000000"/>
                </a:solidFill>
              </a:rPr>
              <a:t> can have multiple statements.</a:t>
            </a:r>
          </a:p>
          <a:p>
            <a:pPr eaLnBrk="1" hangingPunct="1">
              <a:lnSpc>
                <a:spcPct val="90000"/>
              </a:lnSpc>
            </a:pPr>
            <a:r>
              <a:rPr lang="en-US" altLang="en-US" sz="2300" dirty="0">
                <a:solidFill>
                  <a:srgbClr val="000000"/>
                </a:solidFill>
                <a:latin typeface="Consolas" panose="020B0609020204030204" pitchFamily="49" charset="0"/>
              </a:rPr>
              <a:t>switch</a:t>
            </a:r>
            <a:r>
              <a:rPr lang="en-US" altLang="en-US" sz="2300" dirty="0">
                <a:solidFill>
                  <a:srgbClr val="000000"/>
                </a:solidFill>
              </a:rPr>
              <a:t> differs from other control statements in that it does </a:t>
            </a:r>
            <a:r>
              <a:rPr lang="en-US" altLang="en-US" sz="2300" i="1" dirty="0">
                <a:solidFill>
                  <a:srgbClr val="000000"/>
                </a:solidFill>
              </a:rPr>
              <a:t>not</a:t>
            </a:r>
            <a:r>
              <a:rPr lang="en-US" altLang="en-US" sz="2300" dirty="0">
                <a:solidFill>
                  <a:srgbClr val="000000"/>
                </a:solidFill>
              </a:rPr>
              <a:t> require braces around multiple statements in a </a:t>
            </a:r>
            <a:r>
              <a:rPr lang="en-US" altLang="en-US" sz="2300" dirty="0">
                <a:solidFill>
                  <a:srgbClr val="000000"/>
                </a:solidFill>
                <a:latin typeface="Consolas" panose="020B0609020204030204" pitchFamily="49" charset="0"/>
              </a:rPr>
              <a:t>case</a:t>
            </a:r>
            <a:r>
              <a:rPr lang="en-US" altLang="en-US" sz="2300" dirty="0">
                <a:solidFill>
                  <a:srgbClr val="000000"/>
                </a:solidFill>
              </a:rPr>
              <a:t>. </a:t>
            </a:r>
          </a:p>
          <a:p>
            <a:pPr eaLnBrk="1" hangingPunct="1">
              <a:lnSpc>
                <a:spcPct val="90000"/>
              </a:lnSpc>
            </a:pPr>
            <a:r>
              <a:rPr lang="en-US" altLang="en-US" sz="2300" dirty="0">
                <a:solidFill>
                  <a:srgbClr val="000000"/>
                </a:solidFill>
              </a:rPr>
              <a:t>Without </a:t>
            </a:r>
            <a:r>
              <a:rPr lang="en-US" altLang="en-US" sz="2300" dirty="0">
                <a:solidFill>
                  <a:srgbClr val="000000"/>
                </a:solidFill>
                <a:latin typeface="Consolas" panose="020B0609020204030204" pitchFamily="49" charset="0"/>
              </a:rPr>
              <a:t>break</a:t>
            </a:r>
            <a:r>
              <a:rPr lang="en-US" altLang="en-US" sz="2300" dirty="0">
                <a:solidFill>
                  <a:srgbClr val="000000"/>
                </a:solidFill>
              </a:rPr>
              <a:t>, the statements for a matching case and subsequent cases execute until a </a:t>
            </a:r>
            <a:r>
              <a:rPr lang="en-US" altLang="en-US" sz="2300" dirty="0">
                <a:solidFill>
                  <a:srgbClr val="000000"/>
                </a:solidFill>
                <a:latin typeface="Consolas" panose="020B0609020204030204" pitchFamily="49" charset="0"/>
              </a:rPr>
              <a:t>break</a:t>
            </a:r>
            <a:r>
              <a:rPr lang="en-US" altLang="en-US" sz="2300" dirty="0">
                <a:solidFill>
                  <a:srgbClr val="000000"/>
                </a:solidFill>
              </a:rPr>
              <a:t> or the end of the </a:t>
            </a:r>
            <a:r>
              <a:rPr lang="en-US" altLang="en-US" sz="2300" dirty="0">
                <a:solidFill>
                  <a:srgbClr val="000000"/>
                </a:solidFill>
                <a:latin typeface="Consolas" panose="020B0609020204030204" pitchFamily="49" charset="0"/>
              </a:rPr>
              <a:t>switch</a:t>
            </a:r>
            <a:r>
              <a:rPr lang="en-US" altLang="en-US" sz="2300" dirty="0">
                <a:solidFill>
                  <a:srgbClr val="000000"/>
                </a:solidFill>
              </a:rPr>
              <a:t> is encountered. This is called “falling through.” </a:t>
            </a:r>
          </a:p>
          <a:p>
            <a:pPr eaLnBrk="1" hangingPunct="1">
              <a:lnSpc>
                <a:spcPct val="90000"/>
              </a:lnSpc>
            </a:pPr>
            <a:r>
              <a:rPr lang="en-US" altLang="en-US" sz="2300" dirty="0">
                <a:solidFill>
                  <a:srgbClr val="000000"/>
                </a:solidFill>
              </a:rPr>
              <a:t>If no match occurs between the controlling expression’s value and a </a:t>
            </a:r>
            <a:r>
              <a:rPr lang="en-US" altLang="en-US" sz="2300" dirty="0">
                <a:solidFill>
                  <a:srgbClr val="000000"/>
                </a:solidFill>
                <a:latin typeface="Consolas" panose="020B0609020204030204" pitchFamily="49" charset="0"/>
              </a:rPr>
              <a:t>case</a:t>
            </a:r>
            <a:r>
              <a:rPr lang="en-US" altLang="en-US" sz="2300" dirty="0">
                <a:solidFill>
                  <a:srgbClr val="000000"/>
                </a:solidFill>
              </a:rPr>
              <a:t> label, the </a:t>
            </a:r>
            <a:r>
              <a:rPr lang="en-US" altLang="en-US" sz="2300" dirty="0">
                <a:solidFill>
                  <a:srgbClr val="000000"/>
                </a:solidFill>
                <a:latin typeface="Consolas" panose="020B0609020204030204" pitchFamily="49" charset="0"/>
              </a:rPr>
              <a:t>default</a:t>
            </a:r>
            <a:r>
              <a:rPr lang="en-US" altLang="en-US" sz="2300" dirty="0">
                <a:solidFill>
                  <a:srgbClr val="000000"/>
                </a:solidFill>
              </a:rPr>
              <a:t> case executes. </a:t>
            </a:r>
          </a:p>
          <a:p>
            <a:pPr eaLnBrk="1" hangingPunct="1">
              <a:lnSpc>
                <a:spcPct val="90000"/>
              </a:lnSpc>
            </a:pPr>
            <a:r>
              <a:rPr lang="en-US" altLang="en-US" sz="2300" dirty="0">
                <a:solidFill>
                  <a:srgbClr val="000000"/>
                </a:solidFill>
              </a:rPr>
              <a:t>If no match occurs and there is no </a:t>
            </a:r>
            <a:r>
              <a:rPr lang="en-US" altLang="en-US" sz="2300" dirty="0">
                <a:solidFill>
                  <a:srgbClr val="000000"/>
                </a:solidFill>
                <a:latin typeface="Consolas" panose="020B0609020204030204" pitchFamily="49" charset="0"/>
              </a:rPr>
              <a:t>default</a:t>
            </a:r>
            <a:r>
              <a:rPr lang="en-US" altLang="en-US" sz="2300" dirty="0">
                <a:solidFill>
                  <a:srgbClr val="000000"/>
                </a:solidFill>
              </a:rPr>
              <a:t> case, program control simply continues with the first statement after the </a:t>
            </a:r>
            <a:r>
              <a:rPr lang="en-US" altLang="en-US" sz="2300" dirty="0">
                <a:solidFill>
                  <a:srgbClr val="000000"/>
                </a:solidFill>
                <a:latin typeface="Consolas" panose="020B0609020204030204" pitchFamily="49" charset="0"/>
              </a:rPr>
              <a:t>switch</a:t>
            </a:r>
            <a:r>
              <a:rPr lang="en-US" altLang="en-US" sz="2300" dirty="0">
                <a:solidFill>
                  <a:srgbClr val="000000"/>
                </a:solidFill>
              </a:rPr>
              <a:t>.</a:t>
            </a:r>
          </a:p>
        </p:txBody>
      </p:sp>
      <p:sp>
        <p:nvSpPr>
          <p:cNvPr id="70660" name="Footer Placeholder 3">
            <a:extLst>
              <a:ext uri="{FF2B5EF4-FFF2-40B4-BE49-F238E27FC236}">
                <a16:creationId xmlns:a16="http://schemas.microsoft.com/office/drawing/2014/main" id="{EC8D122E-8457-4479-8EE3-080667163103}"/>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0">
            <a:extLst>
              <a:ext uri="{FF2B5EF4-FFF2-40B4-BE49-F238E27FC236}">
                <a16:creationId xmlns:a16="http://schemas.microsoft.com/office/drawing/2014/main" id="{F5808C38-DBB3-4A33-BBE4-333B01FCB1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91966"/>
            <a:ext cx="9144000" cy="2072878"/>
          </a:xfrm>
          <a:prstGeom prst="rect">
            <a:avLst/>
          </a:prstGeom>
        </p:spPr>
      </p:pic>
      <p:sp>
        <p:nvSpPr>
          <p:cNvPr id="2" name="Footer Placeholder 1">
            <a:extLst>
              <a:ext uri="{FF2B5EF4-FFF2-40B4-BE49-F238E27FC236}">
                <a16:creationId xmlns:a16="http://schemas.microsoft.com/office/drawing/2014/main" id="{7CABB609-A9ED-4081-8223-5A34DDB7F0C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77327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53D9-2E46-4534-9489-CC300F36EE2E}"/>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4.6  </a:t>
            </a:r>
            <a:r>
              <a:rPr lang="en-US" dirty="0">
                <a:solidFill>
                  <a:srgbClr val="3380E6"/>
                </a:solidFill>
                <a:latin typeface="Consolas" panose="020B0609020204030204" pitchFamily="49" charset="0"/>
              </a:rPr>
              <a:t>switch</a:t>
            </a:r>
            <a:r>
              <a:rPr lang="en-US" dirty="0">
                <a:solidFill>
                  <a:srgbClr val="3380E6"/>
                </a:solidFill>
                <a:latin typeface="Calibri" panose="020F0502020204030204" pitchFamily="34" charset="0"/>
              </a:rPr>
              <a:t> Multiple-Selection Statement (Cont.)</a:t>
            </a:r>
          </a:p>
        </p:txBody>
      </p:sp>
      <p:sp>
        <p:nvSpPr>
          <p:cNvPr id="72707" name="Text Placeholder 2">
            <a:extLst>
              <a:ext uri="{FF2B5EF4-FFF2-40B4-BE49-F238E27FC236}">
                <a16:creationId xmlns:a16="http://schemas.microsoft.com/office/drawing/2014/main" id="{9C5C0FA9-5420-46E1-826D-140ED03716A7}"/>
              </a:ext>
            </a:extLst>
          </p:cNvPr>
          <p:cNvSpPr>
            <a:spLocks noGrp="1"/>
          </p:cNvSpPr>
          <p:nvPr>
            <p:ph type="body" idx="1"/>
          </p:nvPr>
        </p:nvSpPr>
        <p:spPr/>
        <p:txBody>
          <a:bodyPr/>
          <a:lstStyle/>
          <a:p>
            <a:pPr eaLnBrk="1" hangingPunct="1"/>
            <a:r>
              <a:rPr lang="en-US" altLang="en-US" dirty="0">
                <a:solidFill>
                  <a:srgbClr val="000000"/>
                </a:solidFill>
              </a:rPr>
              <a:t>Figure 4.10 shows the UML activity diagram for the general </a:t>
            </a:r>
            <a:r>
              <a:rPr lang="en-US" altLang="en-US" dirty="0">
                <a:solidFill>
                  <a:srgbClr val="000000"/>
                </a:solidFill>
                <a:latin typeface="Consolas" panose="020B0609020204030204" pitchFamily="49" charset="0"/>
              </a:rPr>
              <a:t>switch</a:t>
            </a:r>
            <a:r>
              <a:rPr lang="en-US" altLang="en-US" dirty="0">
                <a:solidFill>
                  <a:srgbClr val="000000"/>
                </a:solidFill>
              </a:rPr>
              <a:t> statement. </a:t>
            </a:r>
          </a:p>
          <a:p>
            <a:pPr eaLnBrk="1" hangingPunct="1"/>
            <a:r>
              <a:rPr lang="en-US" altLang="en-US" dirty="0">
                <a:solidFill>
                  <a:srgbClr val="000000"/>
                </a:solidFill>
              </a:rPr>
              <a:t>Most </a:t>
            </a:r>
            <a:r>
              <a:rPr lang="en-US" altLang="en-US" dirty="0">
                <a:solidFill>
                  <a:srgbClr val="000000"/>
                </a:solidFill>
                <a:latin typeface="Consolas" panose="020B0609020204030204" pitchFamily="49" charset="0"/>
              </a:rPr>
              <a:t>switch</a:t>
            </a:r>
            <a:r>
              <a:rPr lang="en-US" altLang="en-US" dirty="0">
                <a:solidFill>
                  <a:srgbClr val="000000"/>
                </a:solidFill>
              </a:rPr>
              <a:t> statements use a </a:t>
            </a:r>
            <a:r>
              <a:rPr lang="en-US" altLang="en-US" dirty="0">
                <a:solidFill>
                  <a:srgbClr val="000000"/>
                </a:solidFill>
                <a:latin typeface="Consolas" panose="020B0609020204030204" pitchFamily="49" charset="0"/>
              </a:rPr>
              <a:t>break</a:t>
            </a:r>
            <a:r>
              <a:rPr lang="en-US" altLang="en-US" dirty="0">
                <a:solidFill>
                  <a:srgbClr val="000000"/>
                </a:solidFill>
              </a:rPr>
              <a:t> in each </a:t>
            </a:r>
            <a:r>
              <a:rPr lang="en-US" altLang="en-US" dirty="0">
                <a:solidFill>
                  <a:srgbClr val="000000"/>
                </a:solidFill>
                <a:latin typeface="Consolas" panose="020B0609020204030204" pitchFamily="49" charset="0"/>
              </a:rPr>
              <a:t>case</a:t>
            </a:r>
            <a:r>
              <a:rPr lang="en-US" altLang="en-US" dirty="0">
                <a:solidFill>
                  <a:srgbClr val="000000"/>
                </a:solidFill>
              </a:rPr>
              <a:t> to terminate the </a:t>
            </a:r>
            <a:r>
              <a:rPr lang="en-US" altLang="en-US" dirty="0">
                <a:solidFill>
                  <a:srgbClr val="000000"/>
                </a:solidFill>
                <a:latin typeface="Consolas" panose="020B0609020204030204" pitchFamily="49" charset="0"/>
              </a:rPr>
              <a:t>switch</a:t>
            </a:r>
            <a:r>
              <a:rPr lang="en-US" altLang="en-US" dirty="0">
                <a:solidFill>
                  <a:srgbClr val="000000"/>
                </a:solidFill>
              </a:rPr>
              <a:t> statement after processing the </a:t>
            </a:r>
            <a:r>
              <a:rPr lang="en-US" altLang="en-US" dirty="0">
                <a:solidFill>
                  <a:srgbClr val="000000"/>
                </a:solidFill>
                <a:latin typeface="Consolas" panose="020B0609020204030204" pitchFamily="49" charset="0"/>
              </a:rPr>
              <a:t>case</a:t>
            </a:r>
            <a:r>
              <a:rPr lang="en-US" altLang="en-US" dirty="0">
                <a:solidFill>
                  <a:srgbClr val="000000"/>
                </a:solidFill>
              </a:rPr>
              <a:t>.</a:t>
            </a:r>
          </a:p>
          <a:p>
            <a:pPr eaLnBrk="1" hangingPunct="1"/>
            <a:r>
              <a:rPr lang="en-US" altLang="en-US" dirty="0">
                <a:solidFill>
                  <a:srgbClr val="000000"/>
                </a:solidFill>
              </a:rPr>
              <a:t>The </a:t>
            </a:r>
            <a:r>
              <a:rPr lang="en-US" altLang="en-US" dirty="0">
                <a:solidFill>
                  <a:srgbClr val="000000"/>
                </a:solidFill>
                <a:latin typeface="Consolas" panose="020B0609020204030204" pitchFamily="49" charset="0"/>
              </a:rPr>
              <a:t>break</a:t>
            </a:r>
            <a:r>
              <a:rPr lang="en-US" altLang="en-US" dirty="0">
                <a:solidFill>
                  <a:srgbClr val="000000"/>
                </a:solidFill>
              </a:rPr>
              <a:t> statement is not required for the </a:t>
            </a:r>
            <a:r>
              <a:rPr lang="en-US" altLang="en-US" dirty="0">
                <a:solidFill>
                  <a:srgbClr val="000000"/>
                </a:solidFill>
                <a:latin typeface="Consolas" panose="020B0609020204030204" pitchFamily="49" charset="0"/>
              </a:rPr>
              <a:t>switch</a:t>
            </a:r>
            <a:r>
              <a:rPr lang="en-US" altLang="en-US" dirty="0">
                <a:solidFill>
                  <a:srgbClr val="000000"/>
                </a:solidFill>
              </a:rPr>
              <a:t>’s last </a:t>
            </a:r>
            <a:r>
              <a:rPr lang="en-US" altLang="en-US" dirty="0">
                <a:solidFill>
                  <a:srgbClr val="000000"/>
                </a:solidFill>
                <a:latin typeface="Consolas" panose="020B0609020204030204" pitchFamily="49" charset="0"/>
              </a:rPr>
              <a:t>case</a:t>
            </a:r>
            <a:r>
              <a:rPr lang="en-US" altLang="en-US" dirty="0">
                <a:solidFill>
                  <a:srgbClr val="000000"/>
                </a:solidFill>
              </a:rPr>
              <a:t> (or the optional </a:t>
            </a:r>
            <a:r>
              <a:rPr lang="en-US" altLang="en-US" dirty="0">
                <a:solidFill>
                  <a:srgbClr val="000000"/>
                </a:solidFill>
                <a:latin typeface="Consolas" panose="020B0609020204030204" pitchFamily="49" charset="0"/>
              </a:rPr>
              <a:t>default</a:t>
            </a:r>
            <a:r>
              <a:rPr lang="en-US" altLang="en-US" dirty="0">
                <a:solidFill>
                  <a:srgbClr val="000000"/>
                </a:solidFill>
              </a:rPr>
              <a:t> case, when it appears last), because execution continues with the next statement after the </a:t>
            </a:r>
            <a:r>
              <a:rPr lang="en-US" altLang="en-US" dirty="0">
                <a:solidFill>
                  <a:srgbClr val="000000"/>
                </a:solidFill>
                <a:latin typeface="Consolas" panose="020B0609020204030204" pitchFamily="49" charset="0"/>
              </a:rPr>
              <a:t>switch</a:t>
            </a:r>
            <a:r>
              <a:rPr lang="en-US" altLang="en-US" dirty="0">
                <a:solidFill>
                  <a:srgbClr val="000000"/>
                </a:solidFill>
              </a:rPr>
              <a:t>.</a:t>
            </a:r>
          </a:p>
        </p:txBody>
      </p:sp>
      <p:sp>
        <p:nvSpPr>
          <p:cNvPr id="72708" name="Footer Placeholder 3">
            <a:extLst>
              <a:ext uri="{FF2B5EF4-FFF2-40B4-BE49-F238E27FC236}">
                <a16:creationId xmlns:a16="http://schemas.microsoft.com/office/drawing/2014/main" id="{25EED3AE-DC88-471F-9713-9EFA1FF80C9F}"/>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1">
            <a:extLst>
              <a:ext uri="{FF2B5EF4-FFF2-40B4-BE49-F238E27FC236}">
                <a16:creationId xmlns:a16="http://schemas.microsoft.com/office/drawing/2014/main" id="{8F0BC178-3D16-4DEE-8229-6918CDC3C5D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96729"/>
            <a:ext cx="9144000" cy="2063353"/>
          </a:xfrm>
          <a:prstGeom prst="rect">
            <a:avLst/>
          </a:prstGeom>
        </p:spPr>
      </p:pic>
      <p:sp>
        <p:nvSpPr>
          <p:cNvPr id="2" name="Footer Placeholder 1">
            <a:extLst>
              <a:ext uri="{FF2B5EF4-FFF2-40B4-BE49-F238E27FC236}">
                <a16:creationId xmlns:a16="http://schemas.microsoft.com/office/drawing/2014/main" id="{88A07456-FC3C-4D6E-91C5-69D3304D7CF6}"/>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015138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2">
            <a:extLst>
              <a:ext uri="{FF2B5EF4-FFF2-40B4-BE49-F238E27FC236}">
                <a16:creationId xmlns:a16="http://schemas.microsoft.com/office/drawing/2014/main" id="{796E1BD4-0479-41C9-91F8-459C5F6C476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64431" y="857250"/>
            <a:ext cx="6815138" cy="5143500"/>
          </a:xfrm>
          <a:prstGeom prst="rect">
            <a:avLst/>
          </a:prstGeom>
        </p:spPr>
      </p:pic>
      <p:sp>
        <p:nvSpPr>
          <p:cNvPr id="2" name="Footer Placeholder 1">
            <a:extLst>
              <a:ext uri="{FF2B5EF4-FFF2-40B4-BE49-F238E27FC236}">
                <a16:creationId xmlns:a16="http://schemas.microsoft.com/office/drawing/2014/main" id="{E0DDE38B-609E-461C-856C-583F7C9AC437}"/>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126907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3">
            <a:extLst>
              <a:ext uri="{FF2B5EF4-FFF2-40B4-BE49-F238E27FC236}">
                <a16:creationId xmlns:a16="http://schemas.microsoft.com/office/drawing/2014/main" id="{AFA7D092-857E-47AD-A867-9041B91C74F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39566"/>
            <a:ext cx="9144000" cy="2377678"/>
          </a:xfrm>
          <a:prstGeom prst="rect">
            <a:avLst/>
          </a:prstGeom>
        </p:spPr>
      </p:pic>
      <p:sp>
        <p:nvSpPr>
          <p:cNvPr id="2" name="Footer Placeholder 1">
            <a:extLst>
              <a:ext uri="{FF2B5EF4-FFF2-40B4-BE49-F238E27FC236}">
                <a16:creationId xmlns:a16="http://schemas.microsoft.com/office/drawing/2014/main" id="{38F394DF-D0C7-4EFE-8B8D-2B368E36284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945763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4">
            <a:extLst>
              <a:ext uri="{FF2B5EF4-FFF2-40B4-BE49-F238E27FC236}">
                <a16:creationId xmlns:a16="http://schemas.microsoft.com/office/drawing/2014/main" id="{0BAA184A-BDB9-4716-9DF0-A30E08D0919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50244"/>
            <a:ext cx="9144000" cy="2957513"/>
          </a:xfrm>
          <a:prstGeom prst="rect">
            <a:avLst/>
          </a:prstGeom>
        </p:spPr>
      </p:pic>
      <p:sp>
        <p:nvSpPr>
          <p:cNvPr id="2" name="Footer Placeholder 1">
            <a:extLst>
              <a:ext uri="{FF2B5EF4-FFF2-40B4-BE49-F238E27FC236}">
                <a16:creationId xmlns:a16="http://schemas.microsoft.com/office/drawing/2014/main" id="{3D4AA3B8-420D-4C55-9B9B-67EF07734BCB}"/>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680072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34FE-6715-431C-8026-4B09696B4CDB}"/>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4.6  </a:t>
            </a:r>
            <a:r>
              <a:rPr lang="en-US" dirty="0">
                <a:solidFill>
                  <a:srgbClr val="3380E6"/>
                </a:solidFill>
                <a:latin typeface="Consolas" panose="020B0609020204030204" pitchFamily="49" charset="0"/>
              </a:rPr>
              <a:t>switch</a:t>
            </a:r>
            <a:r>
              <a:rPr lang="en-US" dirty="0">
                <a:solidFill>
                  <a:srgbClr val="3380E6"/>
                </a:solidFill>
                <a:latin typeface="Calibri" panose="020F0502020204030204" pitchFamily="34" charset="0"/>
              </a:rPr>
              <a:t> Multiple-Selection Statement (Cont.)</a:t>
            </a:r>
          </a:p>
        </p:txBody>
      </p:sp>
      <p:sp>
        <p:nvSpPr>
          <p:cNvPr id="3" name="Text Placeholder 2">
            <a:extLst>
              <a:ext uri="{FF2B5EF4-FFF2-40B4-BE49-F238E27FC236}">
                <a16:creationId xmlns:a16="http://schemas.microsoft.com/office/drawing/2014/main" id="{D8BF4886-15C5-4CA2-83E6-7F4AD655F63C}"/>
              </a:ext>
            </a:extLst>
          </p:cNvPr>
          <p:cNvSpPr>
            <a:spLocks noGrp="1"/>
          </p:cNvSpPr>
          <p:nvPr>
            <p:ph type="body" idx="1"/>
          </p:nvPr>
        </p:nvSpPr>
        <p:spPr/>
        <p:txBody>
          <a:bodyPr>
            <a:normAutofit lnSpcReduction="10000"/>
          </a:bodyPr>
          <a:lstStyle/>
          <a:p>
            <a:pPr eaLnBrk="1" hangingPunct="1">
              <a:lnSpc>
                <a:spcPct val="90000"/>
              </a:lnSpc>
              <a:defRPr/>
            </a:pPr>
            <a:r>
              <a:rPr lang="en-US" altLang="en-US" sz="2500" dirty="0">
                <a:solidFill>
                  <a:srgbClr val="000000"/>
                </a:solidFill>
              </a:rPr>
              <a:t>When using the </a:t>
            </a:r>
            <a:r>
              <a:rPr lang="en-US" altLang="en-US" sz="2500" dirty="0">
                <a:solidFill>
                  <a:srgbClr val="000000"/>
                </a:solidFill>
                <a:latin typeface="Consolas" panose="020B0609020204030204" pitchFamily="49" charset="0"/>
              </a:rPr>
              <a:t>switch</a:t>
            </a:r>
            <a:r>
              <a:rPr lang="en-US" altLang="en-US" sz="2500" dirty="0">
                <a:solidFill>
                  <a:srgbClr val="000000"/>
                </a:solidFill>
              </a:rPr>
              <a:t> statement, remember that each </a:t>
            </a:r>
            <a:r>
              <a:rPr lang="en-US" altLang="en-US" sz="2500" dirty="0">
                <a:solidFill>
                  <a:srgbClr val="000000"/>
                </a:solidFill>
                <a:latin typeface="Consolas" panose="020B0609020204030204" pitchFamily="49" charset="0"/>
              </a:rPr>
              <a:t>case</a:t>
            </a:r>
            <a:r>
              <a:rPr lang="en-US" altLang="en-US" sz="2500" dirty="0">
                <a:solidFill>
                  <a:srgbClr val="000000"/>
                </a:solidFill>
              </a:rPr>
              <a:t> must contain a </a:t>
            </a:r>
            <a:r>
              <a:rPr lang="en-US" altLang="en-US" sz="2500" dirty="0">
                <a:solidFill>
                  <a:srgbClr val="000000"/>
                </a:solidFill>
                <a:latin typeface="Consolas" panose="020B0609020204030204" pitchFamily="49" charset="0"/>
              </a:rPr>
              <a:t>String</a:t>
            </a:r>
            <a:r>
              <a:rPr lang="en-US" altLang="en-US" sz="2500" dirty="0">
                <a:solidFill>
                  <a:srgbClr val="000000"/>
                </a:solidFill>
              </a:rPr>
              <a:t> or a constant integral expression. </a:t>
            </a:r>
          </a:p>
          <a:p>
            <a:pPr eaLnBrk="1" hangingPunct="1">
              <a:lnSpc>
                <a:spcPct val="90000"/>
              </a:lnSpc>
              <a:defRPr/>
            </a:pPr>
            <a:r>
              <a:rPr lang="en-US" altLang="en-US" sz="2500" dirty="0">
                <a:solidFill>
                  <a:srgbClr val="000000"/>
                </a:solidFill>
              </a:rPr>
              <a:t>An integer constant is simply an integer value. </a:t>
            </a:r>
          </a:p>
          <a:p>
            <a:pPr eaLnBrk="1" hangingPunct="1">
              <a:lnSpc>
                <a:spcPct val="90000"/>
              </a:lnSpc>
              <a:defRPr/>
            </a:pPr>
            <a:r>
              <a:rPr lang="en-US" altLang="en-US" sz="2500" dirty="0">
                <a:solidFill>
                  <a:srgbClr val="000000"/>
                </a:solidFill>
              </a:rPr>
              <a:t>In addition, you can use </a:t>
            </a:r>
            <a:r>
              <a:rPr lang="en-US" altLang="en-US" sz="2500" b="1" dirty="0">
                <a:solidFill>
                  <a:srgbClr val="0000FF"/>
                </a:solidFill>
                <a:cs typeface="Times New Roman" pitchFamily="18" charset="0"/>
              </a:rPr>
              <a:t>character constants</a:t>
            </a:r>
            <a:r>
              <a:rPr lang="en-US" altLang="en-US" sz="2500" dirty="0">
                <a:solidFill>
                  <a:srgbClr val="000000"/>
                </a:solidFill>
              </a:rPr>
              <a:t>—specific characters in single quotes, such as </a:t>
            </a:r>
            <a:r>
              <a:rPr lang="en-US" altLang="en-US" sz="2500" dirty="0">
                <a:solidFill>
                  <a:srgbClr val="000000"/>
                </a:solidFill>
                <a:latin typeface="Consolas" panose="020B0609020204030204" pitchFamily="49" charset="0"/>
              </a:rPr>
              <a:t>'A'</a:t>
            </a:r>
            <a:r>
              <a:rPr lang="en-US" altLang="en-US" sz="2500" dirty="0">
                <a:solidFill>
                  <a:srgbClr val="000000"/>
                </a:solidFill>
              </a:rPr>
              <a:t>, </a:t>
            </a:r>
            <a:r>
              <a:rPr lang="en-US" altLang="en-US" sz="2500" dirty="0">
                <a:solidFill>
                  <a:srgbClr val="000000"/>
                </a:solidFill>
                <a:latin typeface="Consolas" panose="020B0609020204030204" pitchFamily="49" charset="0"/>
              </a:rPr>
              <a:t>'7'</a:t>
            </a:r>
            <a:r>
              <a:rPr lang="en-US" altLang="en-US" sz="2500" dirty="0">
                <a:solidFill>
                  <a:srgbClr val="000000"/>
                </a:solidFill>
              </a:rPr>
              <a:t> or </a:t>
            </a:r>
            <a:r>
              <a:rPr lang="en-US" altLang="en-US" sz="2500" dirty="0">
                <a:solidFill>
                  <a:srgbClr val="000000"/>
                </a:solidFill>
                <a:latin typeface="Consolas" panose="020B0609020204030204" pitchFamily="49" charset="0"/>
              </a:rPr>
              <a:t>'$'</a:t>
            </a:r>
            <a:r>
              <a:rPr lang="en-US" altLang="en-US" sz="2500" dirty="0">
                <a:solidFill>
                  <a:srgbClr val="000000"/>
                </a:solidFill>
              </a:rPr>
              <a:t>—which represent the integer values of characters and </a:t>
            </a:r>
            <a:r>
              <a:rPr lang="en-US" altLang="en-US" sz="2500" dirty="0" err="1">
                <a:solidFill>
                  <a:srgbClr val="000000"/>
                </a:solidFill>
                <a:latin typeface="Consolas" panose="020B0609020204030204" pitchFamily="49" charset="0"/>
              </a:rPr>
              <a:t>enum</a:t>
            </a:r>
            <a:r>
              <a:rPr lang="en-US" altLang="en-US" sz="2500" dirty="0">
                <a:solidFill>
                  <a:srgbClr val="000000"/>
                </a:solidFill>
              </a:rPr>
              <a:t> constants. </a:t>
            </a:r>
          </a:p>
          <a:p>
            <a:pPr eaLnBrk="1" hangingPunct="1">
              <a:lnSpc>
                <a:spcPct val="90000"/>
              </a:lnSpc>
              <a:defRPr/>
            </a:pPr>
            <a:r>
              <a:rPr lang="en-US" altLang="en-US" sz="2500" dirty="0">
                <a:solidFill>
                  <a:srgbClr val="000000"/>
                </a:solidFill>
              </a:rPr>
              <a:t>The expression in each </a:t>
            </a:r>
            <a:r>
              <a:rPr lang="en-US" altLang="en-US" sz="2500" dirty="0">
                <a:solidFill>
                  <a:srgbClr val="000000"/>
                </a:solidFill>
                <a:latin typeface="Consolas" panose="020B0609020204030204" pitchFamily="49" charset="0"/>
              </a:rPr>
              <a:t>case</a:t>
            </a:r>
            <a:r>
              <a:rPr lang="en-US" altLang="en-US" sz="2500" dirty="0">
                <a:solidFill>
                  <a:srgbClr val="000000"/>
                </a:solidFill>
              </a:rPr>
              <a:t> can also be a </a:t>
            </a:r>
            <a:r>
              <a:rPr lang="en-US" altLang="en-US" sz="2500" b="1" dirty="0">
                <a:solidFill>
                  <a:srgbClr val="0000FF"/>
                </a:solidFill>
                <a:cs typeface="Times New Roman" pitchFamily="18" charset="0"/>
              </a:rPr>
              <a:t>constant variable</a:t>
            </a:r>
            <a:r>
              <a:rPr lang="en-US" altLang="en-US" sz="2500" dirty="0">
                <a:solidFill>
                  <a:srgbClr val="000000"/>
                </a:solidFill>
              </a:rPr>
              <a:t>—a variable that contains a value which does not change for the entire program. Such a variable is declared with keyword </a:t>
            </a:r>
            <a:r>
              <a:rPr lang="en-US" altLang="en-US" sz="2500" dirty="0">
                <a:solidFill>
                  <a:srgbClr val="000000"/>
                </a:solidFill>
                <a:latin typeface="Consolas" panose="020B0609020204030204" pitchFamily="49" charset="0"/>
              </a:rPr>
              <a:t>final</a:t>
            </a:r>
            <a:r>
              <a:rPr lang="en-US" altLang="en-US" sz="2500" dirty="0">
                <a:solidFill>
                  <a:srgbClr val="000000"/>
                </a:solidFill>
              </a:rPr>
              <a:t>. </a:t>
            </a:r>
          </a:p>
          <a:p>
            <a:pPr eaLnBrk="1" hangingPunct="1">
              <a:lnSpc>
                <a:spcPct val="90000"/>
              </a:lnSpc>
              <a:defRPr/>
            </a:pPr>
            <a:r>
              <a:rPr lang="en-US" altLang="en-US" sz="2500" dirty="0">
                <a:solidFill>
                  <a:srgbClr val="000000"/>
                </a:solidFill>
              </a:rPr>
              <a:t>Java has a feature called </a:t>
            </a:r>
            <a:r>
              <a:rPr lang="en-US" altLang="en-US" sz="2500" dirty="0" err="1">
                <a:solidFill>
                  <a:srgbClr val="000000"/>
                </a:solidFill>
                <a:latin typeface="Consolas" panose="020B0609020204030204" pitchFamily="49" charset="0"/>
              </a:rPr>
              <a:t>enum</a:t>
            </a:r>
            <a:r>
              <a:rPr lang="en-US" altLang="en-US" sz="2500" dirty="0">
                <a:solidFill>
                  <a:srgbClr val="000000"/>
                </a:solidFill>
              </a:rPr>
              <a:t> types. </a:t>
            </a:r>
            <a:r>
              <a:rPr lang="en-US" altLang="en-US" sz="2500" dirty="0" err="1">
                <a:solidFill>
                  <a:srgbClr val="000000"/>
                </a:solidFill>
                <a:latin typeface="Consolas" panose="020B0609020204030204" pitchFamily="49" charset="0"/>
              </a:rPr>
              <a:t>enum</a:t>
            </a:r>
            <a:r>
              <a:rPr lang="en-US" altLang="en-US" sz="2500" dirty="0">
                <a:solidFill>
                  <a:srgbClr val="000000"/>
                </a:solidFill>
              </a:rPr>
              <a:t> type constants can also be used in </a:t>
            </a:r>
            <a:r>
              <a:rPr lang="en-US" altLang="en-US" sz="2500" dirty="0">
                <a:solidFill>
                  <a:srgbClr val="000000"/>
                </a:solidFill>
                <a:latin typeface="Consolas" panose="020B0609020204030204" pitchFamily="49" charset="0"/>
              </a:rPr>
              <a:t>case</a:t>
            </a:r>
            <a:r>
              <a:rPr lang="en-US" altLang="en-US" sz="2500" dirty="0">
                <a:solidFill>
                  <a:srgbClr val="000000"/>
                </a:solidFill>
              </a:rPr>
              <a:t> labels. </a:t>
            </a:r>
          </a:p>
        </p:txBody>
      </p:sp>
      <p:sp>
        <p:nvSpPr>
          <p:cNvPr id="76804" name="Footer Placeholder 3">
            <a:extLst>
              <a:ext uri="{FF2B5EF4-FFF2-40B4-BE49-F238E27FC236}">
                <a16:creationId xmlns:a16="http://schemas.microsoft.com/office/drawing/2014/main" id="{5E40E092-AA0F-4CB9-A1E0-4D45E7D10BC8}"/>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2885-1944-4793-A953-A8A012D187E9}"/>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4.1  </a:t>
            </a:r>
            <a:r>
              <a:rPr lang="en-US" dirty="0">
                <a:solidFill>
                  <a:srgbClr val="3380E6"/>
                </a:solidFill>
                <a:latin typeface="Calibri" panose="020F0502020204030204" pitchFamily="34" charset="0"/>
              </a:rPr>
              <a:t>Introduction</a:t>
            </a:r>
          </a:p>
        </p:txBody>
      </p:sp>
      <p:sp>
        <p:nvSpPr>
          <p:cNvPr id="13315" name="Text Placeholder 2">
            <a:extLst>
              <a:ext uri="{FF2B5EF4-FFF2-40B4-BE49-F238E27FC236}">
                <a16:creationId xmlns:a16="http://schemas.microsoft.com/office/drawing/2014/main" id="{26ED9F9A-4016-46AF-A5BE-18E923184DDC}"/>
              </a:ext>
            </a:extLst>
          </p:cNvPr>
          <p:cNvSpPr>
            <a:spLocks noGrp="1"/>
          </p:cNvSpPr>
          <p:nvPr>
            <p:ph type="body" idx="1"/>
          </p:nvPr>
        </p:nvSpPr>
        <p:spPr/>
        <p:txBody>
          <a:bodyPr/>
          <a:lstStyle/>
          <a:p>
            <a:pPr eaLnBrk="1" hangingPunct="1"/>
            <a:r>
              <a:rPr lang="en-US" altLang="en-US" dirty="0">
                <a:solidFill>
                  <a:srgbClr val="000000"/>
                </a:solidFill>
                <a:latin typeface="Consolas" panose="020B0609020204030204" pitchFamily="49" charset="0"/>
              </a:rPr>
              <a:t>for</a:t>
            </a:r>
            <a:r>
              <a:rPr lang="en-US" altLang="en-US" dirty="0">
                <a:solidFill>
                  <a:srgbClr val="000000"/>
                </a:solidFill>
              </a:rPr>
              <a:t> iteration statement</a:t>
            </a:r>
          </a:p>
          <a:p>
            <a:pPr eaLnBrk="1" hangingPunct="1"/>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iteration statement </a:t>
            </a:r>
          </a:p>
          <a:p>
            <a:pPr eaLnBrk="1" hangingPunct="1"/>
            <a:r>
              <a:rPr lang="en-US" altLang="en-US" dirty="0">
                <a:solidFill>
                  <a:srgbClr val="000000"/>
                </a:solidFill>
                <a:latin typeface="Consolas" panose="020B0609020204030204" pitchFamily="49" charset="0"/>
              </a:rPr>
              <a:t>switch</a:t>
            </a:r>
            <a:r>
              <a:rPr lang="en-US" altLang="en-US" dirty="0">
                <a:solidFill>
                  <a:srgbClr val="000000"/>
                </a:solidFill>
              </a:rPr>
              <a:t> multiple-selection statement</a:t>
            </a:r>
          </a:p>
          <a:p>
            <a:pPr eaLnBrk="1" hangingPunct="1"/>
            <a:r>
              <a:rPr lang="en-US" altLang="en-US" dirty="0">
                <a:solidFill>
                  <a:srgbClr val="000000"/>
                </a:solidFill>
                <a:latin typeface="Consolas" panose="020B0609020204030204" pitchFamily="49" charset="0"/>
              </a:rPr>
              <a:t>break</a:t>
            </a:r>
            <a:r>
              <a:rPr lang="en-US" altLang="en-US" dirty="0">
                <a:solidFill>
                  <a:srgbClr val="000000"/>
                </a:solidFill>
              </a:rPr>
              <a:t> statement</a:t>
            </a:r>
          </a:p>
          <a:p>
            <a:pPr eaLnBrk="1" hangingPunct="1"/>
            <a:r>
              <a:rPr lang="en-US" altLang="en-US" dirty="0">
                <a:solidFill>
                  <a:srgbClr val="000000"/>
                </a:solidFill>
                <a:latin typeface="Consolas" panose="020B0609020204030204" pitchFamily="49" charset="0"/>
              </a:rPr>
              <a:t>continue</a:t>
            </a:r>
            <a:r>
              <a:rPr lang="en-US" altLang="en-US" dirty="0">
                <a:solidFill>
                  <a:srgbClr val="000000"/>
                </a:solidFill>
              </a:rPr>
              <a:t> statement</a:t>
            </a:r>
          </a:p>
          <a:p>
            <a:pPr eaLnBrk="1" hangingPunct="1"/>
            <a:r>
              <a:rPr lang="en-US" altLang="en-US" dirty="0">
                <a:solidFill>
                  <a:srgbClr val="000000"/>
                </a:solidFill>
              </a:rPr>
              <a:t>Logical operators</a:t>
            </a:r>
          </a:p>
          <a:p>
            <a:pPr eaLnBrk="1" hangingPunct="1"/>
            <a:r>
              <a:rPr lang="en-US" altLang="en-US" dirty="0">
                <a:solidFill>
                  <a:srgbClr val="000000"/>
                </a:solidFill>
              </a:rPr>
              <a:t>Control statements summary.</a:t>
            </a:r>
          </a:p>
        </p:txBody>
      </p:sp>
      <p:sp>
        <p:nvSpPr>
          <p:cNvPr id="13316" name="Footer Placeholder 3">
            <a:extLst>
              <a:ext uri="{FF2B5EF4-FFF2-40B4-BE49-F238E27FC236}">
                <a16:creationId xmlns:a16="http://schemas.microsoft.com/office/drawing/2014/main" id="{13CEDCD9-5278-4EF4-AA32-B13846C9060B}"/>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C574-B129-4036-8E9C-E71BAA12E6C9}"/>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4.7  </a:t>
            </a:r>
            <a:r>
              <a:rPr lang="en-US" dirty="0">
                <a:solidFill>
                  <a:srgbClr val="3380E6"/>
                </a:solidFill>
                <a:latin typeface="Consolas" panose="020B0609020204030204" pitchFamily="49" charset="0"/>
              </a:rPr>
              <a:t>break</a:t>
            </a:r>
            <a:r>
              <a:rPr lang="en-US" dirty="0">
                <a:solidFill>
                  <a:srgbClr val="3380E6"/>
                </a:solidFill>
                <a:latin typeface="Calibri" panose="020F0502020204030204" pitchFamily="34" charset="0"/>
              </a:rPr>
              <a:t> and </a:t>
            </a:r>
            <a:r>
              <a:rPr lang="en-US" dirty="0">
                <a:solidFill>
                  <a:srgbClr val="3380E6"/>
                </a:solidFill>
                <a:latin typeface="Consolas" panose="020B0609020204030204" pitchFamily="49" charset="0"/>
              </a:rPr>
              <a:t>continue</a:t>
            </a:r>
            <a:r>
              <a:rPr lang="en-US" dirty="0">
                <a:solidFill>
                  <a:srgbClr val="3380E6"/>
                </a:solidFill>
                <a:latin typeface="Calibri" panose="020F0502020204030204" pitchFamily="34" charset="0"/>
              </a:rPr>
              <a:t> Statements </a:t>
            </a:r>
          </a:p>
        </p:txBody>
      </p:sp>
      <p:sp>
        <p:nvSpPr>
          <p:cNvPr id="78851" name="Text Placeholder 2">
            <a:extLst>
              <a:ext uri="{FF2B5EF4-FFF2-40B4-BE49-F238E27FC236}">
                <a16:creationId xmlns:a16="http://schemas.microsoft.com/office/drawing/2014/main" id="{6FF38D27-CC99-4D2C-8013-D5BC93D0AB94}"/>
              </a:ext>
            </a:extLst>
          </p:cNvPr>
          <p:cNvSpPr>
            <a:spLocks noGrp="1"/>
          </p:cNvSpPr>
          <p:nvPr>
            <p:ph type="body" idx="1"/>
          </p:nvPr>
        </p:nvSpPr>
        <p:spPr/>
        <p:txBody>
          <a:bodyPr/>
          <a:lstStyle/>
          <a:p>
            <a:pPr eaLnBrk="1" hangingPunct="1"/>
            <a:r>
              <a:rPr lang="en-US" altLang="en-US" dirty="0">
                <a:solidFill>
                  <a:srgbClr val="000000"/>
                </a:solidFill>
              </a:rPr>
              <a:t>The </a:t>
            </a:r>
            <a:r>
              <a:rPr lang="en-US" altLang="en-US" dirty="0">
                <a:solidFill>
                  <a:srgbClr val="000000"/>
                </a:solidFill>
                <a:latin typeface="Consolas" panose="020B0609020204030204" pitchFamily="49" charset="0"/>
              </a:rPr>
              <a:t>break</a:t>
            </a:r>
            <a:r>
              <a:rPr lang="en-US" altLang="en-US" dirty="0">
                <a:solidFill>
                  <a:srgbClr val="000000"/>
                </a:solidFill>
              </a:rPr>
              <a:t> statement, when executed in a </a:t>
            </a:r>
            <a:r>
              <a:rPr lang="en-US" altLang="en-US" dirty="0">
                <a:solidFill>
                  <a:srgbClr val="000000"/>
                </a:solidFill>
                <a:latin typeface="Consolas" panose="020B0609020204030204" pitchFamily="49" charset="0"/>
              </a:rPr>
              <a:t>while</a:t>
            </a:r>
            <a:r>
              <a:rPr lang="en-US" altLang="en-US" dirty="0">
                <a:solidFill>
                  <a:srgbClr val="000000"/>
                </a:solidFill>
              </a:rPr>
              <a:t>, </a:t>
            </a:r>
            <a:r>
              <a:rPr lang="en-US" altLang="en-US" dirty="0">
                <a:solidFill>
                  <a:srgbClr val="000000"/>
                </a:solidFill>
                <a:latin typeface="Consolas" panose="020B0609020204030204" pitchFamily="49" charset="0"/>
              </a:rPr>
              <a:t>for</a:t>
            </a:r>
            <a:r>
              <a:rPr lang="en-US" altLang="en-US" dirty="0">
                <a:solidFill>
                  <a:srgbClr val="000000"/>
                </a:solidFill>
              </a:rPr>
              <a:t>,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or </a:t>
            </a:r>
            <a:r>
              <a:rPr lang="en-US" altLang="en-US" dirty="0">
                <a:solidFill>
                  <a:srgbClr val="000000"/>
                </a:solidFill>
                <a:latin typeface="Consolas" panose="020B0609020204030204" pitchFamily="49" charset="0"/>
              </a:rPr>
              <a:t>switch</a:t>
            </a:r>
            <a:r>
              <a:rPr lang="en-US" altLang="en-US" dirty="0">
                <a:solidFill>
                  <a:srgbClr val="000000"/>
                </a:solidFill>
              </a:rPr>
              <a:t>, causes immediate exit from that statement. </a:t>
            </a:r>
          </a:p>
          <a:p>
            <a:pPr eaLnBrk="1" hangingPunct="1"/>
            <a:r>
              <a:rPr lang="en-US" altLang="en-US" dirty="0">
                <a:solidFill>
                  <a:srgbClr val="000000"/>
                </a:solidFill>
              </a:rPr>
              <a:t>Execution continues with the first statement after the control statement. </a:t>
            </a:r>
          </a:p>
          <a:p>
            <a:pPr eaLnBrk="1" hangingPunct="1"/>
            <a:r>
              <a:rPr lang="en-US" altLang="en-US" dirty="0">
                <a:solidFill>
                  <a:srgbClr val="000000"/>
                </a:solidFill>
              </a:rPr>
              <a:t>Common uses of the </a:t>
            </a:r>
            <a:r>
              <a:rPr lang="en-US" altLang="en-US" dirty="0">
                <a:solidFill>
                  <a:srgbClr val="000000"/>
                </a:solidFill>
                <a:latin typeface="Consolas" panose="020B0609020204030204" pitchFamily="49" charset="0"/>
              </a:rPr>
              <a:t>break</a:t>
            </a:r>
            <a:r>
              <a:rPr lang="en-US" altLang="en-US" dirty="0">
                <a:solidFill>
                  <a:srgbClr val="000000"/>
                </a:solidFill>
              </a:rPr>
              <a:t> statement are to escape early from a loop or to skip the remainder of a </a:t>
            </a:r>
            <a:r>
              <a:rPr lang="en-US" altLang="en-US" dirty="0">
                <a:solidFill>
                  <a:srgbClr val="000000"/>
                </a:solidFill>
                <a:latin typeface="Consolas" panose="020B0609020204030204" pitchFamily="49" charset="0"/>
              </a:rPr>
              <a:t>switch</a:t>
            </a:r>
            <a:r>
              <a:rPr lang="en-US" altLang="en-US" dirty="0">
                <a:solidFill>
                  <a:srgbClr val="000000"/>
                </a:solidFill>
              </a:rPr>
              <a:t>. </a:t>
            </a:r>
          </a:p>
        </p:txBody>
      </p:sp>
      <p:sp>
        <p:nvSpPr>
          <p:cNvPr id="77828" name="Footer Placeholder 3">
            <a:extLst>
              <a:ext uri="{FF2B5EF4-FFF2-40B4-BE49-F238E27FC236}">
                <a16:creationId xmlns:a16="http://schemas.microsoft.com/office/drawing/2014/main" id="{C5F6FD6A-5E5C-4624-A206-9E02F0C0E7F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5">
            <a:extLst>
              <a:ext uri="{FF2B5EF4-FFF2-40B4-BE49-F238E27FC236}">
                <a16:creationId xmlns:a16="http://schemas.microsoft.com/office/drawing/2014/main" id="{6405DE63-40B3-41C3-BDF0-3CB887542E8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63166" y="857250"/>
            <a:ext cx="8016478" cy="5143500"/>
          </a:xfrm>
          <a:prstGeom prst="rect">
            <a:avLst/>
          </a:prstGeom>
        </p:spPr>
      </p:pic>
      <p:sp>
        <p:nvSpPr>
          <p:cNvPr id="2" name="Footer Placeholder 1">
            <a:extLst>
              <a:ext uri="{FF2B5EF4-FFF2-40B4-BE49-F238E27FC236}">
                <a16:creationId xmlns:a16="http://schemas.microsoft.com/office/drawing/2014/main" id="{2808A99C-B571-4C1D-AB32-11023FB9ACD8}"/>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4823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8274-C0A5-468A-A88C-22FBE5C4DD14}"/>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4.7  </a:t>
            </a:r>
            <a:r>
              <a:rPr lang="en-US" dirty="0">
                <a:solidFill>
                  <a:srgbClr val="3380E6"/>
                </a:solidFill>
                <a:latin typeface="Consolas" panose="020B0609020204030204" pitchFamily="49" charset="0"/>
              </a:rPr>
              <a:t>break</a:t>
            </a:r>
            <a:r>
              <a:rPr lang="en-US" dirty="0">
                <a:solidFill>
                  <a:srgbClr val="3380E6"/>
                </a:solidFill>
                <a:latin typeface="Calibri" panose="020F0502020204030204" pitchFamily="34" charset="0"/>
              </a:rPr>
              <a:t> and </a:t>
            </a:r>
            <a:r>
              <a:rPr lang="en-US" dirty="0">
                <a:solidFill>
                  <a:srgbClr val="3380E6"/>
                </a:solidFill>
                <a:latin typeface="Consolas" panose="020B0609020204030204" pitchFamily="49" charset="0"/>
              </a:rPr>
              <a:t>continue</a:t>
            </a:r>
            <a:r>
              <a:rPr lang="en-US" dirty="0">
                <a:solidFill>
                  <a:srgbClr val="3380E6"/>
                </a:solidFill>
                <a:latin typeface="Calibri" panose="020F0502020204030204" pitchFamily="34" charset="0"/>
              </a:rPr>
              <a:t> Statements  (Cont.)</a:t>
            </a:r>
          </a:p>
        </p:txBody>
      </p:sp>
      <p:sp>
        <p:nvSpPr>
          <p:cNvPr id="80899" name="Text Placeholder 2">
            <a:extLst>
              <a:ext uri="{FF2B5EF4-FFF2-40B4-BE49-F238E27FC236}">
                <a16:creationId xmlns:a16="http://schemas.microsoft.com/office/drawing/2014/main" id="{AA855230-BEE6-4C2F-A778-981C6A1F145C}"/>
              </a:ext>
            </a:extLst>
          </p:cNvPr>
          <p:cNvSpPr>
            <a:spLocks noGrp="1"/>
          </p:cNvSpPr>
          <p:nvPr>
            <p:ph type="body" idx="1"/>
          </p:nvPr>
        </p:nvSpPr>
        <p:spPr/>
        <p:txBody>
          <a:bodyPr/>
          <a:lstStyle/>
          <a:p>
            <a:pPr eaLnBrk="1" hangingPunct="1"/>
            <a:r>
              <a:rPr lang="en-US" altLang="en-US" dirty="0">
                <a:solidFill>
                  <a:srgbClr val="000000"/>
                </a:solidFill>
              </a:rPr>
              <a:t>The </a:t>
            </a:r>
            <a:r>
              <a:rPr lang="en-US" altLang="en-US" dirty="0">
                <a:solidFill>
                  <a:srgbClr val="000000"/>
                </a:solidFill>
                <a:latin typeface="Consolas" panose="020B0609020204030204" pitchFamily="49" charset="0"/>
              </a:rPr>
              <a:t>continue</a:t>
            </a:r>
            <a:r>
              <a:rPr lang="en-US" altLang="en-US" dirty="0">
                <a:solidFill>
                  <a:srgbClr val="000000"/>
                </a:solidFill>
              </a:rPr>
              <a:t> statement, when executed in a </a:t>
            </a:r>
            <a:r>
              <a:rPr lang="en-US" altLang="en-US" dirty="0">
                <a:solidFill>
                  <a:srgbClr val="000000"/>
                </a:solidFill>
                <a:latin typeface="Consolas" panose="020B0609020204030204" pitchFamily="49" charset="0"/>
              </a:rPr>
              <a:t>while</a:t>
            </a:r>
            <a:r>
              <a:rPr lang="en-US" altLang="en-US" dirty="0">
                <a:solidFill>
                  <a:srgbClr val="000000"/>
                </a:solidFill>
              </a:rPr>
              <a:t>, </a:t>
            </a:r>
            <a:r>
              <a:rPr lang="en-US" altLang="en-US" dirty="0">
                <a:solidFill>
                  <a:srgbClr val="000000"/>
                </a:solidFill>
                <a:latin typeface="Consolas" panose="020B0609020204030204" pitchFamily="49" charset="0"/>
              </a:rPr>
              <a:t>for</a:t>
            </a:r>
            <a:r>
              <a:rPr lang="en-US" altLang="en-US" dirty="0">
                <a:solidFill>
                  <a:srgbClr val="000000"/>
                </a:solidFill>
              </a:rPr>
              <a:t> or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skips the remaining statements in the loop body and proceeds with the next iteration of the loop. </a:t>
            </a:r>
          </a:p>
          <a:p>
            <a:pPr eaLnBrk="1" hangingPunct="1"/>
            <a:r>
              <a:rPr lang="en-US" altLang="en-US" dirty="0">
                <a:solidFill>
                  <a:srgbClr val="000000"/>
                </a:solidFill>
              </a:rPr>
              <a:t>In </a:t>
            </a:r>
            <a:r>
              <a:rPr lang="en-US" altLang="en-US" dirty="0">
                <a:solidFill>
                  <a:srgbClr val="000000"/>
                </a:solidFill>
                <a:latin typeface="Consolas" panose="020B0609020204030204" pitchFamily="49" charset="0"/>
              </a:rPr>
              <a:t>while</a:t>
            </a:r>
            <a:r>
              <a:rPr lang="en-US" altLang="en-US" dirty="0">
                <a:solidFill>
                  <a:srgbClr val="000000"/>
                </a:solidFill>
              </a:rPr>
              <a:t> and </a:t>
            </a:r>
            <a:r>
              <a:rPr lang="en-US" altLang="en-US" dirty="0">
                <a:solidFill>
                  <a:srgbClr val="000000"/>
                </a:solidFill>
                <a:latin typeface="Consolas" panose="020B0609020204030204" pitchFamily="49" charset="0"/>
              </a:rPr>
              <a:t>do</a:t>
            </a:r>
            <a:r>
              <a:rPr lang="en-US" altLang="en-US" dirty="0">
                <a:solidFill>
                  <a:srgbClr val="000000"/>
                </a:solidFill>
              </a:rPr>
              <a:t>…</a:t>
            </a:r>
            <a:r>
              <a:rPr lang="en-US" altLang="en-US" dirty="0">
                <a:solidFill>
                  <a:srgbClr val="000000"/>
                </a:solidFill>
                <a:latin typeface="Consolas" panose="020B0609020204030204" pitchFamily="49" charset="0"/>
              </a:rPr>
              <a:t>while</a:t>
            </a:r>
            <a:r>
              <a:rPr lang="en-US" altLang="en-US" dirty="0">
                <a:solidFill>
                  <a:srgbClr val="000000"/>
                </a:solidFill>
              </a:rPr>
              <a:t> statements, the program evaluates the loop-continuation test immediately after the </a:t>
            </a:r>
            <a:r>
              <a:rPr lang="en-US" altLang="en-US" dirty="0">
                <a:solidFill>
                  <a:srgbClr val="000000"/>
                </a:solidFill>
                <a:latin typeface="Consolas" panose="020B0609020204030204" pitchFamily="49" charset="0"/>
              </a:rPr>
              <a:t>continue</a:t>
            </a:r>
            <a:r>
              <a:rPr lang="en-US" altLang="en-US" dirty="0">
                <a:solidFill>
                  <a:srgbClr val="000000"/>
                </a:solidFill>
              </a:rPr>
              <a:t> statement executes. </a:t>
            </a:r>
          </a:p>
          <a:p>
            <a:pPr eaLnBrk="1" hangingPunct="1"/>
            <a:r>
              <a:rPr lang="en-US" altLang="en-US" dirty="0">
                <a:solidFill>
                  <a:srgbClr val="000000"/>
                </a:solidFill>
              </a:rPr>
              <a:t>In a </a:t>
            </a:r>
            <a:r>
              <a:rPr lang="en-US" altLang="en-US" dirty="0">
                <a:solidFill>
                  <a:srgbClr val="000000"/>
                </a:solidFill>
                <a:latin typeface="Consolas" panose="020B0609020204030204" pitchFamily="49" charset="0"/>
              </a:rPr>
              <a:t>for</a:t>
            </a:r>
            <a:r>
              <a:rPr lang="en-US" altLang="en-US" dirty="0">
                <a:solidFill>
                  <a:srgbClr val="000000"/>
                </a:solidFill>
              </a:rPr>
              <a:t> statement, the increment expression executes, then the program evaluates the loop-continuation test. </a:t>
            </a:r>
          </a:p>
        </p:txBody>
      </p:sp>
      <p:sp>
        <p:nvSpPr>
          <p:cNvPr id="79876" name="Footer Placeholder 3">
            <a:extLst>
              <a:ext uri="{FF2B5EF4-FFF2-40B4-BE49-F238E27FC236}">
                <a16:creationId xmlns:a16="http://schemas.microsoft.com/office/drawing/2014/main" id="{13B03BA3-71F3-4513-9E36-A6F8A4B1167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6">
            <a:extLst>
              <a:ext uri="{FF2B5EF4-FFF2-40B4-BE49-F238E27FC236}">
                <a16:creationId xmlns:a16="http://schemas.microsoft.com/office/drawing/2014/main" id="{17BF1E0D-A1B3-4C52-BCC3-1916BCCEDA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857250"/>
            <a:ext cx="8571310" cy="5143500"/>
          </a:xfrm>
          <a:prstGeom prst="rect">
            <a:avLst/>
          </a:prstGeom>
        </p:spPr>
      </p:pic>
      <p:sp>
        <p:nvSpPr>
          <p:cNvPr id="2" name="Footer Placeholder 1">
            <a:extLst>
              <a:ext uri="{FF2B5EF4-FFF2-40B4-BE49-F238E27FC236}">
                <a16:creationId xmlns:a16="http://schemas.microsoft.com/office/drawing/2014/main" id="{6F5E614F-6FC0-41A6-BBF1-12317F5E29A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993350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7">
            <a:extLst>
              <a:ext uri="{FF2B5EF4-FFF2-40B4-BE49-F238E27FC236}">
                <a16:creationId xmlns:a16="http://schemas.microsoft.com/office/drawing/2014/main" id="{D7846A0C-11C9-4932-9788-CFD9247719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16894"/>
            <a:ext cx="9144000" cy="3224213"/>
          </a:xfrm>
          <a:prstGeom prst="rect">
            <a:avLst/>
          </a:prstGeom>
        </p:spPr>
      </p:pic>
      <p:sp>
        <p:nvSpPr>
          <p:cNvPr id="2" name="Footer Placeholder 1">
            <a:extLst>
              <a:ext uri="{FF2B5EF4-FFF2-40B4-BE49-F238E27FC236}">
                <a16:creationId xmlns:a16="http://schemas.microsoft.com/office/drawing/2014/main" id="{C34D3D59-BBDB-45DD-9C33-3D72C781699F}"/>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950072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8">
            <a:extLst>
              <a:ext uri="{FF2B5EF4-FFF2-40B4-BE49-F238E27FC236}">
                <a16:creationId xmlns:a16="http://schemas.microsoft.com/office/drawing/2014/main" id="{071D860F-979A-4ECA-B398-1BE8B0B0B7C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60885"/>
            <a:ext cx="9144000" cy="4136231"/>
          </a:xfrm>
          <a:prstGeom prst="rect">
            <a:avLst/>
          </a:prstGeom>
        </p:spPr>
      </p:pic>
      <p:sp>
        <p:nvSpPr>
          <p:cNvPr id="2" name="Footer Placeholder 1">
            <a:extLst>
              <a:ext uri="{FF2B5EF4-FFF2-40B4-BE49-F238E27FC236}">
                <a16:creationId xmlns:a16="http://schemas.microsoft.com/office/drawing/2014/main" id="{853F560B-AC1D-4DB1-B333-BFA37F38C41E}"/>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9944381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8CAC-BE56-45A5-94D3-5C83AED48F28}"/>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4.8  </a:t>
            </a:r>
            <a:r>
              <a:rPr lang="en-US" dirty="0">
                <a:solidFill>
                  <a:srgbClr val="3380E6"/>
                </a:solidFill>
                <a:latin typeface="Calibri" panose="020F0502020204030204" pitchFamily="34" charset="0"/>
              </a:rPr>
              <a:t>Logical Operators</a:t>
            </a:r>
          </a:p>
        </p:txBody>
      </p:sp>
      <p:sp>
        <p:nvSpPr>
          <p:cNvPr id="84995" name="Text Placeholder 2">
            <a:extLst>
              <a:ext uri="{FF2B5EF4-FFF2-40B4-BE49-F238E27FC236}">
                <a16:creationId xmlns:a16="http://schemas.microsoft.com/office/drawing/2014/main" id="{E73CA77F-10EB-4A89-AC60-FB423674B452}"/>
              </a:ext>
            </a:extLst>
          </p:cNvPr>
          <p:cNvSpPr>
            <a:spLocks noGrp="1"/>
          </p:cNvSpPr>
          <p:nvPr>
            <p:ph type="body" idx="1"/>
          </p:nvPr>
        </p:nvSpPr>
        <p:spPr/>
        <p:txBody>
          <a:bodyPr/>
          <a:lstStyle/>
          <a:p>
            <a:pPr eaLnBrk="1" hangingPunct="1">
              <a:lnSpc>
                <a:spcPct val="90000"/>
              </a:lnSpc>
            </a:pPr>
            <a:r>
              <a:rPr lang="en-US" altLang="en-US" dirty="0">
                <a:solidFill>
                  <a:srgbClr val="000000"/>
                </a:solidFill>
              </a:rPr>
              <a:t>Java’s </a:t>
            </a:r>
            <a:r>
              <a:rPr lang="en-US" altLang="en-US" b="1" dirty="0">
                <a:solidFill>
                  <a:srgbClr val="0000FF"/>
                </a:solidFill>
                <a:cs typeface="Times New Roman" panose="02020603050405020304" pitchFamily="18" charset="0"/>
              </a:rPr>
              <a:t>logical operators</a:t>
            </a:r>
            <a:r>
              <a:rPr lang="en-US" altLang="en-US" b="1" dirty="0">
                <a:solidFill>
                  <a:srgbClr val="000000"/>
                </a:solidFill>
                <a:cs typeface="Times New Roman" panose="02020603050405020304" pitchFamily="18" charset="0"/>
              </a:rPr>
              <a:t> </a:t>
            </a:r>
            <a:r>
              <a:rPr lang="en-US" altLang="en-US" dirty="0">
                <a:solidFill>
                  <a:srgbClr val="000000"/>
                </a:solidFill>
              </a:rPr>
              <a:t>enable you to form more complex conditions by combining simple conditions.</a:t>
            </a:r>
            <a:r>
              <a:rPr lang="en-US" altLang="en-US" b="1" dirty="0">
                <a:solidFill>
                  <a:srgbClr val="000000"/>
                </a:solidFill>
              </a:rPr>
              <a:t> </a:t>
            </a:r>
          </a:p>
          <a:p>
            <a:pPr eaLnBrk="1" hangingPunct="1">
              <a:lnSpc>
                <a:spcPct val="90000"/>
              </a:lnSpc>
            </a:pPr>
            <a:r>
              <a:rPr lang="en-US" altLang="en-US" dirty="0">
                <a:solidFill>
                  <a:srgbClr val="000000"/>
                </a:solidFill>
              </a:rPr>
              <a:t>The logical operators are </a:t>
            </a:r>
          </a:p>
          <a:p>
            <a:pPr lvl="1" eaLnBrk="1" hangingPunct="1">
              <a:lnSpc>
                <a:spcPct val="90000"/>
              </a:lnSpc>
            </a:pPr>
            <a:r>
              <a:rPr lang="en-US" altLang="en-US" dirty="0">
                <a:solidFill>
                  <a:srgbClr val="000000"/>
                </a:solidFill>
                <a:latin typeface="Consolas" panose="020B0609020204030204" pitchFamily="49" charset="0"/>
              </a:rPr>
              <a:t>&amp;&amp;</a:t>
            </a:r>
            <a:r>
              <a:rPr lang="en-US" altLang="en-US" dirty="0">
                <a:solidFill>
                  <a:srgbClr val="000000"/>
                </a:solidFill>
              </a:rPr>
              <a:t> (conditional AND)</a:t>
            </a:r>
          </a:p>
          <a:p>
            <a:pPr lvl="1" eaLnBrk="1" hangingPunct="1">
              <a:lnSpc>
                <a:spcPct val="90000"/>
              </a:lnSpc>
            </a:pPr>
            <a:r>
              <a:rPr lang="en-US" altLang="en-US" dirty="0">
                <a:solidFill>
                  <a:srgbClr val="000000"/>
                </a:solidFill>
                <a:latin typeface="Consolas" panose="020B0609020204030204" pitchFamily="49" charset="0"/>
              </a:rPr>
              <a:t>||</a:t>
            </a:r>
            <a:r>
              <a:rPr lang="en-US" altLang="en-US" dirty="0">
                <a:solidFill>
                  <a:srgbClr val="000000"/>
                </a:solidFill>
              </a:rPr>
              <a:t> (conditional OR)</a:t>
            </a:r>
          </a:p>
          <a:p>
            <a:pPr lvl="1" eaLnBrk="1" hangingPunct="1">
              <a:lnSpc>
                <a:spcPct val="90000"/>
              </a:lnSpc>
            </a:pPr>
            <a:r>
              <a:rPr lang="en-US" altLang="en-US" dirty="0">
                <a:solidFill>
                  <a:srgbClr val="000000"/>
                </a:solidFill>
                <a:latin typeface="Consolas" panose="020B0609020204030204" pitchFamily="49" charset="0"/>
              </a:rPr>
              <a:t>&amp;</a:t>
            </a:r>
            <a:r>
              <a:rPr lang="en-US" altLang="en-US" dirty="0">
                <a:solidFill>
                  <a:srgbClr val="000000"/>
                </a:solidFill>
              </a:rPr>
              <a:t> (</a:t>
            </a:r>
            <a:r>
              <a:rPr lang="en-US" altLang="en-US" dirty="0" err="1">
                <a:solidFill>
                  <a:srgbClr val="000000"/>
                </a:solidFill>
              </a:rPr>
              <a:t>boolean</a:t>
            </a:r>
            <a:r>
              <a:rPr lang="en-US" altLang="en-US" dirty="0">
                <a:solidFill>
                  <a:srgbClr val="000000"/>
                </a:solidFill>
              </a:rPr>
              <a:t> logical AND)</a:t>
            </a:r>
          </a:p>
          <a:p>
            <a:pPr lvl="1" eaLnBrk="1" hangingPunct="1">
              <a:lnSpc>
                <a:spcPct val="90000"/>
              </a:lnSpc>
            </a:pPr>
            <a:r>
              <a:rPr lang="en-US" altLang="en-US" dirty="0">
                <a:solidFill>
                  <a:srgbClr val="000000"/>
                </a:solidFill>
                <a:latin typeface="Consolas" panose="020B0609020204030204" pitchFamily="49" charset="0"/>
              </a:rPr>
              <a:t>|</a:t>
            </a:r>
            <a:r>
              <a:rPr lang="en-US" altLang="en-US" dirty="0">
                <a:solidFill>
                  <a:srgbClr val="000000"/>
                </a:solidFill>
              </a:rPr>
              <a:t> (</a:t>
            </a:r>
            <a:r>
              <a:rPr lang="en-US" altLang="en-US" dirty="0" err="1">
                <a:solidFill>
                  <a:srgbClr val="000000"/>
                </a:solidFill>
              </a:rPr>
              <a:t>boolean</a:t>
            </a:r>
            <a:r>
              <a:rPr lang="en-US" altLang="en-US" dirty="0">
                <a:solidFill>
                  <a:srgbClr val="000000"/>
                </a:solidFill>
              </a:rPr>
              <a:t> logical inclusive OR)</a:t>
            </a:r>
          </a:p>
          <a:p>
            <a:pPr lvl="1" eaLnBrk="1" hangingPunct="1">
              <a:lnSpc>
                <a:spcPct val="90000"/>
              </a:lnSpc>
            </a:pPr>
            <a:r>
              <a:rPr lang="en-US" altLang="en-US" dirty="0">
                <a:solidFill>
                  <a:srgbClr val="000000"/>
                </a:solidFill>
                <a:latin typeface="Consolas" panose="020B0609020204030204" pitchFamily="49" charset="0"/>
              </a:rPr>
              <a:t>^</a:t>
            </a:r>
            <a:r>
              <a:rPr lang="en-US" altLang="en-US" dirty="0">
                <a:solidFill>
                  <a:srgbClr val="000000"/>
                </a:solidFill>
              </a:rPr>
              <a:t> (</a:t>
            </a:r>
            <a:r>
              <a:rPr lang="en-US" altLang="en-US" dirty="0" err="1">
                <a:solidFill>
                  <a:srgbClr val="000000"/>
                </a:solidFill>
              </a:rPr>
              <a:t>boolean</a:t>
            </a:r>
            <a:r>
              <a:rPr lang="en-US" altLang="en-US" dirty="0">
                <a:solidFill>
                  <a:srgbClr val="000000"/>
                </a:solidFill>
              </a:rPr>
              <a:t> logical exclusive OR)</a:t>
            </a:r>
          </a:p>
          <a:p>
            <a:pPr lvl="1" eaLnBrk="1" hangingPunct="1">
              <a:lnSpc>
                <a:spcPct val="90000"/>
              </a:lnSpc>
            </a:pPr>
            <a:r>
              <a:rPr lang="en-US" altLang="en-US" dirty="0">
                <a:solidFill>
                  <a:srgbClr val="000000"/>
                </a:solidFill>
                <a:latin typeface="Consolas" panose="020B0609020204030204" pitchFamily="49" charset="0"/>
              </a:rPr>
              <a:t>!</a:t>
            </a:r>
            <a:r>
              <a:rPr lang="en-US" altLang="en-US" dirty="0">
                <a:solidFill>
                  <a:srgbClr val="000000"/>
                </a:solidFill>
              </a:rPr>
              <a:t> (logical NOT). </a:t>
            </a:r>
          </a:p>
          <a:p>
            <a:pPr eaLnBrk="1" hangingPunct="1">
              <a:lnSpc>
                <a:spcPct val="90000"/>
              </a:lnSpc>
            </a:pPr>
            <a:r>
              <a:rPr lang="en-US" altLang="en-US" dirty="0">
                <a:solidFill>
                  <a:srgbClr val="000000"/>
                </a:solidFill>
              </a:rPr>
              <a:t>[</a:t>
            </a:r>
            <a:r>
              <a:rPr lang="en-US" altLang="en-US" i="1" dirty="0">
                <a:solidFill>
                  <a:srgbClr val="000000"/>
                </a:solidFill>
              </a:rPr>
              <a:t>Note:</a:t>
            </a:r>
            <a:r>
              <a:rPr lang="en-US" altLang="en-US" dirty="0">
                <a:solidFill>
                  <a:srgbClr val="000000"/>
                </a:solidFill>
              </a:rPr>
              <a:t> The </a:t>
            </a:r>
            <a:r>
              <a:rPr lang="en-US" altLang="en-US" dirty="0">
                <a:solidFill>
                  <a:srgbClr val="000000"/>
                </a:solidFill>
                <a:latin typeface="Consolas" panose="020B0609020204030204" pitchFamily="49" charset="0"/>
              </a:rPr>
              <a:t>&amp;</a:t>
            </a:r>
            <a:r>
              <a:rPr lang="en-US" altLang="en-US" dirty="0">
                <a:solidFill>
                  <a:srgbClr val="000000"/>
                </a:solidFill>
              </a:rPr>
              <a:t>, </a:t>
            </a:r>
            <a:r>
              <a:rPr lang="en-US" altLang="en-US" dirty="0">
                <a:solidFill>
                  <a:srgbClr val="000000"/>
                </a:solidFill>
                <a:latin typeface="Consolas" panose="020B0609020204030204" pitchFamily="49" charset="0"/>
              </a:rPr>
              <a:t>|</a:t>
            </a:r>
            <a:r>
              <a:rPr lang="en-US" altLang="en-US" dirty="0">
                <a:solidFill>
                  <a:srgbClr val="000000"/>
                </a:solidFill>
              </a:rPr>
              <a:t> and </a:t>
            </a:r>
            <a:r>
              <a:rPr lang="en-US" altLang="en-US" dirty="0">
                <a:solidFill>
                  <a:srgbClr val="000000"/>
                </a:solidFill>
                <a:latin typeface="Consolas" panose="020B0609020204030204" pitchFamily="49" charset="0"/>
              </a:rPr>
              <a:t>^</a:t>
            </a:r>
            <a:r>
              <a:rPr lang="en-US" altLang="en-US" dirty="0">
                <a:solidFill>
                  <a:srgbClr val="000000"/>
                </a:solidFill>
              </a:rPr>
              <a:t> operators are also bitwise operators when they are applied to integral operands.]</a:t>
            </a:r>
          </a:p>
        </p:txBody>
      </p:sp>
      <p:sp>
        <p:nvSpPr>
          <p:cNvPr id="83972" name="Footer Placeholder 3">
            <a:extLst>
              <a:ext uri="{FF2B5EF4-FFF2-40B4-BE49-F238E27FC236}">
                <a16:creationId xmlns:a16="http://schemas.microsoft.com/office/drawing/2014/main" id="{A779E781-4A78-43D3-B86B-A152E8D9E92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F97F-579D-4185-AD11-3EACE60F6859}"/>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4.8  </a:t>
            </a:r>
            <a:r>
              <a:rPr lang="en-US" dirty="0">
                <a:solidFill>
                  <a:srgbClr val="3380E6"/>
                </a:solidFill>
                <a:latin typeface="Calibri" panose="020F0502020204030204" pitchFamily="34" charset="0"/>
              </a:rPr>
              <a:t>Logical Operators (Cont.)</a:t>
            </a:r>
          </a:p>
        </p:txBody>
      </p:sp>
      <p:sp>
        <p:nvSpPr>
          <p:cNvPr id="86019" name="Text Placeholder 2">
            <a:extLst>
              <a:ext uri="{FF2B5EF4-FFF2-40B4-BE49-F238E27FC236}">
                <a16:creationId xmlns:a16="http://schemas.microsoft.com/office/drawing/2014/main" id="{21C86435-09B7-4C3A-AFC3-B8682572C68A}"/>
              </a:ext>
            </a:extLst>
          </p:cNvPr>
          <p:cNvSpPr>
            <a:spLocks noGrp="1"/>
          </p:cNvSpPr>
          <p:nvPr>
            <p:ph type="body" idx="1"/>
          </p:nvPr>
        </p:nvSpPr>
        <p:spPr/>
        <p:txBody>
          <a:bodyPr/>
          <a:lstStyle/>
          <a:p>
            <a:pPr eaLnBrk="1" hangingPunct="1"/>
            <a:r>
              <a:rPr lang="en-US" altLang="en-US" dirty="0">
                <a:solidFill>
                  <a:srgbClr val="000000"/>
                </a:solidFill>
              </a:rPr>
              <a:t>The </a:t>
            </a:r>
            <a:r>
              <a:rPr lang="en-US" altLang="en-US" dirty="0">
                <a:solidFill>
                  <a:srgbClr val="0000FF"/>
                </a:solidFill>
                <a:latin typeface="LucidaSansTypewriter" pitchFamily="49" charset="0"/>
              </a:rPr>
              <a:t>&amp;&amp;</a:t>
            </a:r>
            <a:r>
              <a:rPr lang="en-US" altLang="en-US" dirty="0">
                <a:solidFill>
                  <a:srgbClr val="000000"/>
                </a:solidFill>
              </a:rPr>
              <a:t> (</a:t>
            </a:r>
            <a:r>
              <a:rPr lang="en-US" altLang="en-US" b="1" dirty="0">
                <a:solidFill>
                  <a:srgbClr val="0000FF"/>
                </a:solidFill>
                <a:cs typeface="Times New Roman" panose="02020603050405020304" pitchFamily="18" charset="0"/>
              </a:rPr>
              <a:t>conditional AND</a:t>
            </a:r>
            <a:r>
              <a:rPr lang="en-US" altLang="en-US" b="1" dirty="0">
                <a:solidFill>
                  <a:srgbClr val="000000"/>
                </a:solidFill>
              </a:rPr>
              <a:t>) </a:t>
            </a:r>
            <a:r>
              <a:rPr lang="en-US" altLang="en-US" dirty="0">
                <a:solidFill>
                  <a:srgbClr val="000000"/>
                </a:solidFill>
              </a:rPr>
              <a:t>operator ensures that two conditions are </a:t>
            </a:r>
            <a:r>
              <a:rPr lang="en-US" altLang="en-US" i="1" dirty="0">
                <a:solidFill>
                  <a:srgbClr val="000000"/>
                </a:solidFill>
              </a:rPr>
              <a:t>both true </a:t>
            </a:r>
            <a:r>
              <a:rPr lang="en-US" altLang="en-US" dirty="0">
                <a:solidFill>
                  <a:srgbClr val="000000"/>
                </a:solidFill>
              </a:rPr>
              <a:t>before choosing a certain path of execution. </a:t>
            </a:r>
          </a:p>
          <a:p>
            <a:pPr eaLnBrk="1" hangingPunct="1"/>
            <a:r>
              <a:rPr lang="en-US" altLang="en-US" b="1" dirty="0">
                <a:solidFill>
                  <a:srgbClr val="0000FF"/>
                </a:solidFill>
                <a:cs typeface="Times New Roman" panose="02020603050405020304" pitchFamily="18" charset="0"/>
              </a:rPr>
              <a:t>Truth table</a:t>
            </a:r>
            <a:r>
              <a:rPr lang="en-US" altLang="en-US" dirty="0">
                <a:solidFill>
                  <a:srgbClr val="000000"/>
                </a:solidFill>
              </a:rPr>
              <a:t> shows all four possible combinations of </a:t>
            </a:r>
            <a:r>
              <a:rPr lang="en-US" altLang="en-US" dirty="0">
                <a:solidFill>
                  <a:srgbClr val="000000"/>
                </a:solidFill>
                <a:latin typeface="Consolas" panose="020B0609020204030204" pitchFamily="49" charset="0"/>
              </a:rPr>
              <a:t>false</a:t>
            </a:r>
            <a:r>
              <a:rPr lang="en-US" altLang="en-US" dirty="0">
                <a:solidFill>
                  <a:srgbClr val="000000"/>
                </a:solidFill>
              </a:rPr>
              <a:t> and </a:t>
            </a:r>
            <a:r>
              <a:rPr lang="en-US" altLang="en-US" dirty="0">
                <a:solidFill>
                  <a:srgbClr val="000000"/>
                </a:solidFill>
                <a:latin typeface="Consolas" panose="020B0609020204030204" pitchFamily="49" charset="0"/>
              </a:rPr>
              <a:t>true</a:t>
            </a:r>
            <a:r>
              <a:rPr lang="en-US" altLang="en-US" dirty="0">
                <a:solidFill>
                  <a:srgbClr val="000000"/>
                </a:solidFill>
              </a:rPr>
              <a:t> values for </a:t>
            </a:r>
            <a:r>
              <a:rPr lang="en-US" altLang="en-US" i="1" dirty="0">
                <a:solidFill>
                  <a:srgbClr val="000000"/>
                </a:solidFill>
              </a:rPr>
              <a:t>expression1 </a:t>
            </a:r>
            <a:r>
              <a:rPr lang="en-US" altLang="en-US" dirty="0">
                <a:solidFill>
                  <a:srgbClr val="000000"/>
                </a:solidFill>
              </a:rPr>
              <a:t>and</a:t>
            </a:r>
            <a:r>
              <a:rPr lang="en-US" altLang="en-US" i="1" dirty="0">
                <a:solidFill>
                  <a:srgbClr val="000000"/>
                </a:solidFill>
              </a:rPr>
              <a:t> expression2. </a:t>
            </a:r>
          </a:p>
          <a:p>
            <a:pPr eaLnBrk="1" hangingPunct="1"/>
            <a:r>
              <a:rPr lang="en-US" altLang="en-US" dirty="0">
                <a:solidFill>
                  <a:srgbClr val="000000"/>
                </a:solidFill>
              </a:rPr>
              <a:t>Java evaluates to </a:t>
            </a:r>
            <a:r>
              <a:rPr lang="en-US" altLang="en-US" dirty="0">
                <a:solidFill>
                  <a:srgbClr val="000000"/>
                </a:solidFill>
                <a:latin typeface="Consolas" panose="020B0609020204030204" pitchFamily="49" charset="0"/>
              </a:rPr>
              <a:t>false</a:t>
            </a:r>
            <a:r>
              <a:rPr lang="en-US" altLang="en-US" dirty="0">
                <a:solidFill>
                  <a:srgbClr val="000000"/>
                </a:solidFill>
              </a:rPr>
              <a:t> or </a:t>
            </a:r>
            <a:r>
              <a:rPr lang="en-US" altLang="en-US" dirty="0">
                <a:solidFill>
                  <a:srgbClr val="000000"/>
                </a:solidFill>
                <a:latin typeface="Consolas" panose="020B0609020204030204" pitchFamily="49" charset="0"/>
              </a:rPr>
              <a:t>true</a:t>
            </a:r>
            <a:r>
              <a:rPr lang="en-US" altLang="en-US" dirty="0">
                <a:solidFill>
                  <a:srgbClr val="000000"/>
                </a:solidFill>
              </a:rPr>
              <a:t> all expressions that include relational operators, equality operators or logical operators.</a:t>
            </a:r>
          </a:p>
        </p:txBody>
      </p:sp>
      <p:sp>
        <p:nvSpPr>
          <p:cNvPr id="84996" name="Footer Placeholder 3">
            <a:extLst>
              <a:ext uri="{FF2B5EF4-FFF2-40B4-BE49-F238E27FC236}">
                <a16:creationId xmlns:a16="http://schemas.microsoft.com/office/drawing/2014/main" id="{2E6794A2-6507-4204-98B7-D9D20D6FBEC2}"/>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49">
            <a:extLst>
              <a:ext uri="{FF2B5EF4-FFF2-40B4-BE49-F238E27FC236}">
                <a16:creationId xmlns:a16="http://schemas.microsoft.com/office/drawing/2014/main" id="{E163CA57-FA16-4BEC-BD64-01130CEDD33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96579"/>
            <a:ext cx="9144000" cy="4463653"/>
          </a:xfrm>
          <a:prstGeom prst="rect">
            <a:avLst/>
          </a:prstGeom>
        </p:spPr>
      </p:pic>
      <p:sp>
        <p:nvSpPr>
          <p:cNvPr id="2" name="Footer Placeholder 1">
            <a:extLst>
              <a:ext uri="{FF2B5EF4-FFF2-40B4-BE49-F238E27FC236}">
                <a16:creationId xmlns:a16="http://schemas.microsoft.com/office/drawing/2014/main" id="{4CB45F0E-B4FF-473D-BF2D-233B04DB7949}"/>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530393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24EB-32CB-41AE-9B2A-A88C457B3D8A}"/>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4.8  </a:t>
            </a:r>
            <a:r>
              <a:rPr lang="en-US" dirty="0">
                <a:solidFill>
                  <a:srgbClr val="3380E6"/>
                </a:solidFill>
                <a:latin typeface="Calibri" panose="020F0502020204030204" pitchFamily="34" charset="0"/>
              </a:rPr>
              <a:t>Logical Operators (Cont.)</a:t>
            </a:r>
          </a:p>
        </p:txBody>
      </p:sp>
      <p:sp>
        <p:nvSpPr>
          <p:cNvPr id="88067" name="Text Placeholder 2">
            <a:extLst>
              <a:ext uri="{FF2B5EF4-FFF2-40B4-BE49-F238E27FC236}">
                <a16:creationId xmlns:a16="http://schemas.microsoft.com/office/drawing/2014/main" id="{5967FFFA-4051-4C75-AE53-18F97D799A72}"/>
              </a:ext>
            </a:extLst>
          </p:cNvPr>
          <p:cNvSpPr>
            <a:spLocks noGrp="1"/>
          </p:cNvSpPr>
          <p:nvPr>
            <p:ph type="body" idx="1"/>
          </p:nvPr>
        </p:nvSpPr>
        <p:spPr/>
        <p:txBody>
          <a:bodyPr/>
          <a:lstStyle/>
          <a:p>
            <a:pPr eaLnBrk="1" hangingPunct="1"/>
            <a:r>
              <a:rPr lang="en-US" altLang="en-US" dirty="0">
                <a:solidFill>
                  <a:srgbClr val="000000"/>
                </a:solidFill>
              </a:rPr>
              <a:t>The </a:t>
            </a:r>
            <a:r>
              <a:rPr lang="en-US" altLang="en-US" dirty="0">
                <a:solidFill>
                  <a:srgbClr val="0000FF"/>
                </a:solidFill>
                <a:latin typeface="LucidaSansTypewriter" pitchFamily="49" charset="0"/>
              </a:rPr>
              <a:t>||</a:t>
            </a:r>
            <a:r>
              <a:rPr lang="en-US" altLang="en-US" dirty="0">
                <a:solidFill>
                  <a:srgbClr val="000000"/>
                </a:solidFill>
              </a:rPr>
              <a:t> (</a:t>
            </a:r>
            <a:r>
              <a:rPr lang="en-US" altLang="en-US" b="1" dirty="0">
                <a:solidFill>
                  <a:srgbClr val="0000FF"/>
                </a:solidFill>
                <a:cs typeface="Times New Roman" panose="02020603050405020304" pitchFamily="18" charset="0"/>
              </a:rPr>
              <a:t>conditional OR</a:t>
            </a:r>
            <a:r>
              <a:rPr lang="en-US" altLang="en-US" dirty="0">
                <a:solidFill>
                  <a:srgbClr val="000000"/>
                </a:solidFill>
              </a:rPr>
              <a:t>) operator ensures that </a:t>
            </a:r>
            <a:r>
              <a:rPr lang="en-US" altLang="en-US" i="1" dirty="0">
                <a:solidFill>
                  <a:srgbClr val="000000"/>
                </a:solidFill>
              </a:rPr>
              <a:t>either or both </a:t>
            </a:r>
            <a:r>
              <a:rPr lang="en-US" altLang="en-US" dirty="0">
                <a:solidFill>
                  <a:srgbClr val="000000"/>
                </a:solidFill>
              </a:rPr>
              <a:t>of two conditions are true before choosing a certain path of execution.</a:t>
            </a:r>
            <a:r>
              <a:rPr lang="en-US" altLang="en-US" b="1" i="1" dirty="0">
                <a:solidFill>
                  <a:srgbClr val="000000"/>
                </a:solidFill>
              </a:rPr>
              <a:t> </a:t>
            </a:r>
          </a:p>
          <a:p>
            <a:pPr eaLnBrk="1" hangingPunct="1"/>
            <a:r>
              <a:rPr lang="en-US" altLang="en-US" dirty="0">
                <a:solidFill>
                  <a:srgbClr val="000000"/>
                </a:solidFill>
              </a:rPr>
              <a:t>Figure 4.14 is a truth table for operator conditional OR (</a:t>
            </a:r>
            <a:r>
              <a:rPr lang="en-US" altLang="en-US" dirty="0">
                <a:solidFill>
                  <a:srgbClr val="000000"/>
                </a:solidFill>
                <a:latin typeface="Consolas" panose="020B0609020204030204" pitchFamily="49" charset="0"/>
              </a:rPr>
              <a:t>||</a:t>
            </a:r>
            <a:r>
              <a:rPr lang="en-US" altLang="en-US" dirty="0">
                <a:solidFill>
                  <a:srgbClr val="000000"/>
                </a:solidFill>
              </a:rPr>
              <a:t>).</a:t>
            </a:r>
          </a:p>
          <a:p>
            <a:pPr eaLnBrk="1" hangingPunct="1"/>
            <a:r>
              <a:rPr lang="en-US" altLang="en-US" dirty="0">
                <a:solidFill>
                  <a:srgbClr val="000000"/>
                </a:solidFill>
              </a:rPr>
              <a:t>Operator </a:t>
            </a:r>
            <a:r>
              <a:rPr lang="en-US" altLang="en-US" dirty="0">
                <a:solidFill>
                  <a:srgbClr val="000000"/>
                </a:solidFill>
                <a:latin typeface="Consolas" panose="020B0609020204030204" pitchFamily="49" charset="0"/>
              </a:rPr>
              <a:t>&amp;&amp;</a:t>
            </a:r>
            <a:r>
              <a:rPr lang="en-US" altLang="en-US" dirty="0">
                <a:solidFill>
                  <a:srgbClr val="000000"/>
                </a:solidFill>
              </a:rPr>
              <a:t> has a higher precedence than operator </a:t>
            </a:r>
            <a:r>
              <a:rPr lang="en-US" altLang="en-US" dirty="0">
                <a:solidFill>
                  <a:srgbClr val="000000"/>
                </a:solidFill>
                <a:latin typeface="Consolas" panose="020B0609020204030204" pitchFamily="49" charset="0"/>
              </a:rPr>
              <a:t>||</a:t>
            </a:r>
            <a:r>
              <a:rPr lang="en-US" altLang="en-US" dirty="0">
                <a:solidFill>
                  <a:srgbClr val="000000"/>
                </a:solidFill>
              </a:rPr>
              <a:t>. </a:t>
            </a:r>
          </a:p>
          <a:p>
            <a:pPr eaLnBrk="1" hangingPunct="1"/>
            <a:r>
              <a:rPr lang="en-US" altLang="en-US" dirty="0">
                <a:solidFill>
                  <a:srgbClr val="000000"/>
                </a:solidFill>
              </a:rPr>
              <a:t>Both operators associate from left to right.  </a:t>
            </a:r>
          </a:p>
        </p:txBody>
      </p:sp>
      <p:sp>
        <p:nvSpPr>
          <p:cNvPr id="87044" name="Footer Placeholder 3">
            <a:extLst>
              <a:ext uri="{FF2B5EF4-FFF2-40B4-BE49-F238E27FC236}">
                <a16:creationId xmlns:a16="http://schemas.microsoft.com/office/drawing/2014/main" id="{C5105A11-470E-427A-8ED2-694908FBADF1}"/>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FB72-AC67-41DF-96B4-7C52F827059B}"/>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4.2  </a:t>
            </a:r>
            <a:r>
              <a:rPr lang="en-US" dirty="0">
                <a:solidFill>
                  <a:srgbClr val="3380E6"/>
                </a:solidFill>
                <a:latin typeface="Calibri" panose="020F0502020204030204" pitchFamily="34" charset="0"/>
              </a:rPr>
              <a:t>Essentials of Counter-Controlled Iteration</a:t>
            </a:r>
          </a:p>
        </p:txBody>
      </p:sp>
      <p:sp>
        <p:nvSpPr>
          <p:cNvPr id="14339" name="Text Placeholder 2">
            <a:extLst>
              <a:ext uri="{FF2B5EF4-FFF2-40B4-BE49-F238E27FC236}">
                <a16:creationId xmlns:a16="http://schemas.microsoft.com/office/drawing/2014/main" id="{B50E973C-178B-4274-A73F-7FD2F05271B4}"/>
              </a:ext>
            </a:extLst>
          </p:cNvPr>
          <p:cNvSpPr>
            <a:spLocks noGrp="1"/>
          </p:cNvSpPr>
          <p:nvPr>
            <p:ph type="body" idx="1"/>
          </p:nvPr>
        </p:nvSpPr>
        <p:spPr/>
        <p:txBody>
          <a:bodyPr/>
          <a:lstStyle/>
          <a:p>
            <a:pPr eaLnBrk="1" hangingPunct="1"/>
            <a:r>
              <a:rPr lang="en-US" altLang="en-US" dirty="0">
                <a:solidFill>
                  <a:srgbClr val="000000"/>
                </a:solidFill>
              </a:rPr>
              <a:t>Counter-controlled iteration requires</a:t>
            </a:r>
          </a:p>
          <a:p>
            <a:pPr lvl="1" eaLnBrk="1" hangingPunct="1"/>
            <a:r>
              <a:rPr lang="en-US" altLang="en-US" dirty="0">
                <a:solidFill>
                  <a:srgbClr val="000000"/>
                </a:solidFill>
                <a:cs typeface="Times New Roman" panose="02020603050405020304" pitchFamily="18" charset="0"/>
              </a:rPr>
              <a:t>a </a:t>
            </a:r>
            <a:r>
              <a:rPr lang="en-US" altLang="en-US" b="1" dirty="0">
                <a:solidFill>
                  <a:srgbClr val="0000FF"/>
                </a:solidFill>
                <a:cs typeface="Times New Roman" panose="02020603050405020304" pitchFamily="18" charset="0"/>
              </a:rPr>
              <a:t>control variable</a:t>
            </a:r>
            <a:r>
              <a:rPr lang="en-US" altLang="en-US" dirty="0">
                <a:solidFill>
                  <a:srgbClr val="000000"/>
                </a:solidFill>
                <a:cs typeface="Times New Roman" panose="02020603050405020304" pitchFamily="18" charset="0"/>
              </a:rPr>
              <a:t> (or loop counter)</a:t>
            </a:r>
          </a:p>
          <a:p>
            <a:pPr lvl="1" eaLnBrk="1" hangingPunct="1"/>
            <a:r>
              <a:rPr lang="en-US" altLang="en-US" dirty="0">
                <a:solidFill>
                  <a:srgbClr val="000000"/>
                </a:solidFill>
                <a:cs typeface="Times New Roman" panose="02020603050405020304" pitchFamily="18" charset="0"/>
              </a:rPr>
              <a:t>the </a:t>
            </a:r>
            <a:r>
              <a:rPr lang="en-US" altLang="en-US" b="1" dirty="0">
                <a:solidFill>
                  <a:srgbClr val="0000FF"/>
                </a:solidFill>
                <a:cs typeface="Times New Roman" panose="02020603050405020304" pitchFamily="18" charset="0"/>
              </a:rPr>
              <a:t>initial value</a:t>
            </a:r>
            <a:r>
              <a:rPr lang="en-US" altLang="en-US" dirty="0">
                <a:solidFill>
                  <a:srgbClr val="000000"/>
                </a:solidFill>
                <a:cs typeface="Times New Roman" panose="02020603050405020304" pitchFamily="18" charset="0"/>
              </a:rPr>
              <a:t> of the control variable</a:t>
            </a:r>
          </a:p>
          <a:p>
            <a:pPr lvl="1" eaLnBrk="1" hangingPunct="1"/>
            <a:r>
              <a:rPr lang="en-US" altLang="en-US" dirty="0">
                <a:solidFill>
                  <a:srgbClr val="000000"/>
                </a:solidFill>
                <a:cs typeface="Times New Roman" panose="02020603050405020304" pitchFamily="18" charset="0"/>
              </a:rPr>
              <a:t>the </a:t>
            </a:r>
            <a:r>
              <a:rPr lang="en-US" altLang="en-US" b="1" dirty="0">
                <a:solidFill>
                  <a:srgbClr val="0000FF"/>
                </a:solidFill>
                <a:cs typeface="Times New Roman" panose="02020603050405020304" pitchFamily="18" charset="0"/>
              </a:rPr>
              <a:t>increment</a:t>
            </a:r>
            <a:r>
              <a:rPr lang="en-US" altLang="en-US" b="1" dirty="0">
                <a:solidFill>
                  <a:srgbClr val="000000"/>
                </a:solidFill>
                <a:cs typeface="Times New Roman" panose="02020603050405020304" pitchFamily="18" charset="0"/>
              </a:rPr>
              <a:t> </a:t>
            </a:r>
            <a:r>
              <a:rPr lang="en-US" altLang="en-US" dirty="0">
                <a:solidFill>
                  <a:srgbClr val="000000"/>
                </a:solidFill>
                <a:cs typeface="Times New Roman" panose="02020603050405020304" pitchFamily="18" charset="0"/>
              </a:rPr>
              <a:t>by which the control variable is modified each time through the loop (also known as </a:t>
            </a:r>
            <a:r>
              <a:rPr lang="en-US" altLang="en-US" b="1" dirty="0">
                <a:solidFill>
                  <a:srgbClr val="0000FF"/>
                </a:solidFill>
                <a:cs typeface="Times New Roman" panose="02020603050405020304" pitchFamily="18" charset="0"/>
              </a:rPr>
              <a:t>each iteration of the loop</a:t>
            </a:r>
            <a:r>
              <a:rPr lang="en-US" altLang="en-US" dirty="0">
                <a:solidFill>
                  <a:srgbClr val="000000"/>
                </a:solidFill>
                <a:cs typeface="Times New Roman" panose="02020603050405020304" pitchFamily="18" charset="0"/>
              </a:rPr>
              <a:t>)</a:t>
            </a:r>
          </a:p>
          <a:p>
            <a:pPr lvl="1" eaLnBrk="1" hangingPunct="1"/>
            <a:r>
              <a:rPr lang="en-US" altLang="en-US" dirty="0">
                <a:solidFill>
                  <a:srgbClr val="000000"/>
                </a:solidFill>
                <a:cs typeface="Times New Roman" panose="02020603050405020304" pitchFamily="18" charset="0"/>
              </a:rPr>
              <a:t>the </a:t>
            </a:r>
            <a:r>
              <a:rPr lang="en-US" altLang="en-US" b="1" dirty="0">
                <a:solidFill>
                  <a:srgbClr val="0000FF"/>
                </a:solidFill>
                <a:cs typeface="Times New Roman" panose="02020603050405020304" pitchFamily="18" charset="0"/>
              </a:rPr>
              <a:t>loop-continuation condition</a:t>
            </a:r>
            <a:r>
              <a:rPr lang="en-US" altLang="en-US" dirty="0">
                <a:solidFill>
                  <a:srgbClr val="000000"/>
                </a:solidFill>
                <a:cs typeface="Times New Roman" panose="02020603050405020304" pitchFamily="18" charset="0"/>
              </a:rPr>
              <a:t> that determines if looping should continue.</a:t>
            </a:r>
          </a:p>
        </p:txBody>
      </p:sp>
      <p:sp>
        <p:nvSpPr>
          <p:cNvPr id="14340" name="Footer Placeholder 3">
            <a:extLst>
              <a:ext uri="{FF2B5EF4-FFF2-40B4-BE49-F238E27FC236}">
                <a16:creationId xmlns:a16="http://schemas.microsoft.com/office/drawing/2014/main" id="{924FB30C-D487-4556-9F78-17FFB8139D5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0">
            <a:extLst>
              <a:ext uri="{FF2B5EF4-FFF2-40B4-BE49-F238E27FC236}">
                <a16:creationId xmlns:a16="http://schemas.microsoft.com/office/drawing/2014/main" id="{4F972F82-121D-4E70-A1A9-7934249DF29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32298"/>
            <a:ext cx="9144000" cy="4392215"/>
          </a:xfrm>
          <a:prstGeom prst="rect">
            <a:avLst/>
          </a:prstGeom>
        </p:spPr>
      </p:pic>
      <p:sp>
        <p:nvSpPr>
          <p:cNvPr id="2" name="Footer Placeholder 1">
            <a:extLst>
              <a:ext uri="{FF2B5EF4-FFF2-40B4-BE49-F238E27FC236}">
                <a16:creationId xmlns:a16="http://schemas.microsoft.com/office/drawing/2014/main" id="{F4416E2E-61E9-4CBB-BE15-1AA5C284E305}"/>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64222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D4EA-A345-44B9-AF30-3D85A04A960E}"/>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4.8  </a:t>
            </a:r>
            <a:r>
              <a:rPr lang="en-US" dirty="0">
                <a:solidFill>
                  <a:srgbClr val="3380E6"/>
                </a:solidFill>
                <a:latin typeface="Calibri" panose="020F0502020204030204" pitchFamily="34" charset="0"/>
              </a:rPr>
              <a:t>Logical Operators (Cont.)</a:t>
            </a:r>
          </a:p>
        </p:txBody>
      </p:sp>
      <p:sp>
        <p:nvSpPr>
          <p:cNvPr id="90115" name="Text Placeholder 2">
            <a:extLst>
              <a:ext uri="{FF2B5EF4-FFF2-40B4-BE49-F238E27FC236}">
                <a16:creationId xmlns:a16="http://schemas.microsoft.com/office/drawing/2014/main" id="{E6F8B164-78BD-42D9-898E-35A845BC5686}"/>
              </a:ext>
            </a:extLst>
          </p:cNvPr>
          <p:cNvSpPr>
            <a:spLocks noGrp="1"/>
          </p:cNvSpPr>
          <p:nvPr>
            <p:ph type="body" idx="1"/>
          </p:nvPr>
        </p:nvSpPr>
        <p:spPr/>
        <p:txBody>
          <a:bodyPr/>
          <a:lstStyle/>
          <a:p>
            <a:pPr eaLnBrk="1" hangingPunct="1"/>
            <a:r>
              <a:rPr lang="en-US" altLang="en-US" dirty="0">
                <a:solidFill>
                  <a:srgbClr val="000000"/>
                </a:solidFill>
              </a:rPr>
              <a:t>The parts of an expression containing </a:t>
            </a:r>
            <a:r>
              <a:rPr lang="en-US" altLang="en-US" dirty="0">
                <a:solidFill>
                  <a:srgbClr val="000000"/>
                </a:solidFill>
                <a:latin typeface="Consolas" panose="020B0609020204030204" pitchFamily="49" charset="0"/>
              </a:rPr>
              <a:t>&amp;&amp;</a:t>
            </a:r>
            <a:r>
              <a:rPr lang="en-US" altLang="en-US" dirty="0">
                <a:solidFill>
                  <a:srgbClr val="000000"/>
                </a:solidFill>
              </a:rPr>
              <a:t> or </a:t>
            </a:r>
            <a:r>
              <a:rPr lang="en-US" altLang="en-US" dirty="0">
                <a:solidFill>
                  <a:srgbClr val="000000"/>
                </a:solidFill>
                <a:latin typeface="Consolas" panose="020B0609020204030204" pitchFamily="49" charset="0"/>
              </a:rPr>
              <a:t>||</a:t>
            </a:r>
            <a:r>
              <a:rPr lang="en-US" altLang="en-US" dirty="0">
                <a:solidFill>
                  <a:srgbClr val="000000"/>
                </a:solidFill>
              </a:rPr>
              <a:t> operators are evaluated only until it’s known whether the condition is true or false. T</a:t>
            </a:r>
          </a:p>
          <a:p>
            <a:pPr eaLnBrk="1" hangingPunct="1"/>
            <a:r>
              <a:rPr lang="en-US" altLang="en-US" dirty="0">
                <a:solidFill>
                  <a:srgbClr val="000000"/>
                </a:solidFill>
              </a:rPr>
              <a:t>This feature of conditional AND </a:t>
            </a:r>
            <a:r>
              <a:rPr lang="en-US" altLang="en-US" dirty="0" err="1">
                <a:solidFill>
                  <a:srgbClr val="000000"/>
                </a:solidFill>
              </a:rPr>
              <a:t>and</a:t>
            </a:r>
            <a:r>
              <a:rPr lang="en-US" altLang="en-US" dirty="0">
                <a:solidFill>
                  <a:srgbClr val="000000"/>
                </a:solidFill>
              </a:rPr>
              <a:t> conditional OR expressions is called </a:t>
            </a:r>
            <a:r>
              <a:rPr lang="en-US" altLang="en-US" b="1" dirty="0">
                <a:solidFill>
                  <a:srgbClr val="0000FF"/>
                </a:solidFill>
                <a:cs typeface="Times New Roman" panose="02020603050405020304" pitchFamily="18" charset="0"/>
              </a:rPr>
              <a:t>short-circuit evaluation</a:t>
            </a:r>
            <a:r>
              <a:rPr lang="en-US" altLang="en-US" b="1" dirty="0">
                <a:solidFill>
                  <a:srgbClr val="000000"/>
                </a:solidFill>
                <a:cs typeface="Times New Roman" panose="02020603050405020304" pitchFamily="18" charset="0"/>
              </a:rPr>
              <a:t>.</a:t>
            </a:r>
          </a:p>
        </p:txBody>
      </p:sp>
      <p:sp>
        <p:nvSpPr>
          <p:cNvPr id="89092" name="Footer Placeholder 3">
            <a:extLst>
              <a:ext uri="{FF2B5EF4-FFF2-40B4-BE49-F238E27FC236}">
                <a16:creationId xmlns:a16="http://schemas.microsoft.com/office/drawing/2014/main" id="{FFCBC803-B4D7-4440-9FE7-3B238262C10D}"/>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1">
            <a:extLst>
              <a:ext uri="{FF2B5EF4-FFF2-40B4-BE49-F238E27FC236}">
                <a16:creationId xmlns:a16="http://schemas.microsoft.com/office/drawing/2014/main" id="{6286DF97-9E81-48F8-9F70-96AE157077D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52500"/>
            <a:ext cx="9144000" cy="4951810"/>
          </a:xfrm>
          <a:prstGeom prst="rect">
            <a:avLst/>
          </a:prstGeom>
        </p:spPr>
      </p:pic>
      <p:sp>
        <p:nvSpPr>
          <p:cNvPr id="2" name="Footer Placeholder 1">
            <a:extLst>
              <a:ext uri="{FF2B5EF4-FFF2-40B4-BE49-F238E27FC236}">
                <a16:creationId xmlns:a16="http://schemas.microsoft.com/office/drawing/2014/main" id="{CC461576-232B-4EEB-9031-6916F0B26C38}"/>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131938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24C3-1114-4124-9F6F-417E45F0EBA3}"/>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4.8  </a:t>
            </a:r>
            <a:r>
              <a:rPr lang="en-US" dirty="0">
                <a:solidFill>
                  <a:srgbClr val="3380E6"/>
                </a:solidFill>
                <a:latin typeface="Calibri" panose="020F0502020204030204" pitchFamily="34" charset="0"/>
              </a:rPr>
              <a:t>Logical Operators (Cont.)</a:t>
            </a:r>
          </a:p>
        </p:txBody>
      </p:sp>
      <p:sp>
        <p:nvSpPr>
          <p:cNvPr id="92163" name="Text Placeholder 2">
            <a:extLst>
              <a:ext uri="{FF2B5EF4-FFF2-40B4-BE49-F238E27FC236}">
                <a16:creationId xmlns:a16="http://schemas.microsoft.com/office/drawing/2014/main" id="{27B0D0F9-E70A-4639-A694-4952458848A4}"/>
              </a:ext>
            </a:extLst>
          </p:cNvPr>
          <p:cNvSpPr>
            <a:spLocks noGrp="1"/>
          </p:cNvSpPr>
          <p:nvPr>
            <p:ph type="body" idx="1"/>
          </p:nvPr>
        </p:nvSpPr>
        <p:spPr/>
        <p:txBody>
          <a:bodyPr/>
          <a:lstStyle/>
          <a:p>
            <a:pPr eaLnBrk="1" hangingPunct="1"/>
            <a:r>
              <a:rPr lang="en-US" altLang="en-US" dirty="0">
                <a:solidFill>
                  <a:srgbClr val="000000"/>
                </a:solidFill>
              </a:rPr>
              <a:t>The </a:t>
            </a:r>
            <a:r>
              <a:rPr lang="en-US" altLang="en-US" b="1" dirty="0" err="1">
                <a:solidFill>
                  <a:srgbClr val="0000FF"/>
                </a:solidFill>
                <a:cs typeface="Times New Roman" panose="02020603050405020304" pitchFamily="18" charset="0"/>
              </a:rPr>
              <a:t>boolean</a:t>
            </a:r>
            <a:r>
              <a:rPr lang="en-US" altLang="en-US" b="1" dirty="0">
                <a:solidFill>
                  <a:srgbClr val="0000FF"/>
                </a:solidFill>
                <a:cs typeface="Times New Roman" panose="02020603050405020304" pitchFamily="18" charset="0"/>
              </a:rPr>
              <a:t> logical AND</a:t>
            </a:r>
            <a:r>
              <a:rPr lang="en-US" altLang="en-US" b="1" dirty="0">
                <a:solidFill>
                  <a:srgbClr val="000000"/>
                </a:solidFill>
              </a:rPr>
              <a:t> </a:t>
            </a:r>
            <a:r>
              <a:rPr lang="en-US" altLang="en-US" dirty="0">
                <a:solidFill>
                  <a:srgbClr val="000000"/>
                </a:solidFill>
              </a:rPr>
              <a:t>(</a:t>
            </a:r>
            <a:r>
              <a:rPr lang="en-US" altLang="en-US" b="1" dirty="0">
                <a:solidFill>
                  <a:srgbClr val="0000FF"/>
                </a:solidFill>
                <a:latin typeface="LucidaSansTypewriter" pitchFamily="49" charset="0"/>
              </a:rPr>
              <a:t>&amp;</a:t>
            </a:r>
            <a:r>
              <a:rPr lang="en-US" altLang="en-US" dirty="0">
                <a:solidFill>
                  <a:srgbClr val="000000"/>
                </a:solidFill>
              </a:rPr>
              <a:t>) and </a:t>
            </a:r>
            <a:r>
              <a:rPr lang="en-US" altLang="en-US" b="1" dirty="0" err="1">
                <a:solidFill>
                  <a:srgbClr val="0000FF"/>
                </a:solidFill>
                <a:cs typeface="Times New Roman" panose="02020603050405020304" pitchFamily="18" charset="0"/>
              </a:rPr>
              <a:t>boolean</a:t>
            </a:r>
            <a:r>
              <a:rPr lang="en-US" altLang="en-US" b="1" dirty="0">
                <a:solidFill>
                  <a:srgbClr val="0000FF"/>
                </a:solidFill>
                <a:cs typeface="Times New Roman" panose="02020603050405020304" pitchFamily="18" charset="0"/>
              </a:rPr>
              <a:t> logical inclusive OR</a:t>
            </a:r>
            <a:r>
              <a:rPr lang="en-US" altLang="en-US" b="1" dirty="0">
                <a:solidFill>
                  <a:srgbClr val="000000"/>
                </a:solidFill>
                <a:cs typeface="Times New Roman" panose="02020603050405020304" pitchFamily="18" charset="0"/>
              </a:rPr>
              <a:t> </a:t>
            </a:r>
            <a:r>
              <a:rPr lang="en-US" altLang="en-US" b="1" dirty="0">
                <a:solidFill>
                  <a:srgbClr val="0000FF"/>
                </a:solidFill>
              </a:rPr>
              <a:t>(</a:t>
            </a:r>
            <a:r>
              <a:rPr lang="en-US" altLang="en-US" b="1" dirty="0">
                <a:solidFill>
                  <a:srgbClr val="0000FF"/>
                </a:solidFill>
                <a:latin typeface="LucidaSansTypewriter" pitchFamily="49" charset="0"/>
              </a:rPr>
              <a:t>|</a:t>
            </a:r>
            <a:r>
              <a:rPr lang="en-US" altLang="en-US" b="1" dirty="0">
                <a:solidFill>
                  <a:srgbClr val="0000FF"/>
                </a:solidFill>
              </a:rPr>
              <a:t>)</a:t>
            </a:r>
            <a:r>
              <a:rPr lang="en-US" altLang="en-US" b="1" dirty="0">
                <a:solidFill>
                  <a:srgbClr val="000000"/>
                </a:solidFill>
              </a:rPr>
              <a:t> </a:t>
            </a:r>
            <a:r>
              <a:rPr lang="en-US" altLang="en-US" dirty="0">
                <a:solidFill>
                  <a:srgbClr val="000000"/>
                </a:solidFill>
              </a:rPr>
              <a:t>operators are identical to the </a:t>
            </a:r>
            <a:r>
              <a:rPr lang="en-US" altLang="en-US" dirty="0">
                <a:solidFill>
                  <a:srgbClr val="000000"/>
                </a:solidFill>
                <a:latin typeface="Consolas" panose="020B0609020204030204" pitchFamily="49" charset="0"/>
              </a:rPr>
              <a:t>&amp;&amp;</a:t>
            </a:r>
            <a:r>
              <a:rPr lang="en-US" altLang="en-US" dirty="0">
                <a:solidFill>
                  <a:srgbClr val="000000"/>
                </a:solidFill>
              </a:rPr>
              <a:t> and </a:t>
            </a:r>
            <a:r>
              <a:rPr lang="en-US" altLang="en-US" dirty="0">
                <a:solidFill>
                  <a:srgbClr val="000000"/>
                </a:solidFill>
                <a:latin typeface="Consolas" panose="020B0609020204030204" pitchFamily="49" charset="0"/>
              </a:rPr>
              <a:t>||</a:t>
            </a:r>
            <a:r>
              <a:rPr lang="en-US" altLang="en-US" dirty="0">
                <a:solidFill>
                  <a:srgbClr val="000000"/>
                </a:solidFill>
              </a:rPr>
              <a:t> operators, except that the </a:t>
            </a:r>
            <a:r>
              <a:rPr lang="en-US" altLang="en-US" dirty="0">
                <a:solidFill>
                  <a:srgbClr val="000000"/>
                </a:solidFill>
                <a:latin typeface="Consolas" panose="020B0609020204030204" pitchFamily="49" charset="0"/>
              </a:rPr>
              <a:t>&amp;</a:t>
            </a:r>
            <a:r>
              <a:rPr lang="en-US" altLang="en-US" dirty="0">
                <a:solidFill>
                  <a:srgbClr val="000000"/>
                </a:solidFill>
              </a:rPr>
              <a:t> and </a:t>
            </a:r>
            <a:r>
              <a:rPr lang="en-US" altLang="en-US" dirty="0">
                <a:solidFill>
                  <a:srgbClr val="000000"/>
                </a:solidFill>
                <a:latin typeface="Consolas" panose="020B0609020204030204" pitchFamily="49" charset="0"/>
              </a:rPr>
              <a:t>|</a:t>
            </a:r>
            <a:r>
              <a:rPr lang="en-US" altLang="en-US" dirty="0">
                <a:solidFill>
                  <a:srgbClr val="000000"/>
                </a:solidFill>
              </a:rPr>
              <a:t> operators </a:t>
            </a:r>
            <a:r>
              <a:rPr lang="en-US" altLang="en-US" i="1" dirty="0">
                <a:solidFill>
                  <a:srgbClr val="000000"/>
                </a:solidFill>
              </a:rPr>
              <a:t>always evaluate both of their operands </a:t>
            </a:r>
            <a:r>
              <a:rPr lang="en-US" altLang="en-US" dirty="0">
                <a:solidFill>
                  <a:srgbClr val="000000"/>
                </a:solidFill>
              </a:rPr>
              <a:t>(i.e., they do not perform short-circuit evaluation). </a:t>
            </a:r>
          </a:p>
          <a:p>
            <a:pPr eaLnBrk="1" hangingPunct="1"/>
            <a:r>
              <a:rPr lang="en-US" altLang="en-US" dirty="0">
                <a:solidFill>
                  <a:srgbClr val="000000"/>
                </a:solidFill>
              </a:rPr>
              <a:t>This is useful if the right operand has a required </a:t>
            </a:r>
            <a:r>
              <a:rPr lang="en-US" altLang="en-US" b="1" dirty="0">
                <a:solidFill>
                  <a:srgbClr val="0000FF"/>
                </a:solidFill>
                <a:cs typeface="Times New Roman" panose="02020603050405020304" pitchFamily="18" charset="0"/>
              </a:rPr>
              <a:t>side effect</a:t>
            </a:r>
            <a:r>
              <a:rPr lang="en-US" altLang="en-US" dirty="0">
                <a:solidFill>
                  <a:srgbClr val="000000"/>
                </a:solidFill>
              </a:rPr>
              <a:t>—a modification of a variable’s value. </a:t>
            </a:r>
            <a:endParaRPr lang="en-US" altLang="en-US" dirty="0">
              <a:solidFill>
                <a:srgbClr val="000000"/>
              </a:solidFill>
              <a:latin typeface="Consolas" panose="020B0609020204030204" pitchFamily="49" charset="0"/>
            </a:endParaRPr>
          </a:p>
        </p:txBody>
      </p:sp>
      <p:sp>
        <p:nvSpPr>
          <p:cNvPr id="91140" name="Footer Placeholder 3">
            <a:extLst>
              <a:ext uri="{FF2B5EF4-FFF2-40B4-BE49-F238E27FC236}">
                <a16:creationId xmlns:a16="http://schemas.microsoft.com/office/drawing/2014/main" id="{78B6CC6D-465E-41E9-8992-30BC584AA047}"/>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2">
            <a:extLst>
              <a:ext uri="{FF2B5EF4-FFF2-40B4-BE49-F238E27FC236}">
                <a16:creationId xmlns:a16="http://schemas.microsoft.com/office/drawing/2014/main" id="{3A65E656-3A01-4964-A7C7-E8B66C33EDB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16919"/>
            <a:ext cx="9144000" cy="2822972"/>
          </a:xfrm>
          <a:prstGeom prst="rect">
            <a:avLst/>
          </a:prstGeom>
        </p:spPr>
      </p:pic>
      <p:sp>
        <p:nvSpPr>
          <p:cNvPr id="2" name="Footer Placeholder 1">
            <a:extLst>
              <a:ext uri="{FF2B5EF4-FFF2-40B4-BE49-F238E27FC236}">
                <a16:creationId xmlns:a16="http://schemas.microsoft.com/office/drawing/2014/main" id="{7F3707C7-4019-49EA-81F4-581F64D2EF3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1914382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3">
            <a:extLst>
              <a:ext uri="{FF2B5EF4-FFF2-40B4-BE49-F238E27FC236}">
                <a16:creationId xmlns:a16="http://schemas.microsoft.com/office/drawing/2014/main" id="{7ECD77B6-7332-43A6-A5F1-76BC4FA420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99010"/>
            <a:ext cx="9144000" cy="3659981"/>
          </a:xfrm>
          <a:prstGeom prst="rect">
            <a:avLst/>
          </a:prstGeom>
        </p:spPr>
      </p:pic>
      <p:sp>
        <p:nvSpPr>
          <p:cNvPr id="2" name="Footer Placeholder 1">
            <a:extLst>
              <a:ext uri="{FF2B5EF4-FFF2-40B4-BE49-F238E27FC236}">
                <a16:creationId xmlns:a16="http://schemas.microsoft.com/office/drawing/2014/main" id="{3BC99FFD-CF15-46E0-A9E2-138A761C990D}"/>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33929558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98E4-6D42-4CB0-83C4-7EE95610C053}"/>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4.8  </a:t>
            </a:r>
            <a:r>
              <a:rPr lang="en-US" dirty="0">
                <a:solidFill>
                  <a:srgbClr val="3380E6"/>
                </a:solidFill>
                <a:latin typeface="Calibri" panose="020F0502020204030204" pitchFamily="34" charset="0"/>
              </a:rPr>
              <a:t>Logical Operators (Cont.)</a:t>
            </a:r>
          </a:p>
        </p:txBody>
      </p:sp>
      <p:sp>
        <p:nvSpPr>
          <p:cNvPr id="95235" name="Text Placeholder 2">
            <a:extLst>
              <a:ext uri="{FF2B5EF4-FFF2-40B4-BE49-F238E27FC236}">
                <a16:creationId xmlns:a16="http://schemas.microsoft.com/office/drawing/2014/main" id="{45446234-D1B6-49A4-862A-DE819A8FD459}"/>
              </a:ext>
            </a:extLst>
          </p:cNvPr>
          <p:cNvSpPr>
            <a:spLocks noGrp="1"/>
          </p:cNvSpPr>
          <p:nvPr>
            <p:ph type="body" idx="1"/>
          </p:nvPr>
        </p:nvSpPr>
        <p:spPr/>
        <p:txBody>
          <a:bodyPr/>
          <a:lstStyle/>
          <a:p>
            <a:pPr eaLnBrk="1" hangingPunct="1"/>
            <a:r>
              <a:rPr lang="en-US" altLang="en-US" dirty="0">
                <a:solidFill>
                  <a:srgbClr val="000000"/>
                </a:solidFill>
              </a:rPr>
              <a:t>A simple condition containing </a:t>
            </a:r>
            <a:r>
              <a:rPr lang="en-US" altLang="en-US" dirty="0">
                <a:solidFill>
                  <a:srgbClr val="000000"/>
                </a:solidFill>
                <a:cs typeface="Times New Roman" panose="02020603050405020304" pitchFamily="18" charset="0"/>
              </a:rPr>
              <a:t>the </a:t>
            </a:r>
            <a:r>
              <a:rPr lang="en-US" altLang="en-US" b="1" dirty="0" err="1">
                <a:solidFill>
                  <a:srgbClr val="0000FF"/>
                </a:solidFill>
                <a:cs typeface="Times New Roman" panose="02020603050405020304" pitchFamily="18" charset="0"/>
              </a:rPr>
              <a:t>boolean</a:t>
            </a:r>
            <a:r>
              <a:rPr lang="en-US" altLang="en-US" b="1" dirty="0">
                <a:solidFill>
                  <a:srgbClr val="0000FF"/>
                </a:solidFill>
                <a:cs typeface="Times New Roman" panose="02020603050405020304" pitchFamily="18" charset="0"/>
              </a:rPr>
              <a:t> logical exclusive OR</a:t>
            </a:r>
            <a:r>
              <a:rPr lang="en-US" altLang="en-US" b="1" dirty="0">
                <a:solidFill>
                  <a:srgbClr val="0000FF"/>
                </a:solidFill>
              </a:rPr>
              <a:t> </a:t>
            </a:r>
            <a:r>
              <a:rPr lang="en-US" altLang="en-US" dirty="0">
                <a:solidFill>
                  <a:srgbClr val="000000"/>
                </a:solidFill>
              </a:rPr>
              <a:t>(</a:t>
            </a:r>
            <a:r>
              <a:rPr lang="en-US" altLang="en-US" b="1" dirty="0">
                <a:solidFill>
                  <a:srgbClr val="0000FF"/>
                </a:solidFill>
                <a:latin typeface="LucidaSansTypewriter" pitchFamily="49" charset="0"/>
              </a:rPr>
              <a:t>^</a:t>
            </a:r>
            <a:r>
              <a:rPr lang="en-US" altLang="en-US" dirty="0"/>
              <a:t>)</a:t>
            </a:r>
            <a:r>
              <a:rPr lang="en-US" altLang="en-US" b="1" dirty="0">
                <a:solidFill>
                  <a:srgbClr val="000000"/>
                </a:solidFill>
              </a:rPr>
              <a:t> </a:t>
            </a:r>
            <a:r>
              <a:rPr lang="en-US" altLang="en-US" dirty="0">
                <a:solidFill>
                  <a:srgbClr val="000000"/>
                </a:solidFill>
              </a:rPr>
              <a:t>operator is </a:t>
            </a:r>
            <a:r>
              <a:rPr lang="en-US" altLang="en-US" dirty="0">
                <a:solidFill>
                  <a:srgbClr val="000000"/>
                </a:solidFill>
                <a:latin typeface="Consolas" panose="020B0609020204030204" pitchFamily="49" charset="0"/>
              </a:rPr>
              <a:t>true</a:t>
            </a:r>
            <a:r>
              <a:rPr lang="en-US" altLang="en-US" dirty="0">
                <a:solidFill>
                  <a:srgbClr val="000000"/>
                </a:solidFill>
              </a:rPr>
              <a:t> </a:t>
            </a:r>
            <a:r>
              <a:rPr lang="en-US" altLang="en-US" i="1" dirty="0">
                <a:solidFill>
                  <a:srgbClr val="000000"/>
                </a:solidFill>
              </a:rPr>
              <a:t>if and only if one of its operands is </a:t>
            </a:r>
            <a:r>
              <a:rPr lang="en-US" altLang="en-US" i="1" dirty="0">
                <a:solidFill>
                  <a:srgbClr val="000000"/>
                </a:solidFill>
                <a:latin typeface="Consolas" panose="020B0609020204030204" pitchFamily="49" charset="0"/>
              </a:rPr>
              <a:t>true</a:t>
            </a:r>
            <a:r>
              <a:rPr lang="en-US" altLang="en-US" i="1" dirty="0">
                <a:solidFill>
                  <a:srgbClr val="000000"/>
                </a:solidFill>
              </a:rPr>
              <a:t> and the other is </a:t>
            </a:r>
            <a:r>
              <a:rPr lang="en-US" altLang="en-US" i="1" dirty="0">
                <a:solidFill>
                  <a:srgbClr val="000000"/>
                </a:solidFill>
                <a:latin typeface="Consolas" panose="020B0609020204030204" pitchFamily="49" charset="0"/>
              </a:rPr>
              <a:t>false</a:t>
            </a:r>
            <a:r>
              <a:rPr lang="en-US" altLang="en-US" i="1" dirty="0">
                <a:solidFill>
                  <a:srgbClr val="000000"/>
                </a:solidFill>
              </a:rPr>
              <a:t>.</a:t>
            </a:r>
            <a:r>
              <a:rPr lang="en-US" altLang="en-US" dirty="0">
                <a:solidFill>
                  <a:srgbClr val="000000"/>
                </a:solidFill>
              </a:rPr>
              <a:t> </a:t>
            </a:r>
          </a:p>
          <a:p>
            <a:pPr eaLnBrk="1" hangingPunct="1"/>
            <a:r>
              <a:rPr lang="en-US" altLang="en-US" dirty="0">
                <a:solidFill>
                  <a:srgbClr val="000000"/>
                </a:solidFill>
              </a:rPr>
              <a:t>If both are </a:t>
            </a:r>
            <a:r>
              <a:rPr lang="en-US" altLang="en-US" dirty="0">
                <a:solidFill>
                  <a:srgbClr val="000000"/>
                </a:solidFill>
                <a:latin typeface="Consolas" panose="020B0609020204030204" pitchFamily="49" charset="0"/>
              </a:rPr>
              <a:t>true</a:t>
            </a:r>
            <a:r>
              <a:rPr lang="en-US" altLang="en-US" dirty="0">
                <a:solidFill>
                  <a:srgbClr val="000000"/>
                </a:solidFill>
              </a:rPr>
              <a:t> or both are </a:t>
            </a:r>
            <a:r>
              <a:rPr lang="en-US" altLang="en-US" dirty="0">
                <a:solidFill>
                  <a:srgbClr val="000000"/>
                </a:solidFill>
                <a:latin typeface="Consolas" panose="020B0609020204030204" pitchFamily="49" charset="0"/>
              </a:rPr>
              <a:t>false</a:t>
            </a:r>
            <a:r>
              <a:rPr lang="en-US" altLang="en-US" dirty="0">
                <a:solidFill>
                  <a:srgbClr val="000000"/>
                </a:solidFill>
              </a:rPr>
              <a:t>, the entire condition is </a:t>
            </a:r>
            <a:r>
              <a:rPr lang="en-US" altLang="en-US" dirty="0">
                <a:solidFill>
                  <a:srgbClr val="000000"/>
                </a:solidFill>
                <a:latin typeface="Consolas" panose="020B0609020204030204" pitchFamily="49" charset="0"/>
              </a:rPr>
              <a:t>false</a:t>
            </a:r>
            <a:r>
              <a:rPr lang="en-US" altLang="en-US" dirty="0">
                <a:solidFill>
                  <a:srgbClr val="000000"/>
                </a:solidFill>
              </a:rPr>
              <a:t>. </a:t>
            </a:r>
          </a:p>
          <a:p>
            <a:pPr eaLnBrk="1" hangingPunct="1"/>
            <a:r>
              <a:rPr lang="en-US" altLang="en-US" dirty="0">
                <a:solidFill>
                  <a:srgbClr val="000000"/>
                </a:solidFill>
              </a:rPr>
              <a:t>Figure 4.15 is a truth table for the </a:t>
            </a:r>
            <a:r>
              <a:rPr lang="en-US" altLang="en-US" dirty="0" err="1">
                <a:solidFill>
                  <a:srgbClr val="000000"/>
                </a:solidFill>
              </a:rPr>
              <a:t>boolean</a:t>
            </a:r>
            <a:r>
              <a:rPr lang="en-US" altLang="en-US" dirty="0">
                <a:solidFill>
                  <a:srgbClr val="000000"/>
                </a:solidFill>
              </a:rPr>
              <a:t> logical exclusive OR operator (</a:t>
            </a:r>
            <a:r>
              <a:rPr lang="en-US" altLang="en-US" dirty="0">
                <a:solidFill>
                  <a:srgbClr val="000000"/>
                </a:solidFill>
                <a:latin typeface="Consolas" panose="020B0609020204030204" pitchFamily="49" charset="0"/>
              </a:rPr>
              <a:t>^</a:t>
            </a:r>
            <a:r>
              <a:rPr lang="en-US" altLang="en-US" dirty="0">
                <a:solidFill>
                  <a:srgbClr val="000000"/>
                </a:solidFill>
              </a:rPr>
              <a:t>). </a:t>
            </a:r>
          </a:p>
          <a:p>
            <a:pPr eaLnBrk="1" hangingPunct="1"/>
            <a:r>
              <a:rPr lang="en-US" altLang="en-US" dirty="0">
                <a:solidFill>
                  <a:srgbClr val="000000"/>
                </a:solidFill>
              </a:rPr>
              <a:t>This operator is guaranteed to evaluate both of its operands.</a:t>
            </a:r>
          </a:p>
        </p:txBody>
      </p:sp>
      <p:sp>
        <p:nvSpPr>
          <p:cNvPr id="93188" name="Footer Placeholder 3">
            <a:extLst>
              <a:ext uri="{FF2B5EF4-FFF2-40B4-BE49-F238E27FC236}">
                <a16:creationId xmlns:a16="http://schemas.microsoft.com/office/drawing/2014/main" id="{D6E6C696-578E-446B-B1AF-BC8402AE769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4">
            <a:extLst>
              <a:ext uri="{FF2B5EF4-FFF2-40B4-BE49-F238E27FC236}">
                <a16:creationId xmlns:a16="http://schemas.microsoft.com/office/drawing/2014/main" id="{FF16BB9D-E68D-4D33-AD04-06938793F87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41810"/>
            <a:ext cx="9144000" cy="4574381"/>
          </a:xfrm>
          <a:prstGeom prst="rect">
            <a:avLst/>
          </a:prstGeom>
        </p:spPr>
      </p:pic>
      <p:sp>
        <p:nvSpPr>
          <p:cNvPr id="2" name="Footer Placeholder 1">
            <a:extLst>
              <a:ext uri="{FF2B5EF4-FFF2-40B4-BE49-F238E27FC236}">
                <a16:creationId xmlns:a16="http://schemas.microsoft.com/office/drawing/2014/main" id="{D71CDB60-ABC3-4745-823E-02EFAEBA867D}"/>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58009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1A95-1FBD-453F-8DCA-7B0C31D6631C}"/>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4.8  </a:t>
            </a:r>
            <a:r>
              <a:rPr lang="en-US" dirty="0">
                <a:solidFill>
                  <a:srgbClr val="3380E6"/>
                </a:solidFill>
                <a:latin typeface="Calibri" panose="020F0502020204030204" pitchFamily="34" charset="0"/>
              </a:rPr>
              <a:t>Logical Operators (Cont.)</a:t>
            </a:r>
          </a:p>
        </p:txBody>
      </p:sp>
      <p:sp>
        <p:nvSpPr>
          <p:cNvPr id="97283" name="Text Placeholder 2">
            <a:extLst>
              <a:ext uri="{FF2B5EF4-FFF2-40B4-BE49-F238E27FC236}">
                <a16:creationId xmlns:a16="http://schemas.microsoft.com/office/drawing/2014/main" id="{5D10C498-2926-492E-AD4E-46F5E0BF92DC}"/>
              </a:ext>
            </a:extLst>
          </p:cNvPr>
          <p:cNvSpPr>
            <a:spLocks noGrp="1"/>
          </p:cNvSpPr>
          <p:nvPr>
            <p:ph type="body" idx="1"/>
          </p:nvPr>
        </p:nvSpPr>
        <p:spPr/>
        <p:txBody>
          <a:bodyPr>
            <a:normAutofit lnSpcReduction="10000"/>
          </a:bodyPr>
          <a:lstStyle/>
          <a:p>
            <a:pPr eaLnBrk="1" hangingPunct="1">
              <a:lnSpc>
                <a:spcPct val="90000"/>
              </a:lnSpc>
            </a:pPr>
            <a:r>
              <a:rPr lang="en-US" altLang="en-US" sz="2500" dirty="0">
                <a:solidFill>
                  <a:srgbClr val="000000"/>
                </a:solidFill>
              </a:rPr>
              <a:t>The </a:t>
            </a:r>
            <a:r>
              <a:rPr lang="en-US" altLang="en-US" sz="2500" dirty="0">
                <a:solidFill>
                  <a:srgbClr val="0000FF"/>
                </a:solidFill>
                <a:latin typeface="LucidaSansTypewriter" pitchFamily="49" charset="0"/>
              </a:rPr>
              <a:t>!</a:t>
            </a:r>
            <a:r>
              <a:rPr lang="en-US" altLang="en-US" sz="2500" dirty="0">
                <a:solidFill>
                  <a:srgbClr val="000000"/>
                </a:solidFill>
              </a:rPr>
              <a:t> (</a:t>
            </a:r>
            <a:r>
              <a:rPr lang="en-US" altLang="en-US" sz="2500" b="1" dirty="0">
                <a:solidFill>
                  <a:srgbClr val="0000FF"/>
                </a:solidFill>
                <a:cs typeface="Times New Roman" panose="02020603050405020304" pitchFamily="18" charset="0"/>
              </a:rPr>
              <a:t>logical NOT</a:t>
            </a:r>
            <a:r>
              <a:rPr lang="en-US" altLang="en-US" sz="2500" dirty="0">
                <a:solidFill>
                  <a:srgbClr val="000000"/>
                </a:solidFill>
              </a:rPr>
              <a:t>, also called </a:t>
            </a:r>
            <a:r>
              <a:rPr lang="en-US" altLang="en-US" sz="2500" b="1" dirty="0">
                <a:solidFill>
                  <a:srgbClr val="0000FF"/>
                </a:solidFill>
                <a:cs typeface="Times New Roman" panose="02020603050405020304" pitchFamily="18" charset="0"/>
              </a:rPr>
              <a:t>logical negation</a:t>
            </a:r>
            <a:r>
              <a:rPr lang="en-US" altLang="en-US" sz="2500" b="1" dirty="0">
                <a:solidFill>
                  <a:srgbClr val="000000"/>
                </a:solidFill>
                <a:cs typeface="Times New Roman" panose="02020603050405020304" pitchFamily="18" charset="0"/>
              </a:rPr>
              <a:t> </a:t>
            </a:r>
            <a:r>
              <a:rPr lang="en-US" altLang="en-US" sz="2500" dirty="0">
                <a:solidFill>
                  <a:srgbClr val="000000"/>
                </a:solidFill>
              </a:rPr>
              <a:t>or</a:t>
            </a:r>
            <a:r>
              <a:rPr lang="en-US" altLang="en-US" sz="2500" b="1" dirty="0">
                <a:solidFill>
                  <a:srgbClr val="000000"/>
                </a:solidFill>
              </a:rPr>
              <a:t> </a:t>
            </a:r>
            <a:r>
              <a:rPr lang="en-US" altLang="en-US" sz="2500" b="1" dirty="0">
                <a:solidFill>
                  <a:srgbClr val="0000FF"/>
                </a:solidFill>
                <a:cs typeface="Times New Roman" panose="02020603050405020304" pitchFamily="18" charset="0"/>
              </a:rPr>
              <a:t>logical complement</a:t>
            </a:r>
            <a:r>
              <a:rPr lang="en-US" altLang="en-US" sz="2500" dirty="0">
                <a:solidFill>
                  <a:srgbClr val="000000"/>
                </a:solidFill>
              </a:rPr>
              <a:t>) operator “reverses” the meaning of a condition. </a:t>
            </a:r>
          </a:p>
          <a:p>
            <a:pPr eaLnBrk="1" hangingPunct="1">
              <a:lnSpc>
                <a:spcPct val="90000"/>
              </a:lnSpc>
            </a:pPr>
            <a:r>
              <a:rPr lang="en-US" altLang="en-US" sz="2500" dirty="0">
                <a:solidFill>
                  <a:srgbClr val="000000"/>
                </a:solidFill>
              </a:rPr>
              <a:t>The logical negation operator is a </a:t>
            </a:r>
            <a:r>
              <a:rPr lang="en-US" altLang="en-US" sz="2500" i="1" dirty="0">
                <a:solidFill>
                  <a:srgbClr val="000000"/>
                </a:solidFill>
              </a:rPr>
              <a:t>unary</a:t>
            </a:r>
            <a:r>
              <a:rPr lang="en-US" altLang="en-US" sz="2500" dirty="0">
                <a:solidFill>
                  <a:srgbClr val="000000"/>
                </a:solidFill>
              </a:rPr>
              <a:t> operator that has only one condition as an operand. </a:t>
            </a:r>
          </a:p>
          <a:p>
            <a:pPr eaLnBrk="1" hangingPunct="1">
              <a:lnSpc>
                <a:spcPct val="90000"/>
              </a:lnSpc>
            </a:pPr>
            <a:r>
              <a:rPr lang="en-US" altLang="en-US" sz="2500" dirty="0">
                <a:solidFill>
                  <a:srgbClr val="000000"/>
                </a:solidFill>
              </a:rPr>
              <a:t>The logical negation operator is placed </a:t>
            </a:r>
            <a:r>
              <a:rPr lang="en-US" altLang="en-US" sz="2500" i="1" dirty="0">
                <a:solidFill>
                  <a:srgbClr val="000000"/>
                </a:solidFill>
              </a:rPr>
              <a:t>before</a:t>
            </a:r>
            <a:r>
              <a:rPr lang="en-US" altLang="en-US" sz="2500" dirty="0">
                <a:solidFill>
                  <a:srgbClr val="000000"/>
                </a:solidFill>
              </a:rPr>
              <a:t> a condition to choose a path of execution if the original condition (without the logical negation operator) is </a:t>
            </a:r>
            <a:r>
              <a:rPr lang="en-US" altLang="en-US" sz="2500" dirty="0">
                <a:solidFill>
                  <a:srgbClr val="000000"/>
                </a:solidFill>
                <a:latin typeface="Consolas" panose="020B0609020204030204" pitchFamily="49" charset="0"/>
              </a:rPr>
              <a:t>false</a:t>
            </a:r>
            <a:r>
              <a:rPr lang="en-US" altLang="en-US" sz="2500" dirty="0">
                <a:solidFill>
                  <a:srgbClr val="000000"/>
                </a:solidFill>
              </a:rPr>
              <a:t>.</a:t>
            </a:r>
          </a:p>
          <a:p>
            <a:pPr eaLnBrk="1" hangingPunct="1">
              <a:lnSpc>
                <a:spcPct val="90000"/>
              </a:lnSpc>
            </a:pPr>
            <a:r>
              <a:rPr lang="en-US" altLang="en-US" sz="2500" dirty="0">
                <a:solidFill>
                  <a:srgbClr val="000000"/>
                </a:solidFill>
              </a:rPr>
              <a:t>In most cases, you can avoid using logical negation by expressing the condition differently with an appropriate relational or equality operator. </a:t>
            </a:r>
          </a:p>
          <a:p>
            <a:pPr eaLnBrk="1" hangingPunct="1">
              <a:lnSpc>
                <a:spcPct val="90000"/>
              </a:lnSpc>
            </a:pPr>
            <a:r>
              <a:rPr lang="en-US" altLang="en-US" sz="2500" dirty="0">
                <a:solidFill>
                  <a:srgbClr val="000000"/>
                </a:solidFill>
              </a:rPr>
              <a:t>Figure 4.16 is a truth table for the logical negation operator.  </a:t>
            </a:r>
          </a:p>
        </p:txBody>
      </p:sp>
      <p:sp>
        <p:nvSpPr>
          <p:cNvPr id="95236" name="Footer Placeholder 3">
            <a:extLst>
              <a:ext uri="{FF2B5EF4-FFF2-40B4-BE49-F238E27FC236}">
                <a16:creationId xmlns:a16="http://schemas.microsoft.com/office/drawing/2014/main" id="{FF725F65-27A0-4EE8-98C5-88045DDA3D5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5">
            <a:extLst>
              <a:ext uri="{FF2B5EF4-FFF2-40B4-BE49-F238E27FC236}">
                <a16:creationId xmlns:a16="http://schemas.microsoft.com/office/drawing/2014/main" id="{9C56825B-3126-4D46-9CA4-A41B5E48AA4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25141"/>
            <a:ext cx="9144000" cy="4607719"/>
          </a:xfrm>
          <a:prstGeom prst="rect">
            <a:avLst/>
          </a:prstGeom>
        </p:spPr>
      </p:pic>
      <p:sp>
        <p:nvSpPr>
          <p:cNvPr id="2" name="Footer Placeholder 1">
            <a:extLst>
              <a:ext uri="{FF2B5EF4-FFF2-40B4-BE49-F238E27FC236}">
                <a16:creationId xmlns:a16="http://schemas.microsoft.com/office/drawing/2014/main" id="{D0FE4CA0-36FD-4160-9E98-06D6DAD4982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422339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09">
            <a:extLst>
              <a:ext uri="{FF2B5EF4-FFF2-40B4-BE49-F238E27FC236}">
                <a16:creationId xmlns:a16="http://schemas.microsoft.com/office/drawing/2014/main" id="{BB565E52-ADC6-4DE2-9875-149627FF72A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1444" y="857250"/>
            <a:ext cx="8901113" cy="5143500"/>
          </a:xfrm>
          <a:prstGeom prst="rect">
            <a:avLst/>
          </a:prstGeom>
        </p:spPr>
      </p:pic>
      <p:sp>
        <p:nvSpPr>
          <p:cNvPr id="2" name="Footer Placeholder 1">
            <a:extLst>
              <a:ext uri="{FF2B5EF4-FFF2-40B4-BE49-F238E27FC236}">
                <a16:creationId xmlns:a16="http://schemas.microsoft.com/office/drawing/2014/main" id="{4FA80D81-45F4-4515-823D-55A1B6BA77C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715447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AAF7-1BB5-4B2A-BBBD-2E67976B992D}"/>
              </a:ext>
            </a:extLst>
          </p:cNvPr>
          <p:cNvSpPr>
            <a:spLocks noGrp="1"/>
          </p:cNvSpPr>
          <p:nvPr>
            <p:ph type="title"/>
          </p:nvPr>
        </p:nvSpPr>
        <p:spPr/>
        <p:txBody>
          <a:bodyPr/>
          <a:lstStyle/>
          <a:p>
            <a:pPr eaLnBrk="1" fontAlgn="auto" hangingPunct="1">
              <a:spcAft>
                <a:spcPts val="0"/>
              </a:spcAft>
              <a:defRPr/>
            </a:pPr>
            <a:r>
              <a:rPr lang="en-US" dirty="0">
                <a:solidFill>
                  <a:srgbClr val="24B5A1"/>
                </a:solidFill>
                <a:latin typeface="Calibri" panose="020F0502020204030204" pitchFamily="34" charset="0"/>
              </a:rPr>
              <a:t>4.8  </a:t>
            </a:r>
            <a:r>
              <a:rPr lang="en-US" dirty="0">
                <a:solidFill>
                  <a:srgbClr val="3380E6"/>
                </a:solidFill>
                <a:latin typeface="Calibri" panose="020F0502020204030204" pitchFamily="34" charset="0"/>
              </a:rPr>
              <a:t>Logical Operators (Cont.)</a:t>
            </a:r>
          </a:p>
        </p:txBody>
      </p:sp>
      <p:sp>
        <p:nvSpPr>
          <p:cNvPr id="99331" name="Text Placeholder 2">
            <a:extLst>
              <a:ext uri="{FF2B5EF4-FFF2-40B4-BE49-F238E27FC236}">
                <a16:creationId xmlns:a16="http://schemas.microsoft.com/office/drawing/2014/main" id="{E8BF24A6-0477-4C9E-847F-092C46716194}"/>
              </a:ext>
            </a:extLst>
          </p:cNvPr>
          <p:cNvSpPr>
            <a:spLocks noGrp="1"/>
          </p:cNvSpPr>
          <p:nvPr>
            <p:ph type="body" idx="1"/>
          </p:nvPr>
        </p:nvSpPr>
        <p:spPr/>
        <p:txBody>
          <a:bodyPr/>
          <a:lstStyle/>
          <a:p>
            <a:pPr eaLnBrk="1" hangingPunct="1"/>
            <a:r>
              <a:rPr lang="en-US" altLang="en-US" dirty="0">
                <a:solidFill>
                  <a:srgbClr val="000000"/>
                </a:solidFill>
              </a:rPr>
              <a:t>Figure 4.17 uses logical operators to produce the truth tables discussed in this section.</a:t>
            </a:r>
          </a:p>
          <a:p>
            <a:pPr eaLnBrk="1" hangingPunct="1"/>
            <a:r>
              <a:rPr lang="en-US" altLang="en-US" dirty="0">
                <a:solidFill>
                  <a:srgbClr val="000000"/>
                </a:solidFill>
              </a:rPr>
              <a:t>The </a:t>
            </a:r>
            <a:r>
              <a:rPr lang="en-US" altLang="en-US" dirty="0">
                <a:solidFill>
                  <a:srgbClr val="0000FF"/>
                </a:solidFill>
                <a:latin typeface="LucidaSansTypewriter" pitchFamily="49" charset="0"/>
              </a:rPr>
              <a:t>%b</a:t>
            </a:r>
            <a:r>
              <a:rPr lang="en-US" altLang="en-US" dirty="0">
                <a:solidFill>
                  <a:srgbClr val="000000"/>
                </a:solidFill>
              </a:rPr>
              <a:t> </a:t>
            </a:r>
            <a:r>
              <a:rPr lang="en-US" altLang="en-US" b="1" dirty="0">
                <a:solidFill>
                  <a:srgbClr val="0000FF"/>
                </a:solidFill>
                <a:cs typeface="Times New Roman" panose="02020603050405020304" pitchFamily="18" charset="0"/>
              </a:rPr>
              <a:t>format specifier</a:t>
            </a:r>
            <a:r>
              <a:rPr lang="en-US" altLang="en-US" b="1" dirty="0">
                <a:solidFill>
                  <a:srgbClr val="000000"/>
                </a:solidFill>
                <a:cs typeface="Times New Roman" panose="02020603050405020304" pitchFamily="18" charset="0"/>
              </a:rPr>
              <a:t> </a:t>
            </a:r>
            <a:r>
              <a:rPr lang="en-US" altLang="en-US" dirty="0">
                <a:solidFill>
                  <a:srgbClr val="000000"/>
                </a:solidFill>
              </a:rPr>
              <a:t>displays the word “true” or the word “false” based on a </a:t>
            </a:r>
            <a:r>
              <a:rPr lang="en-US" altLang="en-US" dirty="0" err="1">
                <a:solidFill>
                  <a:srgbClr val="000000"/>
                </a:solidFill>
                <a:latin typeface="Consolas" panose="020B0609020204030204" pitchFamily="49" charset="0"/>
              </a:rPr>
              <a:t>boolean</a:t>
            </a:r>
            <a:r>
              <a:rPr lang="en-US" altLang="en-US" dirty="0">
                <a:solidFill>
                  <a:srgbClr val="000000"/>
                </a:solidFill>
              </a:rPr>
              <a:t> expression’s value. </a:t>
            </a:r>
          </a:p>
        </p:txBody>
      </p:sp>
      <p:sp>
        <p:nvSpPr>
          <p:cNvPr id="97284" name="Footer Placeholder 3">
            <a:extLst>
              <a:ext uri="{FF2B5EF4-FFF2-40B4-BE49-F238E27FC236}">
                <a16:creationId xmlns:a16="http://schemas.microsoft.com/office/drawing/2014/main" id="{75EDB3C9-9232-4FA0-98E9-8FD8AB50534C}"/>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6">
            <a:extLst>
              <a:ext uri="{FF2B5EF4-FFF2-40B4-BE49-F238E27FC236}">
                <a16:creationId xmlns:a16="http://schemas.microsoft.com/office/drawing/2014/main" id="{639AB66C-1523-4F91-A65C-21D28EBCFF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210" y="857250"/>
            <a:ext cx="8840390" cy="5143500"/>
          </a:xfrm>
          <a:prstGeom prst="rect">
            <a:avLst/>
          </a:prstGeom>
        </p:spPr>
      </p:pic>
      <p:sp>
        <p:nvSpPr>
          <p:cNvPr id="2" name="Footer Placeholder 1">
            <a:extLst>
              <a:ext uri="{FF2B5EF4-FFF2-40B4-BE49-F238E27FC236}">
                <a16:creationId xmlns:a16="http://schemas.microsoft.com/office/drawing/2014/main" id="{505906BB-32E5-45AA-834C-8D98D7C43F70}"/>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4375096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7">
            <a:extLst>
              <a:ext uri="{FF2B5EF4-FFF2-40B4-BE49-F238E27FC236}">
                <a16:creationId xmlns:a16="http://schemas.microsoft.com/office/drawing/2014/main" id="{DCBCD73A-2426-4F06-A5BE-3C0F0ED978C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85838"/>
            <a:ext cx="9144000" cy="4885135"/>
          </a:xfrm>
          <a:prstGeom prst="rect">
            <a:avLst/>
          </a:prstGeom>
        </p:spPr>
      </p:pic>
      <p:sp>
        <p:nvSpPr>
          <p:cNvPr id="2" name="Footer Placeholder 1">
            <a:extLst>
              <a:ext uri="{FF2B5EF4-FFF2-40B4-BE49-F238E27FC236}">
                <a16:creationId xmlns:a16="http://schemas.microsoft.com/office/drawing/2014/main" id="{D36B71C0-C201-4C48-8542-B77CD1A0094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6638816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8">
            <a:extLst>
              <a:ext uri="{FF2B5EF4-FFF2-40B4-BE49-F238E27FC236}">
                <a16:creationId xmlns:a16="http://schemas.microsoft.com/office/drawing/2014/main" id="{52258C73-4280-462B-B374-13D427906FD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13260"/>
            <a:ext cx="9144000" cy="4231481"/>
          </a:xfrm>
          <a:prstGeom prst="rect">
            <a:avLst/>
          </a:prstGeom>
        </p:spPr>
      </p:pic>
      <p:sp>
        <p:nvSpPr>
          <p:cNvPr id="2" name="Footer Placeholder 1">
            <a:extLst>
              <a:ext uri="{FF2B5EF4-FFF2-40B4-BE49-F238E27FC236}">
                <a16:creationId xmlns:a16="http://schemas.microsoft.com/office/drawing/2014/main" id="{10363F84-7245-4B41-9FB2-91C36B50C59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2840337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59">
            <a:extLst>
              <a:ext uri="{FF2B5EF4-FFF2-40B4-BE49-F238E27FC236}">
                <a16:creationId xmlns:a16="http://schemas.microsoft.com/office/drawing/2014/main" id="{6F90A02A-8CEF-40AE-832D-D3BB5424733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12019"/>
            <a:ext cx="9144000" cy="5033963"/>
          </a:xfrm>
          <a:prstGeom prst="rect">
            <a:avLst/>
          </a:prstGeom>
        </p:spPr>
      </p:pic>
      <p:sp>
        <p:nvSpPr>
          <p:cNvPr id="2" name="Footer Placeholder 1">
            <a:extLst>
              <a:ext uri="{FF2B5EF4-FFF2-40B4-BE49-F238E27FC236}">
                <a16:creationId xmlns:a16="http://schemas.microsoft.com/office/drawing/2014/main" id="{AF9BEE2C-20E4-4158-9AF3-7C45FEA8D1C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20216033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0">
            <a:extLst>
              <a:ext uri="{FF2B5EF4-FFF2-40B4-BE49-F238E27FC236}">
                <a16:creationId xmlns:a16="http://schemas.microsoft.com/office/drawing/2014/main" id="{BC254C99-780C-4C08-B6CB-B467D67020D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16807"/>
            <a:ext cx="9144000" cy="4623197"/>
          </a:xfrm>
          <a:prstGeom prst="rect">
            <a:avLst/>
          </a:prstGeom>
        </p:spPr>
      </p:pic>
      <p:sp>
        <p:nvSpPr>
          <p:cNvPr id="2" name="Footer Placeholder 1">
            <a:extLst>
              <a:ext uri="{FF2B5EF4-FFF2-40B4-BE49-F238E27FC236}">
                <a16:creationId xmlns:a16="http://schemas.microsoft.com/office/drawing/2014/main" id="{CC410449-3369-4D66-84C3-9DE734888B94}"/>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806105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1">
            <a:extLst>
              <a:ext uri="{FF2B5EF4-FFF2-40B4-BE49-F238E27FC236}">
                <a16:creationId xmlns:a16="http://schemas.microsoft.com/office/drawing/2014/main" id="{F3435174-B6EC-4B3E-8777-509F319B980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37010" y="857250"/>
            <a:ext cx="7468790" cy="5143500"/>
          </a:xfrm>
          <a:prstGeom prst="rect">
            <a:avLst/>
          </a:prstGeom>
        </p:spPr>
      </p:pic>
      <p:sp>
        <p:nvSpPr>
          <p:cNvPr id="2" name="Footer Placeholder 1">
            <a:extLst>
              <a:ext uri="{FF2B5EF4-FFF2-40B4-BE49-F238E27FC236}">
                <a16:creationId xmlns:a16="http://schemas.microsoft.com/office/drawing/2014/main" id="{BC0CEAF4-FEB1-4353-B3B7-FA84AB9CC0F1}"/>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6189071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A2FA-036C-4772-831E-2532A73AD721}"/>
              </a:ext>
            </a:extLst>
          </p:cNvPr>
          <p:cNvSpPr>
            <a:spLocks noGrp="1"/>
          </p:cNvSpPr>
          <p:nvPr>
            <p:ph type="title"/>
          </p:nvPr>
        </p:nvSpPr>
        <p:spPr/>
        <p:txBody>
          <a:bodyPr>
            <a:normAutofit/>
          </a:bodyPr>
          <a:lstStyle/>
          <a:p>
            <a:pPr eaLnBrk="1" fontAlgn="auto" hangingPunct="1">
              <a:spcAft>
                <a:spcPts val="0"/>
              </a:spcAft>
              <a:defRPr/>
            </a:pPr>
            <a:r>
              <a:rPr lang="en-US" dirty="0">
                <a:solidFill>
                  <a:srgbClr val="24B5A1"/>
                </a:solidFill>
                <a:latin typeface="Calibri" panose="020F0502020204030204" pitchFamily="34" charset="0"/>
              </a:rPr>
              <a:t>4.9  </a:t>
            </a:r>
            <a:r>
              <a:rPr lang="en-US" dirty="0">
                <a:solidFill>
                  <a:srgbClr val="3380E6"/>
                </a:solidFill>
                <a:latin typeface="Calibri" panose="020F0502020204030204" pitchFamily="34" charset="0"/>
              </a:rPr>
              <a:t>Structured Programming Summary</a:t>
            </a:r>
          </a:p>
        </p:txBody>
      </p:sp>
      <p:sp>
        <p:nvSpPr>
          <p:cNvPr id="106499" name="Text Placeholder 2">
            <a:extLst>
              <a:ext uri="{FF2B5EF4-FFF2-40B4-BE49-F238E27FC236}">
                <a16:creationId xmlns:a16="http://schemas.microsoft.com/office/drawing/2014/main" id="{7C90965A-17F2-419A-9CCA-55AB75AFB0D7}"/>
              </a:ext>
            </a:extLst>
          </p:cNvPr>
          <p:cNvSpPr>
            <a:spLocks noGrp="1"/>
          </p:cNvSpPr>
          <p:nvPr>
            <p:ph type="body" idx="1"/>
          </p:nvPr>
        </p:nvSpPr>
        <p:spPr/>
        <p:txBody>
          <a:bodyPr>
            <a:normAutofit/>
          </a:bodyPr>
          <a:lstStyle/>
          <a:p>
            <a:pPr eaLnBrk="1" hangingPunct="1">
              <a:lnSpc>
                <a:spcPct val="80000"/>
              </a:lnSpc>
            </a:pPr>
            <a:r>
              <a:rPr lang="en-US" altLang="en-US" sz="2500" dirty="0">
                <a:solidFill>
                  <a:srgbClr val="000000"/>
                </a:solidFill>
              </a:rPr>
              <a:t>Figure 4.19 uses UML activity diagrams to summarize Java’s control statements. </a:t>
            </a:r>
          </a:p>
          <a:p>
            <a:pPr eaLnBrk="1" hangingPunct="1">
              <a:lnSpc>
                <a:spcPct val="80000"/>
              </a:lnSpc>
            </a:pPr>
            <a:r>
              <a:rPr lang="en-US" altLang="en-US" sz="2500" dirty="0">
                <a:solidFill>
                  <a:srgbClr val="000000"/>
                </a:solidFill>
              </a:rPr>
              <a:t>Java includes only </a:t>
            </a:r>
            <a:r>
              <a:rPr lang="en-US" altLang="en-US" sz="2500" i="1" dirty="0">
                <a:solidFill>
                  <a:srgbClr val="000000"/>
                </a:solidFill>
              </a:rPr>
              <a:t>single-entry/single-exit</a:t>
            </a:r>
            <a:r>
              <a:rPr lang="en-US" altLang="en-US" sz="2500" dirty="0">
                <a:solidFill>
                  <a:srgbClr val="000000"/>
                </a:solidFill>
              </a:rPr>
              <a:t> control statements—there’s only one way to enter and only one way to exit each control statement. </a:t>
            </a:r>
          </a:p>
          <a:p>
            <a:pPr eaLnBrk="1" hangingPunct="1">
              <a:lnSpc>
                <a:spcPct val="80000"/>
              </a:lnSpc>
            </a:pPr>
            <a:r>
              <a:rPr lang="en-US" altLang="en-US" sz="2500" dirty="0">
                <a:solidFill>
                  <a:srgbClr val="000000"/>
                </a:solidFill>
              </a:rPr>
              <a:t>Connecting control statements in sequence to form structured programs is simple. The final state of one control statement is connected to the initial state of the next—that is, the control statements are placed one after another in a program in sequence. We call this </a:t>
            </a:r>
            <a:r>
              <a:rPr lang="en-US" altLang="en-US" sz="2500" i="1" dirty="0">
                <a:solidFill>
                  <a:srgbClr val="000000"/>
                </a:solidFill>
              </a:rPr>
              <a:t>control-statement stacking</a:t>
            </a:r>
            <a:r>
              <a:rPr lang="en-US" altLang="en-US" sz="2500" dirty="0">
                <a:solidFill>
                  <a:srgbClr val="000000"/>
                </a:solidFill>
              </a:rPr>
              <a:t>. </a:t>
            </a:r>
          </a:p>
          <a:p>
            <a:pPr eaLnBrk="1" hangingPunct="1">
              <a:lnSpc>
                <a:spcPct val="80000"/>
              </a:lnSpc>
            </a:pPr>
            <a:r>
              <a:rPr lang="en-US" altLang="en-US" sz="2500" dirty="0">
                <a:solidFill>
                  <a:srgbClr val="000000"/>
                </a:solidFill>
              </a:rPr>
              <a:t>The rules for forming structured programs also allow for control statements to be </a:t>
            </a:r>
            <a:r>
              <a:rPr lang="en-US" altLang="en-US" sz="2500" i="1" dirty="0">
                <a:solidFill>
                  <a:srgbClr val="000000"/>
                </a:solidFill>
              </a:rPr>
              <a:t>nested</a:t>
            </a:r>
            <a:r>
              <a:rPr lang="en-US" altLang="en-US" sz="2500" dirty="0">
                <a:solidFill>
                  <a:srgbClr val="000000"/>
                </a:solidFill>
              </a:rPr>
              <a:t>. </a:t>
            </a:r>
          </a:p>
        </p:txBody>
      </p:sp>
      <p:sp>
        <p:nvSpPr>
          <p:cNvPr id="103428" name="Footer Placeholder 3">
            <a:extLst>
              <a:ext uri="{FF2B5EF4-FFF2-40B4-BE49-F238E27FC236}">
                <a16:creationId xmlns:a16="http://schemas.microsoft.com/office/drawing/2014/main" id="{BD048B80-886B-47F8-AD62-4459A80F2834}"/>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r>
              <a:rPr lang="en-US" altLang="en-US">
                <a:latin typeface="Calibri" panose="020F0502020204030204" pitchFamily="34" charset="0"/>
              </a:rPr>
              <a:t>© 1992-2018 by Pearson Education, Inc. All Rights Reserved.</a:t>
            </a:r>
            <a:endParaRPr lang="en-US" altLang="en-US" dirty="0">
              <a:latin typeface="Calibri" panose="020F050202020403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2">
            <a:extLst>
              <a:ext uri="{FF2B5EF4-FFF2-40B4-BE49-F238E27FC236}">
                <a16:creationId xmlns:a16="http://schemas.microsoft.com/office/drawing/2014/main" id="{CACC4C31-BFE6-40FD-8D78-90D6C1885D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73957" y="857250"/>
            <a:ext cx="6794897" cy="5143500"/>
          </a:xfrm>
          <a:prstGeom prst="rect">
            <a:avLst/>
          </a:prstGeom>
        </p:spPr>
      </p:pic>
      <p:sp>
        <p:nvSpPr>
          <p:cNvPr id="2" name="Footer Placeholder 1">
            <a:extLst>
              <a:ext uri="{FF2B5EF4-FFF2-40B4-BE49-F238E27FC236}">
                <a16:creationId xmlns:a16="http://schemas.microsoft.com/office/drawing/2014/main" id="{CD03B6AC-57DA-443A-A65E-BC025858712A}"/>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17723326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4_CS2_Page_63">
            <a:extLst>
              <a:ext uri="{FF2B5EF4-FFF2-40B4-BE49-F238E27FC236}">
                <a16:creationId xmlns:a16="http://schemas.microsoft.com/office/drawing/2014/main" id="{35446344-5603-4CCF-AC1A-5744AA9929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75098" y="857250"/>
            <a:ext cx="7592615" cy="5143500"/>
          </a:xfrm>
          <a:prstGeom prst="rect">
            <a:avLst/>
          </a:prstGeom>
        </p:spPr>
      </p:pic>
      <p:sp>
        <p:nvSpPr>
          <p:cNvPr id="2" name="Footer Placeholder 1">
            <a:extLst>
              <a:ext uri="{FF2B5EF4-FFF2-40B4-BE49-F238E27FC236}">
                <a16:creationId xmlns:a16="http://schemas.microsoft.com/office/drawing/2014/main" id="{82DC3D60-5CAC-4275-B5DF-3C876702C80C}"/>
              </a:ext>
            </a:extLst>
          </p:cNvPr>
          <p:cNvSpPr>
            <a:spLocks noGrp="1"/>
          </p:cNvSpPr>
          <p:nvPr>
            <p:ph type="ftr" sz="quarter" idx="11"/>
          </p:nvPr>
        </p:nvSpPr>
        <p:spPr/>
        <p:txBody>
          <a:bodyPr/>
          <a:lstStyle/>
          <a:p>
            <a:pPr>
              <a:defRPr/>
            </a:pPr>
            <a:r>
              <a:rPr lang="en-US"/>
              <a:t>© 1992-2018 by Pearson Education, Inc. All Rights Reserved.</a:t>
            </a:r>
          </a:p>
        </p:txBody>
      </p:sp>
    </p:spTree>
    <p:extLst>
      <p:ext uri="{BB962C8B-B14F-4D97-AF65-F5344CB8AC3E}">
        <p14:creationId xmlns:p14="http://schemas.microsoft.com/office/powerpoint/2010/main" val="740551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JHTP11_07</Template>
  <TotalTime>294</TotalTime>
  <Words>3630</Words>
  <Application>Microsoft Office PowerPoint</Application>
  <PresentationFormat>On-screen Show (4:3)</PresentationFormat>
  <Paragraphs>391</Paragraphs>
  <Slides>108</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108</vt:i4>
      </vt:variant>
    </vt:vector>
  </HeadingPairs>
  <TitlesOfParts>
    <vt:vector size="120" baseType="lpstr">
      <vt:lpstr>Arial</vt:lpstr>
      <vt:lpstr>Calibri</vt:lpstr>
      <vt:lpstr>Cambria</vt:lpstr>
      <vt:lpstr>Consolas</vt:lpstr>
      <vt:lpstr>Lucida Sans Unicode</vt:lpstr>
      <vt:lpstr>LucidaSansTypewriter</vt:lpstr>
      <vt:lpstr>Times New Roman</vt:lpstr>
      <vt:lpstr>Verdana</vt:lpstr>
      <vt:lpstr>Wingdings</vt:lpstr>
      <vt:lpstr>Wingdings 2</vt:lpstr>
      <vt:lpstr>Wingdings 3</vt:lpstr>
      <vt:lpstr>Concourse</vt:lpstr>
      <vt:lpstr>Chapter 4 Control Statements: Part 2; Logical Operators</vt:lpstr>
      <vt:lpstr>PowerPoint Presentation</vt:lpstr>
      <vt:lpstr>PowerPoint Presentation</vt:lpstr>
      <vt:lpstr>PowerPoint Presentation</vt:lpstr>
      <vt:lpstr>PowerPoint Presentation</vt:lpstr>
      <vt:lpstr>PowerPoint Presentation</vt:lpstr>
      <vt:lpstr>4.1  Introduction</vt:lpstr>
      <vt:lpstr>4.2  Essentials of Counter-Controlled Iteration</vt:lpstr>
      <vt:lpstr>PowerPoint Presentation</vt:lpstr>
      <vt:lpstr>4.2  Essentials of Counter-Controlled Iteration (Cont.)</vt:lpstr>
      <vt:lpstr>PowerPoint Presentation</vt:lpstr>
      <vt:lpstr>PowerPoint Presentation</vt:lpstr>
      <vt:lpstr>4.3  for Iteration Statement</vt:lpstr>
      <vt:lpstr>PowerPoint Presentation</vt:lpstr>
      <vt:lpstr>4.3  for Iteration Statement (Cont.)</vt:lpstr>
      <vt:lpstr>PowerPoint Presentation</vt:lpstr>
      <vt:lpstr>PowerPoint Presentation</vt:lpstr>
      <vt:lpstr>PowerPoint Presentation</vt:lpstr>
      <vt:lpstr>PowerPoint Presentation</vt:lpstr>
      <vt:lpstr>4.3  for Iteration Statement (Cont.)</vt:lpstr>
      <vt:lpstr>4.3  for Iteration Statement (Cont.)</vt:lpstr>
      <vt:lpstr>PowerPoint Presentation</vt:lpstr>
      <vt:lpstr>4.3  for Iteration Statement (Cont.)</vt:lpstr>
      <vt:lpstr>PowerPoint Presentation</vt:lpstr>
      <vt:lpstr>PowerPoint Presentation</vt:lpstr>
      <vt:lpstr>4.3  for Iteration Statement (Cont.)</vt:lpstr>
      <vt:lpstr>PowerPoint Presentation</vt:lpstr>
      <vt:lpstr>PowerPoint Presentation</vt:lpstr>
      <vt:lpstr>4.4  Examples Using the for Statement</vt:lpstr>
      <vt:lpstr>4.4  Examples Using the for Statement (Cont.)</vt:lpstr>
      <vt:lpstr>PowerPoint Presentation</vt:lpstr>
      <vt:lpstr>PowerPoint Presentation</vt:lpstr>
      <vt:lpstr>PowerPoint Presentation</vt:lpstr>
      <vt:lpstr>PowerPoint Presentation</vt:lpstr>
      <vt:lpstr>4.4  Examples Using the for Statement (Cont.)</vt:lpstr>
      <vt:lpstr>PowerPoint Presentation</vt:lpstr>
      <vt:lpstr>4.4  Examples Using the for Statement (Cont.)</vt:lpstr>
      <vt:lpstr>4.4  Examples Using the for Statement (Cont.)</vt:lpstr>
      <vt:lpstr>PowerPoint Presentation</vt:lpstr>
      <vt:lpstr>PowerPoint Presentation</vt:lpstr>
      <vt:lpstr>4.4  Examples Using the for Statement (Cont.)</vt:lpstr>
      <vt:lpstr>4.4  Examples Using the for Statement (Cont.)</vt:lpstr>
      <vt:lpstr>PowerPoint Presentation</vt:lpstr>
      <vt:lpstr>4.4  Examples Using the for Statement (Cont.)</vt:lpstr>
      <vt:lpstr>PowerPoint Presentation</vt:lpstr>
      <vt:lpstr>4.5  do…while Iteration Statement</vt:lpstr>
      <vt:lpstr>PowerPoint Presentation</vt:lpstr>
      <vt:lpstr>PowerPoint Presentation</vt:lpstr>
      <vt:lpstr>4.5  do…while Iteration Statement (Cont.)</vt:lpstr>
      <vt:lpstr>PowerPoint Presentation</vt:lpstr>
      <vt:lpstr>4.5  do…while Iteration Statement (Cont.)</vt:lpstr>
      <vt:lpstr>4.6  switch Multiple-Selection Statement</vt:lpstr>
      <vt:lpstr>PowerPoint Presentation</vt:lpstr>
      <vt:lpstr>PowerPoint Presentation</vt:lpstr>
      <vt:lpstr>PowerPoint Presentation</vt:lpstr>
      <vt:lpstr>PowerPoint Presentation</vt:lpstr>
      <vt:lpstr>PowerPoint Presentation</vt:lpstr>
      <vt:lpstr>4.6  switch Multiple-Selection Statement (Cont.)</vt:lpstr>
      <vt:lpstr>PowerPoint Presentation</vt:lpstr>
      <vt:lpstr>4.6  switch Multiple-Selection Statement (Cont.)</vt:lpstr>
      <vt:lpstr>4.6  switch Multiple-Selection Statement (Cont.)</vt:lpstr>
      <vt:lpstr>4.6  switch Multiple-Selection Statement (Cont.)</vt:lpstr>
      <vt:lpstr>PowerPoint Presentation</vt:lpstr>
      <vt:lpstr>4.6  switch Multiple-Selection Statement (Cont.)</vt:lpstr>
      <vt:lpstr>PowerPoint Presentation</vt:lpstr>
      <vt:lpstr>PowerPoint Presentation</vt:lpstr>
      <vt:lpstr>PowerPoint Presentation</vt:lpstr>
      <vt:lpstr>PowerPoint Presentation</vt:lpstr>
      <vt:lpstr>4.6  switch Multiple-Selection Statement (Cont.)</vt:lpstr>
      <vt:lpstr>4.7  break and continue Statements </vt:lpstr>
      <vt:lpstr>PowerPoint Presentation</vt:lpstr>
      <vt:lpstr>4.7  break and continue Statements  (Cont.)</vt:lpstr>
      <vt:lpstr>PowerPoint Presentation</vt:lpstr>
      <vt:lpstr>PowerPoint Presentation</vt:lpstr>
      <vt:lpstr>PowerPoint Presentation</vt:lpstr>
      <vt:lpstr>4.8  Logical Operators</vt:lpstr>
      <vt:lpstr>4.8  Logical Operators (Cont.)</vt:lpstr>
      <vt:lpstr>PowerPoint Presentation</vt:lpstr>
      <vt:lpstr>4.8  Logical Operators (Cont.)</vt:lpstr>
      <vt:lpstr>PowerPoint Presentation</vt:lpstr>
      <vt:lpstr>4.8  Logical Operators (Cont.)</vt:lpstr>
      <vt:lpstr>PowerPoint Presentation</vt:lpstr>
      <vt:lpstr>4.8  Logical Operators (Cont.)</vt:lpstr>
      <vt:lpstr>PowerPoint Presentation</vt:lpstr>
      <vt:lpstr>PowerPoint Presentation</vt:lpstr>
      <vt:lpstr>4.8  Logical Operators (Cont.)</vt:lpstr>
      <vt:lpstr>PowerPoint Presentation</vt:lpstr>
      <vt:lpstr>4.8  Logical Operators (Cont.)</vt:lpstr>
      <vt:lpstr>PowerPoint Presentation</vt:lpstr>
      <vt:lpstr>4.8  Logical Operators (Cont.)</vt:lpstr>
      <vt:lpstr>PowerPoint Presentation</vt:lpstr>
      <vt:lpstr>PowerPoint Presentation</vt:lpstr>
      <vt:lpstr>PowerPoint Presentation</vt:lpstr>
      <vt:lpstr>PowerPoint Presentation</vt:lpstr>
      <vt:lpstr>PowerPoint Presentation</vt:lpstr>
      <vt:lpstr>PowerPoint Presentation</vt:lpstr>
      <vt:lpstr>4.9  Structured Programming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4.9  Structured Programming Summary (Cont.)</vt:lpstr>
      <vt:lpstr>4.9  Structured Programming Summary (Cont.)</vt:lpstr>
      <vt:lpstr>4.9  Structured Programming Summary (Cont.)</vt:lpstr>
      <vt:lpstr>4.9  Structured Programming Summary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Statements: Part 2</dc:title>
  <dc:creator>paul</dc:creator>
  <cp:lastModifiedBy>Paul Deitel</cp:lastModifiedBy>
  <cp:revision>38</cp:revision>
  <dcterms:created xsi:type="dcterms:W3CDTF">2009-05-05T16:55:41Z</dcterms:created>
  <dcterms:modified xsi:type="dcterms:W3CDTF">2017-11-05T14:57:06Z</dcterms:modified>
</cp:coreProperties>
</file>