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0"/>
  </p:notesMasterIdLst>
  <p:sldIdLst>
    <p:sldId id="256" r:id="rId2"/>
    <p:sldId id="398" r:id="rId3"/>
    <p:sldId id="399" r:id="rId4"/>
    <p:sldId id="400" r:id="rId5"/>
    <p:sldId id="401" r:id="rId6"/>
    <p:sldId id="402" r:id="rId7"/>
    <p:sldId id="257" r:id="rId8"/>
    <p:sldId id="258" r:id="rId9"/>
    <p:sldId id="403" r:id="rId10"/>
    <p:sldId id="259" r:id="rId11"/>
    <p:sldId id="404" r:id="rId12"/>
    <p:sldId id="405" r:id="rId13"/>
    <p:sldId id="406" r:id="rId14"/>
    <p:sldId id="260" r:id="rId15"/>
    <p:sldId id="407" r:id="rId16"/>
    <p:sldId id="408" r:id="rId17"/>
    <p:sldId id="261" r:id="rId18"/>
    <p:sldId id="409" r:id="rId19"/>
    <p:sldId id="410" r:id="rId20"/>
    <p:sldId id="411" r:id="rId21"/>
    <p:sldId id="262" r:id="rId22"/>
    <p:sldId id="263" r:id="rId23"/>
    <p:sldId id="264" r:id="rId24"/>
    <p:sldId id="412" r:id="rId25"/>
    <p:sldId id="413" r:id="rId26"/>
    <p:sldId id="414" r:id="rId27"/>
    <p:sldId id="265" r:id="rId28"/>
    <p:sldId id="266" r:id="rId29"/>
    <p:sldId id="267" r:id="rId30"/>
    <p:sldId id="415" r:id="rId31"/>
    <p:sldId id="268" r:id="rId32"/>
    <p:sldId id="270" r:id="rId33"/>
    <p:sldId id="416" r:id="rId34"/>
    <p:sldId id="417" r:id="rId35"/>
    <p:sldId id="348" r:id="rId36"/>
    <p:sldId id="271" r:id="rId37"/>
    <p:sldId id="272" r:id="rId38"/>
    <p:sldId id="418" r:id="rId39"/>
    <p:sldId id="419" r:id="rId40"/>
    <p:sldId id="420" r:id="rId41"/>
    <p:sldId id="394" r:id="rId42"/>
    <p:sldId id="395" r:id="rId43"/>
    <p:sldId id="396" r:id="rId44"/>
    <p:sldId id="397" r:id="rId45"/>
    <p:sldId id="275" r:id="rId46"/>
    <p:sldId id="421" r:id="rId47"/>
    <p:sldId id="422" r:id="rId48"/>
    <p:sldId id="276" r:id="rId49"/>
    <p:sldId id="423" r:id="rId50"/>
    <p:sldId id="424" r:id="rId51"/>
    <p:sldId id="425" r:id="rId52"/>
    <p:sldId id="426" r:id="rId53"/>
    <p:sldId id="427" r:id="rId54"/>
    <p:sldId id="277" r:id="rId55"/>
    <p:sldId id="278" r:id="rId56"/>
    <p:sldId id="279" r:id="rId57"/>
    <p:sldId id="428" r:id="rId58"/>
    <p:sldId id="429" r:id="rId59"/>
    <p:sldId id="430" r:id="rId60"/>
    <p:sldId id="431" r:id="rId61"/>
    <p:sldId id="432" r:id="rId62"/>
    <p:sldId id="433" r:id="rId63"/>
    <p:sldId id="434" r:id="rId64"/>
    <p:sldId id="435" r:id="rId65"/>
    <p:sldId id="280" r:id="rId66"/>
    <p:sldId id="282" r:id="rId67"/>
    <p:sldId id="436" r:id="rId68"/>
    <p:sldId id="437" r:id="rId69"/>
    <p:sldId id="438" r:id="rId70"/>
    <p:sldId id="439" r:id="rId71"/>
    <p:sldId id="440" r:id="rId72"/>
    <p:sldId id="283" r:id="rId73"/>
    <p:sldId id="441" r:id="rId74"/>
    <p:sldId id="442" r:id="rId75"/>
    <p:sldId id="284" r:id="rId76"/>
    <p:sldId id="285" r:id="rId77"/>
    <p:sldId id="286" r:id="rId78"/>
    <p:sldId id="287" r:id="rId79"/>
    <p:sldId id="443" r:id="rId80"/>
    <p:sldId id="444" r:id="rId81"/>
    <p:sldId id="445" r:id="rId82"/>
    <p:sldId id="446" r:id="rId83"/>
    <p:sldId id="288" r:id="rId84"/>
    <p:sldId id="447" r:id="rId85"/>
    <p:sldId id="448" r:id="rId86"/>
    <p:sldId id="289" r:id="rId87"/>
    <p:sldId id="290" r:id="rId88"/>
    <p:sldId id="449" r:id="rId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501" autoAdjust="0"/>
    <p:restoredTop sz="94660"/>
  </p:normalViewPr>
  <p:slideViewPr>
    <p:cSldViewPr>
      <p:cViewPr varScale="1">
        <p:scale>
          <a:sx n="59" d="100"/>
          <a:sy n="59" d="100"/>
        </p:scale>
        <p:origin x="6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297F47-9B62-48DD-88B5-ED038CF0916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5C25558-C4D6-44BA-87F8-277285E004B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2221B68-F749-47AC-A31E-96F6B5595526}" type="datetimeFigureOut">
              <a:rPr lang="en-US"/>
              <a:pPr>
                <a:defRPr/>
              </a:pPr>
              <a:t>11/5/2017</a:t>
            </a:fld>
            <a:endParaRPr lang="en-US"/>
          </a:p>
        </p:txBody>
      </p:sp>
      <p:sp>
        <p:nvSpPr>
          <p:cNvPr id="4" name="Slide Image Placeholder 3">
            <a:extLst>
              <a:ext uri="{FF2B5EF4-FFF2-40B4-BE49-F238E27FC236}">
                <a16:creationId xmlns:a16="http://schemas.microsoft.com/office/drawing/2014/main" id="{0BDF02D2-17A6-4009-ABEC-E5A2FEEF284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F251622-AFE1-481F-A2AD-259B89E1C98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E85826A-61CA-41E7-85CC-38C3E7769B3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654CBD1-0003-440A-8CF0-8402761E4B4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cs typeface="Calibri" panose="020F0502020204030204" pitchFamily="34" charset="0"/>
              </a:defRPr>
            </a:lvl1pPr>
          </a:lstStyle>
          <a:p>
            <a:fld id="{5423E072-6746-44D7-9639-3773B5941CA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6B0876ED-59ED-4863-9AF2-744487AC06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89264427-26C8-4577-9CD9-C6C8C469A6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8484" name="Slide Number Placeholder 3">
            <a:extLst>
              <a:ext uri="{FF2B5EF4-FFF2-40B4-BE49-F238E27FC236}">
                <a16:creationId xmlns:a16="http://schemas.microsoft.com/office/drawing/2014/main" id="{5FEBDC6B-D1CD-44B0-AAB8-AE733796033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1BD9F5-2554-47E8-A9B1-2A8B025440F3}" type="slidenum">
              <a:rPr lang="en-US" altLang="en-US">
                <a:latin typeface="Calibri" panose="020F0502020204030204" pitchFamily="34" charset="0"/>
                <a:cs typeface="Calibri" panose="020F0502020204030204" pitchFamily="34" charset="0"/>
              </a:rPr>
              <a:pPr eaLnBrk="1" hangingPunct="1"/>
              <a:t>41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382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E8AF0CDB-951D-4A14-97F9-4A545F2DB799}"/>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grpSp>
        <p:nvGrpSpPr>
          <p:cNvPr id="5" name="Group 18">
            <a:extLst>
              <a:ext uri="{FF2B5EF4-FFF2-40B4-BE49-F238E27FC236}">
                <a16:creationId xmlns:a16="http://schemas.microsoft.com/office/drawing/2014/main" id="{E69E8196-DE02-4F9F-B750-0DCF7E287EA5}"/>
              </a:ext>
            </a:extLst>
          </p:cNvPr>
          <p:cNvGrpSpPr>
            <a:grpSpLocks/>
          </p:cNvGrpSpPr>
          <p:nvPr/>
        </p:nvGrpSpPr>
        <p:grpSpPr bwMode="auto">
          <a:xfrm>
            <a:off x="-3175" y="4953000"/>
            <a:ext cx="9147175" cy="1911350"/>
            <a:chOff x="-3765" y="4832896"/>
            <a:chExt cx="9147765" cy="2032192"/>
          </a:xfrm>
        </p:grpSpPr>
        <p:sp>
          <p:nvSpPr>
            <p:cNvPr id="6" name="Freeform 19">
              <a:extLst>
                <a:ext uri="{FF2B5EF4-FFF2-40B4-BE49-F238E27FC236}">
                  <a16:creationId xmlns:a16="http://schemas.microsoft.com/office/drawing/2014/main" id="{F50D0177-76C1-413D-9107-BE9111C3A1CD}"/>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alibri" panose="020F0502020204030204" pitchFamily="34" charset="0"/>
                <a:cs typeface="Calibri" panose="020F0502020204030204" pitchFamily="34" charset="0"/>
              </a:endParaRPr>
            </a:p>
          </p:txBody>
        </p:sp>
        <p:sp>
          <p:nvSpPr>
            <p:cNvPr id="7" name="Freeform 20">
              <a:extLst>
                <a:ext uri="{FF2B5EF4-FFF2-40B4-BE49-F238E27FC236}">
                  <a16:creationId xmlns:a16="http://schemas.microsoft.com/office/drawing/2014/main" id="{0D00F2E1-759A-41E7-8456-031794D68040}"/>
                </a:ext>
              </a:extLst>
            </p:cNvPr>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8" name="Freeform 22">
              <a:extLst>
                <a:ext uri="{FF2B5EF4-FFF2-40B4-BE49-F238E27FC236}">
                  <a16:creationId xmlns:a16="http://schemas.microsoft.com/office/drawing/2014/main" id="{114AAABA-2A30-446C-B279-83A65E0A5463}"/>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cxnSp>
          <p:nvCxnSpPr>
            <p:cNvPr id="10" name="Straight Connector 9">
              <a:extLst>
                <a:ext uri="{FF2B5EF4-FFF2-40B4-BE49-F238E27FC236}">
                  <a16:creationId xmlns:a16="http://schemas.microsoft.com/office/drawing/2014/main" id="{073A9BCD-4364-41B7-9237-8D938C987754}"/>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24">
            <a:hlinkClick r:id="" action="ppaction://hlinkshowjump?jump=nextslide" highlightClick="1"/>
            <a:extLst>
              <a:ext uri="{FF2B5EF4-FFF2-40B4-BE49-F238E27FC236}">
                <a16:creationId xmlns:a16="http://schemas.microsoft.com/office/drawing/2014/main" id="{3C108317-99EE-42B4-9FB0-EA95489E844B}"/>
              </a:ext>
            </a:extLst>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a:extLst>
              <a:ext uri="{FF2B5EF4-FFF2-40B4-BE49-F238E27FC236}">
                <a16:creationId xmlns:a16="http://schemas.microsoft.com/office/drawing/2014/main" id="{CB801BAE-CAE4-4920-81FF-E6C06A5FD20E}"/>
              </a:ext>
            </a:extLst>
          </p:cNvPr>
          <p:cNvSpPr>
            <a:spLocks noGrp="1"/>
          </p:cNvSpPr>
          <p:nvPr>
            <p:ph type="dt" sz="half" idx="10"/>
          </p:nvPr>
        </p:nvSpPr>
        <p:spPr/>
        <p:txBody>
          <a:bodyPr/>
          <a:lstStyle>
            <a:lvl1pPr>
              <a:defRPr smtClean="0">
                <a:solidFill>
                  <a:srgbClr val="FFFFFF"/>
                </a:solidFill>
              </a:defRPr>
            </a:lvl1pPr>
            <a:extLst/>
          </a:lstStyle>
          <a:p>
            <a:pPr>
              <a:defRPr/>
            </a:pPr>
            <a:fld id="{2864896D-C658-4659-AFF9-278D76FBC484}" type="datetime1">
              <a:rPr lang="en-US" smtClean="0"/>
              <a:t>11/5/2017</a:t>
            </a:fld>
            <a:endParaRPr lang="en-US"/>
          </a:p>
        </p:txBody>
      </p:sp>
      <p:sp>
        <p:nvSpPr>
          <p:cNvPr id="13" name="Slide Number Placeholder 26">
            <a:extLst>
              <a:ext uri="{FF2B5EF4-FFF2-40B4-BE49-F238E27FC236}">
                <a16:creationId xmlns:a16="http://schemas.microsoft.com/office/drawing/2014/main" id="{BDE7F103-2C1A-4FC2-841A-47C575DFC93E}"/>
              </a:ext>
            </a:extLst>
          </p:cNvPr>
          <p:cNvSpPr>
            <a:spLocks noGrp="1"/>
          </p:cNvSpPr>
          <p:nvPr>
            <p:ph type="sldNum" sz="quarter" idx="11"/>
          </p:nvPr>
        </p:nvSpPr>
        <p:spPr/>
        <p:txBody>
          <a:bodyPr/>
          <a:lstStyle>
            <a:lvl1pPr>
              <a:defRPr>
                <a:solidFill>
                  <a:srgbClr val="FFFFFF"/>
                </a:solidFill>
              </a:defRPr>
            </a:lvl1pPr>
          </a:lstStyle>
          <a:p>
            <a:fld id="{C76B4542-0737-4386-AF43-F7082FD136F9}" type="slidenum">
              <a:rPr lang="en-US" altLang="en-US"/>
              <a:pPr/>
              <a:t>‹#›</a:t>
            </a:fld>
            <a:endParaRPr lang="en-US" altLang="en-US"/>
          </a:p>
        </p:txBody>
      </p:sp>
      <p:sp>
        <p:nvSpPr>
          <p:cNvPr id="14" name="Footer Placeholder 18">
            <a:extLst>
              <a:ext uri="{FF2B5EF4-FFF2-40B4-BE49-F238E27FC236}">
                <a16:creationId xmlns:a16="http://schemas.microsoft.com/office/drawing/2014/main" id="{49522651-3BCA-4049-B213-D27CE18C9C69}"/>
              </a:ext>
            </a:extLst>
          </p:cNvPr>
          <p:cNvSpPr>
            <a:spLocks noGrp="1"/>
          </p:cNvSpPr>
          <p:nvPr>
            <p:ph type="ftr" sz="quarter" idx="12"/>
          </p:nvPr>
        </p:nvSpPr>
        <p:spPr>
          <a:xfrm>
            <a:off x="2743200" y="6408738"/>
            <a:ext cx="3987800" cy="365125"/>
          </a:xfrm>
        </p:spPr>
        <p:txBody>
          <a:bodyPr/>
          <a:lstStyle>
            <a:lvl1pPr>
              <a:defRPr smtClean="0">
                <a:solidFill>
                  <a:schemeClr val="accent1">
                    <a:tint val="20000"/>
                  </a:schemeClr>
                </a:solidFill>
              </a:defRPr>
            </a:lvl1pPr>
            <a:extLst/>
          </a:lstStyle>
          <a:p>
            <a:pPr>
              <a:defRPr/>
            </a:pPr>
            <a:r>
              <a:rPr lang="en-US"/>
              <a:t>© 1992-2018 by Pearson Education, Inc. All Rights Reserved.</a:t>
            </a:r>
          </a:p>
        </p:txBody>
      </p:sp>
    </p:spTree>
    <p:extLst>
      <p:ext uri="{BB962C8B-B14F-4D97-AF65-F5344CB8AC3E}">
        <p14:creationId xmlns:p14="http://schemas.microsoft.com/office/powerpoint/2010/main" val="25449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94354F11-7E10-4E15-B4E7-6DFBCBED55B1}"/>
              </a:ext>
            </a:extLst>
          </p:cNvPr>
          <p:cNvSpPr>
            <a:spLocks noGrp="1"/>
          </p:cNvSpPr>
          <p:nvPr>
            <p:ph type="dt" sz="half" idx="10"/>
          </p:nvPr>
        </p:nvSpPr>
        <p:spPr/>
        <p:txBody>
          <a:bodyPr/>
          <a:lstStyle>
            <a:lvl1pPr>
              <a:defRPr/>
            </a:lvl1pPr>
          </a:lstStyle>
          <a:p>
            <a:pPr>
              <a:defRPr/>
            </a:pPr>
            <a:fld id="{FA159532-B3AD-4D0E-A42B-D817AF490B25}" type="datetime1">
              <a:rPr lang="en-US" smtClean="0"/>
              <a:t>11/5/2017</a:t>
            </a:fld>
            <a:endParaRPr lang="en-US"/>
          </a:p>
        </p:txBody>
      </p:sp>
      <p:sp>
        <p:nvSpPr>
          <p:cNvPr id="5" name="Footer Placeholder 21">
            <a:extLst>
              <a:ext uri="{FF2B5EF4-FFF2-40B4-BE49-F238E27FC236}">
                <a16:creationId xmlns:a16="http://schemas.microsoft.com/office/drawing/2014/main" id="{B1E86E22-C54B-461B-92CF-8C948DDBEAF8}"/>
              </a:ext>
            </a:extLst>
          </p:cNvPr>
          <p:cNvSpPr>
            <a:spLocks noGrp="1"/>
          </p:cNvSpPr>
          <p:nvPr>
            <p:ph type="ftr" sz="quarter" idx="11"/>
          </p:nvPr>
        </p:nvSpPr>
        <p:spPr/>
        <p:txBody>
          <a:bodyPr/>
          <a:lstStyle>
            <a:lvl1pPr>
              <a:defRPr/>
            </a:lvl1pPr>
          </a:lstStyle>
          <a:p>
            <a:pPr>
              <a:defRPr/>
            </a:pPr>
            <a:r>
              <a:rPr lang="en-US"/>
              <a:t>© 1992-2018 by Pearson Education, Inc. All Rights Reserved.</a:t>
            </a:r>
          </a:p>
        </p:txBody>
      </p:sp>
      <p:sp>
        <p:nvSpPr>
          <p:cNvPr id="6" name="Slide Number Placeholder 17">
            <a:extLst>
              <a:ext uri="{FF2B5EF4-FFF2-40B4-BE49-F238E27FC236}">
                <a16:creationId xmlns:a16="http://schemas.microsoft.com/office/drawing/2014/main" id="{5B7083F1-5D0C-4F4B-9B5F-E9D4E846930E}"/>
              </a:ext>
            </a:extLst>
          </p:cNvPr>
          <p:cNvSpPr>
            <a:spLocks noGrp="1"/>
          </p:cNvSpPr>
          <p:nvPr>
            <p:ph type="sldNum" sz="quarter" idx="12"/>
          </p:nvPr>
        </p:nvSpPr>
        <p:spPr/>
        <p:txBody>
          <a:bodyPr/>
          <a:lstStyle>
            <a:lvl1pPr>
              <a:defRPr/>
            </a:lvl1pPr>
          </a:lstStyle>
          <a:p>
            <a:fld id="{CDABBC2F-99C6-4C6C-8C70-C56C3D966C01}" type="slidenum">
              <a:rPr lang="en-US" altLang="en-US"/>
              <a:pPr/>
              <a:t>‹#›</a:t>
            </a:fld>
            <a:endParaRPr lang="en-US" altLang="en-US"/>
          </a:p>
        </p:txBody>
      </p:sp>
    </p:spTree>
    <p:extLst>
      <p:ext uri="{BB962C8B-B14F-4D97-AF65-F5344CB8AC3E}">
        <p14:creationId xmlns:p14="http://schemas.microsoft.com/office/powerpoint/2010/main" val="139930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5EF64F0A-E98B-4683-BC65-CE436424FD1F}"/>
              </a:ext>
            </a:extLst>
          </p:cNvPr>
          <p:cNvSpPr>
            <a:spLocks noGrp="1"/>
          </p:cNvSpPr>
          <p:nvPr>
            <p:ph type="dt" sz="half" idx="10"/>
          </p:nvPr>
        </p:nvSpPr>
        <p:spPr/>
        <p:txBody>
          <a:bodyPr/>
          <a:lstStyle>
            <a:lvl1pPr>
              <a:defRPr/>
            </a:lvl1pPr>
          </a:lstStyle>
          <a:p>
            <a:pPr>
              <a:defRPr/>
            </a:pPr>
            <a:fld id="{EF96822A-6DA0-4526-8C9C-AC820D463811}" type="datetime1">
              <a:rPr lang="en-US" smtClean="0"/>
              <a:t>11/5/2017</a:t>
            </a:fld>
            <a:endParaRPr lang="en-US"/>
          </a:p>
        </p:txBody>
      </p:sp>
      <p:sp>
        <p:nvSpPr>
          <p:cNvPr id="5" name="Footer Placeholder 21">
            <a:extLst>
              <a:ext uri="{FF2B5EF4-FFF2-40B4-BE49-F238E27FC236}">
                <a16:creationId xmlns:a16="http://schemas.microsoft.com/office/drawing/2014/main" id="{E93E03AE-F22C-495C-AE4C-8294AEBE9D66}"/>
              </a:ext>
            </a:extLst>
          </p:cNvPr>
          <p:cNvSpPr>
            <a:spLocks noGrp="1"/>
          </p:cNvSpPr>
          <p:nvPr>
            <p:ph type="ftr" sz="quarter" idx="11"/>
          </p:nvPr>
        </p:nvSpPr>
        <p:spPr/>
        <p:txBody>
          <a:bodyPr/>
          <a:lstStyle>
            <a:lvl1pPr>
              <a:defRPr/>
            </a:lvl1pPr>
          </a:lstStyle>
          <a:p>
            <a:pPr>
              <a:defRPr/>
            </a:pPr>
            <a:r>
              <a:rPr lang="en-US"/>
              <a:t>© 1992-2018 by Pearson Education, Inc. All Rights Reserved.</a:t>
            </a:r>
          </a:p>
        </p:txBody>
      </p:sp>
      <p:sp>
        <p:nvSpPr>
          <p:cNvPr id="6" name="Slide Number Placeholder 17">
            <a:extLst>
              <a:ext uri="{FF2B5EF4-FFF2-40B4-BE49-F238E27FC236}">
                <a16:creationId xmlns:a16="http://schemas.microsoft.com/office/drawing/2014/main" id="{528C7823-9572-4337-ABD0-0FE1065D08AC}"/>
              </a:ext>
            </a:extLst>
          </p:cNvPr>
          <p:cNvSpPr>
            <a:spLocks noGrp="1"/>
          </p:cNvSpPr>
          <p:nvPr>
            <p:ph type="sldNum" sz="quarter" idx="12"/>
          </p:nvPr>
        </p:nvSpPr>
        <p:spPr/>
        <p:txBody>
          <a:bodyPr/>
          <a:lstStyle>
            <a:lvl1pPr>
              <a:defRPr/>
            </a:lvl1pPr>
          </a:lstStyle>
          <a:p>
            <a:fld id="{D6A635B1-D791-4B16-8C95-7F9731187F81}" type="slidenum">
              <a:rPr lang="en-US" altLang="en-US"/>
              <a:pPr/>
              <a:t>‹#›</a:t>
            </a:fld>
            <a:endParaRPr lang="en-US" altLang="en-US"/>
          </a:p>
        </p:txBody>
      </p:sp>
    </p:spTree>
    <p:extLst>
      <p:ext uri="{BB962C8B-B14F-4D97-AF65-F5344CB8AC3E}">
        <p14:creationId xmlns:p14="http://schemas.microsoft.com/office/powerpoint/2010/main" val="2420337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17565C6-E55E-4D6F-BE8E-74742D6DB17C}"/>
              </a:ext>
            </a:extLst>
          </p:cNvPr>
          <p:cNvSpPr>
            <a:spLocks noGrp="1"/>
          </p:cNvSpPr>
          <p:nvPr>
            <p:ph type="dt" sz="half" idx="10"/>
          </p:nvPr>
        </p:nvSpPr>
        <p:spPr/>
        <p:txBody>
          <a:bodyPr/>
          <a:lstStyle>
            <a:lvl1pPr>
              <a:defRPr/>
            </a:lvl1pPr>
          </a:lstStyle>
          <a:p>
            <a:pPr>
              <a:defRPr/>
            </a:pPr>
            <a:fld id="{FD94625D-C67A-470B-AA79-BC5C8F843F2C}" type="datetime1">
              <a:rPr lang="en-US" smtClean="0"/>
              <a:t>11/5/2017</a:t>
            </a:fld>
            <a:endParaRPr lang="en-US"/>
          </a:p>
        </p:txBody>
      </p:sp>
      <p:sp>
        <p:nvSpPr>
          <p:cNvPr id="5" name="Footer Placeholder 21">
            <a:extLst>
              <a:ext uri="{FF2B5EF4-FFF2-40B4-BE49-F238E27FC236}">
                <a16:creationId xmlns:a16="http://schemas.microsoft.com/office/drawing/2014/main" id="{9339A819-547F-45A7-B58B-9861A3912DEA}"/>
              </a:ext>
            </a:extLst>
          </p:cNvPr>
          <p:cNvSpPr>
            <a:spLocks noGrp="1"/>
          </p:cNvSpPr>
          <p:nvPr>
            <p:ph type="ftr" sz="quarter" idx="11"/>
          </p:nvPr>
        </p:nvSpPr>
        <p:spPr/>
        <p:txBody>
          <a:bodyPr/>
          <a:lstStyle>
            <a:lvl1pPr>
              <a:defRPr/>
            </a:lvl1pPr>
          </a:lstStyle>
          <a:p>
            <a:pPr>
              <a:defRPr/>
            </a:pPr>
            <a:r>
              <a:rPr lang="en-US"/>
              <a:t>© 1992-2018 by Pearson Education, Inc. All Rights Reserved.</a:t>
            </a:r>
          </a:p>
        </p:txBody>
      </p:sp>
      <p:sp>
        <p:nvSpPr>
          <p:cNvPr id="6" name="Slide Number Placeholder 17">
            <a:extLst>
              <a:ext uri="{FF2B5EF4-FFF2-40B4-BE49-F238E27FC236}">
                <a16:creationId xmlns:a16="http://schemas.microsoft.com/office/drawing/2014/main" id="{A5AE6676-4211-4C82-912F-3ECF6B98F4BC}"/>
              </a:ext>
            </a:extLst>
          </p:cNvPr>
          <p:cNvSpPr>
            <a:spLocks noGrp="1"/>
          </p:cNvSpPr>
          <p:nvPr>
            <p:ph type="sldNum" sz="quarter" idx="12"/>
          </p:nvPr>
        </p:nvSpPr>
        <p:spPr/>
        <p:txBody>
          <a:bodyPr/>
          <a:lstStyle>
            <a:lvl1pPr>
              <a:defRPr/>
            </a:lvl1pPr>
          </a:lstStyle>
          <a:p>
            <a:fld id="{E01B9AED-C457-411D-9E6D-E6F38AAC2768}" type="slidenum">
              <a:rPr lang="en-US" altLang="en-US"/>
              <a:pPr/>
              <a:t>‹#›</a:t>
            </a:fld>
            <a:endParaRPr lang="en-US" altLang="en-US"/>
          </a:p>
        </p:txBody>
      </p:sp>
    </p:spTree>
    <p:extLst>
      <p:ext uri="{BB962C8B-B14F-4D97-AF65-F5344CB8AC3E}">
        <p14:creationId xmlns:p14="http://schemas.microsoft.com/office/powerpoint/2010/main" val="115213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16">
            <a:hlinkClick r:id="" action="ppaction://hlinkshowjump?jump=previousslide" highlightClick="1"/>
            <a:extLst>
              <a:ext uri="{FF2B5EF4-FFF2-40B4-BE49-F238E27FC236}">
                <a16:creationId xmlns:a16="http://schemas.microsoft.com/office/drawing/2014/main" id="{6A52DB0D-A02E-438B-A01A-33408BADBE3C}"/>
              </a:ext>
            </a:extLst>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sp>
        <p:nvSpPr>
          <p:cNvPr id="5" name="Action Button: Forward or Next 18">
            <a:hlinkClick r:id="" action="ppaction://hlinkshowjump?jump=nextslide" highlightClick="1"/>
            <a:extLst>
              <a:ext uri="{FF2B5EF4-FFF2-40B4-BE49-F238E27FC236}">
                <a16:creationId xmlns:a16="http://schemas.microsoft.com/office/drawing/2014/main" id="{3409681D-3D41-44DE-9395-C0F5EF857E6C}"/>
              </a:ext>
            </a:extLst>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a:extLst>
              <a:ext uri="{FF2B5EF4-FFF2-40B4-BE49-F238E27FC236}">
                <a16:creationId xmlns:a16="http://schemas.microsoft.com/office/drawing/2014/main" id="{6B17A5B7-429F-45A3-B73B-546034D7C6D6}"/>
              </a:ext>
            </a:extLst>
          </p:cNvPr>
          <p:cNvSpPr>
            <a:spLocks noGrp="1"/>
          </p:cNvSpPr>
          <p:nvPr>
            <p:ph type="dt" sz="half" idx="10"/>
          </p:nvPr>
        </p:nvSpPr>
        <p:spPr/>
        <p:txBody>
          <a:bodyPr/>
          <a:lstStyle>
            <a:lvl1pPr>
              <a:defRPr smtClean="0"/>
            </a:lvl1pPr>
            <a:extLst/>
          </a:lstStyle>
          <a:p>
            <a:pPr>
              <a:defRPr/>
            </a:pPr>
            <a:fld id="{A118E7F5-B645-4BD6-98F5-47CCA1F6FB68}" type="datetime1">
              <a:rPr lang="en-US" smtClean="0"/>
              <a:t>11/5/2017</a:t>
            </a:fld>
            <a:endParaRPr lang="en-US"/>
          </a:p>
        </p:txBody>
      </p:sp>
      <p:sp>
        <p:nvSpPr>
          <p:cNvPr id="8" name="Footer Placeholder 4">
            <a:extLst>
              <a:ext uri="{FF2B5EF4-FFF2-40B4-BE49-F238E27FC236}">
                <a16:creationId xmlns:a16="http://schemas.microsoft.com/office/drawing/2014/main" id="{128EF845-39A4-483D-B8C7-7E3A002D0F3B}"/>
              </a:ext>
            </a:extLst>
          </p:cNvPr>
          <p:cNvSpPr>
            <a:spLocks noGrp="1"/>
          </p:cNvSpPr>
          <p:nvPr>
            <p:ph type="ftr" sz="quarter" idx="11"/>
          </p:nvPr>
        </p:nvSpPr>
        <p:spPr>
          <a:xfrm>
            <a:off x="4114800" y="6408738"/>
            <a:ext cx="2616200" cy="365125"/>
          </a:xfrm>
        </p:spPr>
        <p:txBody>
          <a:bodyPr/>
          <a:lstStyle>
            <a:lvl1pPr>
              <a:defRPr smtClean="0"/>
            </a:lvl1pPr>
            <a:extLst/>
          </a:lstStyle>
          <a:p>
            <a:pPr>
              <a:defRPr/>
            </a:pPr>
            <a:r>
              <a:rPr lang="en-US"/>
              <a:t>© 1992-2018 by Pearson Education, Inc. All Rights Reserved.</a:t>
            </a:r>
          </a:p>
        </p:txBody>
      </p:sp>
      <p:sp>
        <p:nvSpPr>
          <p:cNvPr id="9" name="Slide Number Placeholder 5">
            <a:extLst>
              <a:ext uri="{FF2B5EF4-FFF2-40B4-BE49-F238E27FC236}">
                <a16:creationId xmlns:a16="http://schemas.microsoft.com/office/drawing/2014/main" id="{2289B2D9-18E9-4DDA-945C-72514660FA27}"/>
              </a:ext>
            </a:extLst>
          </p:cNvPr>
          <p:cNvSpPr>
            <a:spLocks noGrp="1"/>
          </p:cNvSpPr>
          <p:nvPr>
            <p:ph type="sldNum" sz="quarter" idx="12"/>
          </p:nvPr>
        </p:nvSpPr>
        <p:spPr/>
        <p:txBody>
          <a:bodyPr/>
          <a:lstStyle>
            <a:lvl1pPr>
              <a:defRPr/>
            </a:lvl1pPr>
          </a:lstStyle>
          <a:p>
            <a:fld id="{56AF50D1-93A9-414F-A7D2-90C47BBBC5CE}" type="slidenum">
              <a:rPr lang="en-US" altLang="en-US"/>
              <a:pPr/>
              <a:t>‹#›</a:t>
            </a:fld>
            <a:endParaRPr lang="en-US" altLang="en-US"/>
          </a:p>
        </p:txBody>
      </p:sp>
    </p:spTree>
    <p:extLst>
      <p:ext uri="{BB962C8B-B14F-4D97-AF65-F5344CB8AC3E}">
        <p14:creationId xmlns:p14="http://schemas.microsoft.com/office/powerpoint/2010/main" val="286605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6">
            <a:extLst>
              <a:ext uri="{FF2B5EF4-FFF2-40B4-BE49-F238E27FC236}">
                <a16:creationId xmlns:a16="http://schemas.microsoft.com/office/drawing/2014/main" id="{D8B8235C-61E0-4A0D-AFEE-0966F11090D4}"/>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Calibri" panose="020F0502020204030204" pitchFamily="34" charset="0"/>
            </a:endParaRPr>
          </a:p>
        </p:txBody>
      </p:sp>
      <p:sp>
        <p:nvSpPr>
          <p:cNvPr id="5" name="Chevron 18">
            <a:extLst>
              <a:ext uri="{FF2B5EF4-FFF2-40B4-BE49-F238E27FC236}">
                <a16:creationId xmlns:a16="http://schemas.microsoft.com/office/drawing/2014/main" id="{A58E7A0E-A1C7-4EB9-9D1B-8A9D64E34547}"/>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Calibri" panose="020F0502020204030204" pitchFamily="34"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2F128589-7525-4295-9FDD-BDF436744562}"/>
              </a:ext>
            </a:extLst>
          </p:cNvPr>
          <p:cNvSpPr>
            <a:spLocks noGrp="1"/>
          </p:cNvSpPr>
          <p:nvPr>
            <p:ph type="dt" sz="half" idx="10"/>
          </p:nvPr>
        </p:nvSpPr>
        <p:spPr/>
        <p:txBody>
          <a:bodyPr/>
          <a:lstStyle>
            <a:lvl1pPr>
              <a:defRPr smtClean="0"/>
            </a:lvl1pPr>
            <a:extLst/>
          </a:lstStyle>
          <a:p>
            <a:pPr>
              <a:defRPr/>
            </a:pPr>
            <a:fld id="{EA69E79D-0ACE-4D83-B2E2-26E4B39AA60B}" type="datetime1">
              <a:rPr lang="en-US" smtClean="0"/>
              <a:t>11/5/2017</a:t>
            </a:fld>
            <a:endParaRPr lang="en-US"/>
          </a:p>
        </p:txBody>
      </p:sp>
      <p:sp>
        <p:nvSpPr>
          <p:cNvPr id="7" name="Footer Placeholder 4">
            <a:extLst>
              <a:ext uri="{FF2B5EF4-FFF2-40B4-BE49-F238E27FC236}">
                <a16:creationId xmlns:a16="http://schemas.microsoft.com/office/drawing/2014/main" id="{31F0B813-39DD-4103-A7CB-53D215259DBE}"/>
              </a:ext>
            </a:extLst>
          </p:cNvPr>
          <p:cNvSpPr>
            <a:spLocks noGrp="1"/>
          </p:cNvSpPr>
          <p:nvPr>
            <p:ph type="ftr" sz="quarter" idx="11"/>
          </p:nvPr>
        </p:nvSpPr>
        <p:spPr/>
        <p:txBody>
          <a:bodyPr/>
          <a:lstStyle>
            <a:lvl1pPr>
              <a:defRPr smtClean="0"/>
            </a:lvl1pPr>
            <a:extLst/>
          </a:lstStyle>
          <a:p>
            <a:pPr>
              <a:defRPr/>
            </a:pPr>
            <a:r>
              <a:rPr lang="en-US"/>
              <a:t>© 1992-2018 by Pearson Education, Inc. All Rights Reserved.</a:t>
            </a:r>
          </a:p>
        </p:txBody>
      </p:sp>
      <p:sp>
        <p:nvSpPr>
          <p:cNvPr id="8" name="Slide Number Placeholder 5">
            <a:extLst>
              <a:ext uri="{FF2B5EF4-FFF2-40B4-BE49-F238E27FC236}">
                <a16:creationId xmlns:a16="http://schemas.microsoft.com/office/drawing/2014/main" id="{26D17D1D-702D-4C92-A8AD-4471544C3A0E}"/>
              </a:ext>
            </a:extLst>
          </p:cNvPr>
          <p:cNvSpPr>
            <a:spLocks noGrp="1"/>
          </p:cNvSpPr>
          <p:nvPr>
            <p:ph type="sldNum" sz="quarter" idx="12"/>
          </p:nvPr>
        </p:nvSpPr>
        <p:spPr/>
        <p:txBody>
          <a:bodyPr/>
          <a:lstStyle>
            <a:lvl1pPr>
              <a:defRPr/>
            </a:lvl1pPr>
          </a:lstStyle>
          <a:p>
            <a:fld id="{220259B5-B360-45D5-A913-5314ED1E145F}" type="slidenum">
              <a:rPr lang="en-US" altLang="en-US"/>
              <a:pPr/>
              <a:t>‹#›</a:t>
            </a:fld>
            <a:endParaRPr lang="en-US" altLang="en-US"/>
          </a:p>
        </p:txBody>
      </p:sp>
    </p:spTree>
    <p:extLst>
      <p:ext uri="{BB962C8B-B14F-4D97-AF65-F5344CB8AC3E}">
        <p14:creationId xmlns:p14="http://schemas.microsoft.com/office/powerpoint/2010/main" val="42551439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609523C7-AFC4-41BC-A09B-60D1D2320E16}"/>
              </a:ext>
            </a:extLst>
          </p:cNvPr>
          <p:cNvSpPr>
            <a:spLocks noGrp="1"/>
          </p:cNvSpPr>
          <p:nvPr>
            <p:ph type="dt" sz="half" idx="10"/>
          </p:nvPr>
        </p:nvSpPr>
        <p:spPr/>
        <p:txBody>
          <a:bodyPr/>
          <a:lstStyle>
            <a:lvl1pPr>
              <a:defRPr smtClean="0"/>
            </a:lvl1pPr>
            <a:extLst/>
          </a:lstStyle>
          <a:p>
            <a:pPr>
              <a:defRPr/>
            </a:pPr>
            <a:fld id="{79FBAC56-EF39-4AF0-AAC8-B4E379CCAAA9}" type="datetime1">
              <a:rPr lang="en-US" smtClean="0"/>
              <a:t>11/5/2017</a:t>
            </a:fld>
            <a:endParaRPr lang="en-US"/>
          </a:p>
        </p:txBody>
      </p:sp>
      <p:sp>
        <p:nvSpPr>
          <p:cNvPr id="6" name="Footer Placeholder 5">
            <a:extLst>
              <a:ext uri="{FF2B5EF4-FFF2-40B4-BE49-F238E27FC236}">
                <a16:creationId xmlns:a16="http://schemas.microsoft.com/office/drawing/2014/main" id="{DB2D9598-0F7B-42D9-989B-4BA6C1B96F83}"/>
              </a:ext>
            </a:extLst>
          </p:cNvPr>
          <p:cNvSpPr>
            <a:spLocks noGrp="1"/>
          </p:cNvSpPr>
          <p:nvPr>
            <p:ph type="ftr" sz="quarter" idx="11"/>
          </p:nvPr>
        </p:nvSpPr>
        <p:spPr/>
        <p:txBody>
          <a:bodyPr/>
          <a:lstStyle>
            <a:lvl1pPr>
              <a:defRPr smtClean="0"/>
            </a:lvl1pPr>
            <a:extLst/>
          </a:lstStyle>
          <a:p>
            <a:pPr>
              <a:defRPr/>
            </a:pPr>
            <a:r>
              <a:rPr lang="en-US"/>
              <a:t>© 1992-2018 by Pearson Education, Inc. All Rights Reserved.</a:t>
            </a:r>
          </a:p>
        </p:txBody>
      </p:sp>
      <p:sp>
        <p:nvSpPr>
          <p:cNvPr id="7" name="Slide Number Placeholder 6">
            <a:extLst>
              <a:ext uri="{FF2B5EF4-FFF2-40B4-BE49-F238E27FC236}">
                <a16:creationId xmlns:a16="http://schemas.microsoft.com/office/drawing/2014/main" id="{461353DE-3DD3-4FD6-B6E0-02EF941422BB}"/>
              </a:ext>
            </a:extLst>
          </p:cNvPr>
          <p:cNvSpPr>
            <a:spLocks noGrp="1"/>
          </p:cNvSpPr>
          <p:nvPr>
            <p:ph type="sldNum" sz="quarter" idx="12"/>
          </p:nvPr>
        </p:nvSpPr>
        <p:spPr/>
        <p:txBody>
          <a:bodyPr/>
          <a:lstStyle>
            <a:lvl1pPr>
              <a:defRPr/>
            </a:lvl1pPr>
          </a:lstStyle>
          <a:p>
            <a:fld id="{CC5686E1-27FA-4901-9BEE-1DE5F4BC7340}" type="slidenum">
              <a:rPr lang="en-US" altLang="en-US"/>
              <a:pPr/>
              <a:t>‹#›</a:t>
            </a:fld>
            <a:endParaRPr lang="en-US" altLang="en-US"/>
          </a:p>
        </p:txBody>
      </p:sp>
    </p:spTree>
    <p:extLst>
      <p:ext uri="{BB962C8B-B14F-4D97-AF65-F5344CB8AC3E}">
        <p14:creationId xmlns:p14="http://schemas.microsoft.com/office/powerpoint/2010/main" val="405807869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C39228-6E12-4AB5-A882-448D31B4B1A8}"/>
              </a:ext>
            </a:extLst>
          </p:cNvPr>
          <p:cNvSpPr>
            <a:spLocks noGrp="1"/>
          </p:cNvSpPr>
          <p:nvPr>
            <p:ph type="dt" sz="half" idx="10"/>
          </p:nvPr>
        </p:nvSpPr>
        <p:spPr/>
        <p:txBody>
          <a:bodyPr/>
          <a:lstStyle>
            <a:lvl1pPr>
              <a:defRPr smtClean="0"/>
            </a:lvl1pPr>
            <a:extLst/>
          </a:lstStyle>
          <a:p>
            <a:pPr>
              <a:defRPr/>
            </a:pPr>
            <a:fld id="{384667E8-A389-44A8-B68D-67375F338E8D}" type="datetime1">
              <a:rPr lang="en-US" smtClean="0"/>
              <a:t>11/5/2017</a:t>
            </a:fld>
            <a:endParaRPr lang="en-US"/>
          </a:p>
        </p:txBody>
      </p:sp>
      <p:sp>
        <p:nvSpPr>
          <p:cNvPr id="8" name="Footer Placeholder 7">
            <a:extLst>
              <a:ext uri="{FF2B5EF4-FFF2-40B4-BE49-F238E27FC236}">
                <a16:creationId xmlns:a16="http://schemas.microsoft.com/office/drawing/2014/main" id="{13D858DB-E7BC-497A-AA68-46E36AC12F13}"/>
              </a:ext>
            </a:extLst>
          </p:cNvPr>
          <p:cNvSpPr>
            <a:spLocks noGrp="1"/>
          </p:cNvSpPr>
          <p:nvPr>
            <p:ph type="ftr" sz="quarter" idx="11"/>
          </p:nvPr>
        </p:nvSpPr>
        <p:spPr/>
        <p:txBody>
          <a:bodyPr/>
          <a:lstStyle>
            <a:lvl1pPr>
              <a:defRPr smtClean="0"/>
            </a:lvl1pPr>
            <a:extLst/>
          </a:lstStyle>
          <a:p>
            <a:pPr>
              <a:defRPr/>
            </a:pPr>
            <a:r>
              <a:rPr lang="en-US"/>
              <a:t>© 1992-2018 by Pearson Education, Inc. All Rights Reserved.</a:t>
            </a:r>
          </a:p>
        </p:txBody>
      </p:sp>
      <p:sp>
        <p:nvSpPr>
          <p:cNvPr id="9" name="Slide Number Placeholder 8">
            <a:extLst>
              <a:ext uri="{FF2B5EF4-FFF2-40B4-BE49-F238E27FC236}">
                <a16:creationId xmlns:a16="http://schemas.microsoft.com/office/drawing/2014/main" id="{9B0FEE0C-148C-4C4D-94E1-0B03851ABAF2}"/>
              </a:ext>
            </a:extLst>
          </p:cNvPr>
          <p:cNvSpPr>
            <a:spLocks noGrp="1"/>
          </p:cNvSpPr>
          <p:nvPr>
            <p:ph type="sldNum" sz="quarter" idx="12"/>
          </p:nvPr>
        </p:nvSpPr>
        <p:spPr/>
        <p:txBody>
          <a:bodyPr/>
          <a:lstStyle>
            <a:lvl1pPr>
              <a:defRPr/>
            </a:lvl1pPr>
          </a:lstStyle>
          <a:p>
            <a:fld id="{001588C5-62A1-4A57-A588-6B67DC89FF05}" type="slidenum">
              <a:rPr lang="en-US" altLang="en-US"/>
              <a:pPr/>
              <a:t>‹#›</a:t>
            </a:fld>
            <a:endParaRPr lang="en-US" altLang="en-US"/>
          </a:p>
        </p:txBody>
      </p:sp>
    </p:spTree>
    <p:extLst>
      <p:ext uri="{BB962C8B-B14F-4D97-AF65-F5344CB8AC3E}">
        <p14:creationId xmlns:p14="http://schemas.microsoft.com/office/powerpoint/2010/main" val="16694335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ECA459AB-5CA4-4711-8216-5A117E2B3DA2}"/>
              </a:ext>
            </a:extLst>
          </p:cNvPr>
          <p:cNvSpPr>
            <a:spLocks noGrp="1"/>
          </p:cNvSpPr>
          <p:nvPr>
            <p:ph type="dt" sz="half" idx="10"/>
          </p:nvPr>
        </p:nvSpPr>
        <p:spPr/>
        <p:txBody>
          <a:bodyPr/>
          <a:lstStyle>
            <a:lvl1pPr>
              <a:defRPr smtClean="0"/>
            </a:lvl1pPr>
            <a:extLst/>
          </a:lstStyle>
          <a:p>
            <a:pPr>
              <a:defRPr/>
            </a:pPr>
            <a:fld id="{72194537-BB68-4800-A954-0A8383A9E533}" type="datetime1">
              <a:rPr lang="en-US" smtClean="0"/>
              <a:t>11/5/2017</a:t>
            </a:fld>
            <a:endParaRPr lang="en-US"/>
          </a:p>
        </p:txBody>
      </p:sp>
      <p:sp>
        <p:nvSpPr>
          <p:cNvPr id="4" name="Footer Placeholder 3">
            <a:extLst>
              <a:ext uri="{FF2B5EF4-FFF2-40B4-BE49-F238E27FC236}">
                <a16:creationId xmlns:a16="http://schemas.microsoft.com/office/drawing/2014/main" id="{F6A61F9F-C7E6-4CB3-9923-513236375DA8}"/>
              </a:ext>
            </a:extLst>
          </p:cNvPr>
          <p:cNvSpPr>
            <a:spLocks noGrp="1"/>
          </p:cNvSpPr>
          <p:nvPr>
            <p:ph type="ftr" sz="quarter" idx="11"/>
          </p:nvPr>
        </p:nvSpPr>
        <p:spPr/>
        <p:txBody>
          <a:bodyPr/>
          <a:lstStyle>
            <a:lvl1pPr>
              <a:defRPr smtClean="0"/>
            </a:lvl1pPr>
            <a:extLst/>
          </a:lstStyle>
          <a:p>
            <a:pPr>
              <a:defRPr/>
            </a:pPr>
            <a:r>
              <a:rPr lang="en-US"/>
              <a:t>© 1992-2018 by Pearson Education, Inc. All Rights Reserved.</a:t>
            </a:r>
          </a:p>
        </p:txBody>
      </p:sp>
      <p:sp>
        <p:nvSpPr>
          <p:cNvPr id="5" name="Slide Number Placeholder 4">
            <a:extLst>
              <a:ext uri="{FF2B5EF4-FFF2-40B4-BE49-F238E27FC236}">
                <a16:creationId xmlns:a16="http://schemas.microsoft.com/office/drawing/2014/main" id="{E8A774D0-0F65-47C2-973D-6F8055B49DB6}"/>
              </a:ext>
            </a:extLst>
          </p:cNvPr>
          <p:cNvSpPr>
            <a:spLocks noGrp="1"/>
          </p:cNvSpPr>
          <p:nvPr>
            <p:ph type="sldNum" sz="quarter" idx="12"/>
          </p:nvPr>
        </p:nvSpPr>
        <p:spPr/>
        <p:txBody>
          <a:bodyPr/>
          <a:lstStyle>
            <a:lvl1pPr>
              <a:defRPr/>
            </a:lvl1pPr>
          </a:lstStyle>
          <a:p>
            <a:fld id="{DE02C4AB-9F34-4B9A-B577-07C103A9CF5E}" type="slidenum">
              <a:rPr lang="en-US" altLang="en-US"/>
              <a:pPr/>
              <a:t>‹#›</a:t>
            </a:fld>
            <a:endParaRPr lang="en-US" altLang="en-US"/>
          </a:p>
        </p:txBody>
      </p:sp>
    </p:spTree>
    <p:extLst>
      <p:ext uri="{BB962C8B-B14F-4D97-AF65-F5344CB8AC3E}">
        <p14:creationId xmlns:p14="http://schemas.microsoft.com/office/powerpoint/2010/main" val="63661933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BA0C30EA-8510-432D-9EE5-2B497B2A5F54}"/>
              </a:ext>
            </a:extLst>
          </p:cNvPr>
          <p:cNvSpPr>
            <a:spLocks noGrp="1"/>
          </p:cNvSpPr>
          <p:nvPr>
            <p:ph type="dt" sz="half" idx="10"/>
          </p:nvPr>
        </p:nvSpPr>
        <p:spPr/>
        <p:txBody>
          <a:bodyPr/>
          <a:lstStyle>
            <a:lvl1pPr>
              <a:defRPr/>
            </a:lvl1pPr>
          </a:lstStyle>
          <a:p>
            <a:pPr>
              <a:defRPr/>
            </a:pPr>
            <a:fld id="{DC9B53AD-5CAF-4539-84FC-4074F70B429D}" type="datetime1">
              <a:rPr lang="en-US" smtClean="0"/>
              <a:t>11/5/2017</a:t>
            </a:fld>
            <a:endParaRPr lang="en-US"/>
          </a:p>
        </p:txBody>
      </p:sp>
      <p:sp>
        <p:nvSpPr>
          <p:cNvPr id="3" name="Footer Placeholder 21">
            <a:extLst>
              <a:ext uri="{FF2B5EF4-FFF2-40B4-BE49-F238E27FC236}">
                <a16:creationId xmlns:a16="http://schemas.microsoft.com/office/drawing/2014/main" id="{2B791FA1-A6B9-4264-B0DE-A660DACE8AFA}"/>
              </a:ext>
            </a:extLst>
          </p:cNvPr>
          <p:cNvSpPr>
            <a:spLocks noGrp="1"/>
          </p:cNvSpPr>
          <p:nvPr>
            <p:ph type="ftr" sz="quarter" idx="11"/>
          </p:nvPr>
        </p:nvSpPr>
        <p:spPr/>
        <p:txBody>
          <a:bodyPr/>
          <a:lstStyle>
            <a:lvl1pPr>
              <a:defRPr/>
            </a:lvl1pPr>
          </a:lstStyle>
          <a:p>
            <a:pPr>
              <a:defRPr/>
            </a:pPr>
            <a:r>
              <a:rPr lang="en-US"/>
              <a:t>© 1992-2018 by Pearson Education, Inc. All Rights Reserved.</a:t>
            </a:r>
          </a:p>
        </p:txBody>
      </p:sp>
      <p:sp>
        <p:nvSpPr>
          <p:cNvPr id="4" name="Slide Number Placeholder 17">
            <a:extLst>
              <a:ext uri="{FF2B5EF4-FFF2-40B4-BE49-F238E27FC236}">
                <a16:creationId xmlns:a16="http://schemas.microsoft.com/office/drawing/2014/main" id="{E2B173A3-592C-4D8F-AB13-27CD3F32523D}"/>
              </a:ext>
            </a:extLst>
          </p:cNvPr>
          <p:cNvSpPr>
            <a:spLocks noGrp="1"/>
          </p:cNvSpPr>
          <p:nvPr>
            <p:ph type="sldNum" sz="quarter" idx="12"/>
          </p:nvPr>
        </p:nvSpPr>
        <p:spPr/>
        <p:txBody>
          <a:bodyPr/>
          <a:lstStyle>
            <a:lvl1pPr>
              <a:defRPr/>
            </a:lvl1pPr>
          </a:lstStyle>
          <a:p>
            <a:fld id="{82B46BAF-A556-4B3B-B0B2-5318FC046E43}" type="slidenum">
              <a:rPr lang="en-US" altLang="en-US"/>
              <a:pPr/>
              <a:t>‹#›</a:t>
            </a:fld>
            <a:endParaRPr lang="en-US" altLang="en-US"/>
          </a:p>
        </p:txBody>
      </p:sp>
    </p:spTree>
    <p:extLst>
      <p:ext uri="{BB962C8B-B14F-4D97-AF65-F5344CB8AC3E}">
        <p14:creationId xmlns:p14="http://schemas.microsoft.com/office/powerpoint/2010/main" val="59630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8EBB9CC-02AB-45EF-92E4-882E46BF5312}"/>
              </a:ext>
            </a:extLst>
          </p:cNvPr>
          <p:cNvSpPr>
            <a:spLocks noGrp="1"/>
          </p:cNvSpPr>
          <p:nvPr>
            <p:ph type="dt" sz="half" idx="10"/>
          </p:nvPr>
        </p:nvSpPr>
        <p:spPr/>
        <p:txBody>
          <a:bodyPr/>
          <a:lstStyle>
            <a:lvl1pPr>
              <a:defRPr smtClean="0"/>
            </a:lvl1pPr>
            <a:extLst/>
          </a:lstStyle>
          <a:p>
            <a:pPr>
              <a:defRPr/>
            </a:pPr>
            <a:fld id="{013925E7-5D26-4669-82B1-7C838015A711}" type="datetime1">
              <a:rPr lang="en-US" smtClean="0"/>
              <a:t>11/5/2017</a:t>
            </a:fld>
            <a:endParaRPr lang="en-US"/>
          </a:p>
        </p:txBody>
      </p:sp>
      <p:sp>
        <p:nvSpPr>
          <p:cNvPr id="6" name="Footer Placeholder 5">
            <a:extLst>
              <a:ext uri="{FF2B5EF4-FFF2-40B4-BE49-F238E27FC236}">
                <a16:creationId xmlns:a16="http://schemas.microsoft.com/office/drawing/2014/main" id="{5A37ADDD-34CD-45FC-A40D-5E0325675023}"/>
              </a:ext>
            </a:extLst>
          </p:cNvPr>
          <p:cNvSpPr>
            <a:spLocks noGrp="1"/>
          </p:cNvSpPr>
          <p:nvPr>
            <p:ph type="ftr" sz="quarter" idx="11"/>
          </p:nvPr>
        </p:nvSpPr>
        <p:spPr/>
        <p:txBody>
          <a:bodyPr/>
          <a:lstStyle>
            <a:lvl1pPr>
              <a:defRPr smtClean="0"/>
            </a:lvl1pPr>
            <a:extLst/>
          </a:lstStyle>
          <a:p>
            <a:pPr>
              <a:defRPr/>
            </a:pPr>
            <a:r>
              <a:rPr lang="en-US"/>
              <a:t>© 1992-2018 by Pearson Education, Inc. All Rights Reserved.</a:t>
            </a:r>
          </a:p>
        </p:txBody>
      </p:sp>
      <p:sp>
        <p:nvSpPr>
          <p:cNvPr id="7" name="Slide Number Placeholder 6">
            <a:extLst>
              <a:ext uri="{FF2B5EF4-FFF2-40B4-BE49-F238E27FC236}">
                <a16:creationId xmlns:a16="http://schemas.microsoft.com/office/drawing/2014/main" id="{6E8DFB4D-FCA7-4355-A26E-A7A281A52C18}"/>
              </a:ext>
            </a:extLst>
          </p:cNvPr>
          <p:cNvSpPr>
            <a:spLocks noGrp="1"/>
          </p:cNvSpPr>
          <p:nvPr>
            <p:ph type="sldNum" sz="quarter" idx="12"/>
          </p:nvPr>
        </p:nvSpPr>
        <p:spPr/>
        <p:txBody>
          <a:bodyPr/>
          <a:lstStyle>
            <a:lvl1pPr>
              <a:defRPr/>
            </a:lvl1pPr>
          </a:lstStyle>
          <a:p>
            <a:fld id="{E3BE200C-6E7D-4C2B-9141-6FCB3F118A64}" type="slidenum">
              <a:rPr lang="en-US" altLang="en-US"/>
              <a:pPr/>
              <a:t>‹#›</a:t>
            </a:fld>
            <a:endParaRPr lang="en-US" altLang="en-US"/>
          </a:p>
        </p:txBody>
      </p:sp>
    </p:spTree>
    <p:extLst>
      <p:ext uri="{BB962C8B-B14F-4D97-AF65-F5344CB8AC3E}">
        <p14:creationId xmlns:p14="http://schemas.microsoft.com/office/powerpoint/2010/main" val="16267092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BE6CE9BD-DA27-4702-805C-43EFE1D9376F}"/>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alibri" panose="020F0502020204030204" pitchFamily="34" charset="0"/>
              <a:cs typeface="Calibri" panose="020F0502020204030204" pitchFamily="34" charset="0"/>
            </a:endParaRPr>
          </a:p>
        </p:txBody>
      </p:sp>
      <p:sp>
        <p:nvSpPr>
          <p:cNvPr id="6" name="Freeform 18">
            <a:extLst>
              <a:ext uri="{FF2B5EF4-FFF2-40B4-BE49-F238E27FC236}">
                <a16:creationId xmlns:a16="http://schemas.microsoft.com/office/drawing/2014/main" id="{A7B14A94-B906-480A-9522-A8F3FD9A68D1}"/>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7" name="Right Triangle 6">
            <a:extLst>
              <a:ext uri="{FF2B5EF4-FFF2-40B4-BE49-F238E27FC236}">
                <a16:creationId xmlns:a16="http://schemas.microsoft.com/office/drawing/2014/main" id="{980B6F22-4EFC-4064-9085-DF679BC52EF1}"/>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cxnSp>
        <p:nvCxnSpPr>
          <p:cNvPr id="8" name="Straight Connector 7">
            <a:extLst>
              <a:ext uri="{FF2B5EF4-FFF2-40B4-BE49-F238E27FC236}">
                <a16:creationId xmlns:a16="http://schemas.microsoft.com/office/drawing/2014/main" id="{2CD98E7B-F78A-4887-96DB-FB1EC12E931B}"/>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22">
            <a:extLst>
              <a:ext uri="{FF2B5EF4-FFF2-40B4-BE49-F238E27FC236}">
                <a16:creationId xmlns:a16="http://schemas.microsoft.com/office/drawing/2014/main" id="{0AB36489-E4FB-47A4-9D51-56C24298627A}"/>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Calibri" panose="020F0502020204030204" pitchFamily="34" charset="0"/>
            </a:endParaRPr>
          </a:p>
        </p:txBody>
      </p:sp>
      <p:sp>
        <p:nvSpPr>
          <p:cNvPr id="10" name="Chevron 23">
            <a:extLst>
              <a:ext uri="{FF2B5EF4-FFF2-40B4-BE49-F238E27FC236}">
                <a16:creationId xmlns:a16="http://schemas.microsoft.com/office/drawing/2014/main" id="{61BFCCE9-21A4-4F21-9A6D-240F92199A28}"/>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Calibri" panose="020F0502020204030204"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7B61989E-78E4-4243-8325-0503444D8AB0}"/>
              </a:ext>
            </a:extLst>
          </p:cNvPr>
          <p:cNvSpPr>
            <a:spLocks noGrp="1"/>
          </p:cNvSpPr>
          <p:nvPr>
            <p:ph type="dt" sz="half" idx="10"/>
          </p:nvPr>
        </p:nvSpPr>
        <p:spPr/>
        <p:txBody>
          <a:bodyPr/>
          <a:lstStyle>
            <a:lvl1pPr>
              <a:defRPr smtClean="0">
                <a:solidFill>
                  <a:schemeClr val="tx1"/>
                </a:solidFill>
              </a:defRPr>
            </a:lvl1pPr>
            <a:extLst/>
          </a:lstStyle>
          <a:p>
            <a:pPr>
              <a:defRPr/>
            </a:pPr>
            <a:fld id="{FB355AE7-E039-4C9C-A0F5-8E9B81AE8888}" type="datetime1">
              <a:rPr lang="en-US" smtClean="0"/>
              <a:t>11/5/2017</a:t>
            </a:fld>
            <a:endParaRPr lang="en-US"/>
          </a:p>
        </p:txBody>
      </p:sp>
      <p:sp>
        <p:nvSpPr>
          <p:cNvPr id="12" name="Footer Placeholder 5">
            <a:extLst>
              <a:ext uri="{FF2B5EF4-FFF2-40B4-BE49-F238E27FC236}">
                <a16:creationId xmlns:a16="http://schemas.microsoft.com/office/drawing/2014/main" id="{A57C86B9-1FC0-47E3-AB70-B5345B39BCE1}"/>
              </a:ext>
            </a:extLst>
          </p:cNvPr>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a:t>© 1992-2018 by Pearson Education, Inc. All Rights Reserved.</a:t>
            </a:r>
          </a:p>
        </p:txBody>
      </p:sp>
      <p:sp>
        <p:nvSpPr>
          <p:cNvPr id="13" name="Slide Number Placeholder 6">
            <a:extLst>
              <a:ext uri="{FF2B5EF4-FFF2-40B4-BE49-F238E27FC236}">
                <a16:creationId xmlns:a16="http://schemas.microsoft.com/office/drawing/2014/main" id="{7E19B8D5-EC8B-4175-B11B-8D91C5AF4B3E}"/>
              </a:ext>
            </a:extLst>
          </p:cNvPr>
          <p:cNvSpPr>
            <a:spLocks noGrp="1"/>
          </p:cNvSpPr>
          <p:nvPr>
            <p:ph type="sldNum" sz="quarter" idx="12"/>
          </p:nvPr>
        </p:nvSpPr>
        <p:spPr/>
        <p:txBody>
          <a:bodyPr/>
          <a:lstStyle>
            <a:lvl1pPr>
              <a:defRPr/>
            </a:lvl1pPr>
          </a:lstStyle>
          <a:p>
            <a:fld id="{4366821C-68B0-4B27-A811-71B983998932}" type="slidenum">
              <a:rPr lang="en-US" altLang="en-US"/>
              <a:pPr/>
              <a:t>‹#›</a:t>
            </a:fld>
            <a:endParaRPr lang="en-US" altLang="en-US"/>
          </a:p>
        </p:txBody>
      </p:sp>
    </p:spTree>
    <p:extLst>
      <p:ext uri="{BB962C8B-B14F-4D97-AF65-F5344CB8AC3E}">
        <p14:creationId xmlns:p14="http://schemas.microsoft.com/office/powerpoint/2010/main" val="363012933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D19B96AB-9F76-436F-BA28-CF292C8297CE}"/>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alibri" panose="020F0502020204030204" pitchFamily="34" charset="0"/>
              <a:cs typeface="Calibri" panose="020F0502020204030204" pitchFamily="34" charset="0"/>
            </a:endParaRPr>
          </a:p>
        </p:txBody>
      </p:sp>
      <p:sp>
        <p:nvSpPr>
          <p:cNvPr id="1027" name="Freeform 11">
            <a:extLst>
              <a:ext uri="{FF2B5EF4-FFF2-40B4-BE49-F238E27FC236}">
                <a16:creationId xmlns:a16="http://schemas.microsoft.com/office/drawing/2014/main" id="{9D6C396D-EB48-4C42-9DC2-1A314D36EBFD}"/>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14" name="Right Triangle 13">
            <a:extLst>
              <a:ext uri="{FF2B5EF4-FFF2-40B4-BE49-F238E27FC236}">
                <a16:creationId xmlns:a16="http://schemas.microsoft.com/office/drawing/2014/main" id="{E54D76B0-B6C4-4AE6-998C-FF38103884C3}"/>
              </a:ext>
            </a:extLst>
          </p:cNvPr>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cxnSp>
        <p:nvCxnSpPr>
          <p:cNvPr id="15" name="Straight Connector 14">
            <a:extLst>
              <a:ext uri="{FF2B5EF4-FFF2-40B4-BE49-F238E27FC236}">
                <a16:creationId xmlns:a16="http://schemas.microsoft.com/office/drawing/2014/main" id="{A5A52B94-25A7-4BDF-AD39-864304C34C78}"/>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F41A3726-4E8A-4CB9-B470-65009F08C685}"/>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3" name="Text Placeholder 29">
            <a:extLst>
              <a:ext uri="{FF2B5EF4-FFF2-40B4-BE49-F238E27FC236}">
                <a16:creationId xmlns:a16="http://schemas.microsoft.com/office/drawing/2014/main" id="{20118A3C-B646-4461-8BEF-B2034F4D9620}"/>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a:extLst>
              <a:ext uri="{FF2B5EF4-FFF2-40B4-BE49-F238E27FC236}">
                <a16:creationId xmlns:a16="http://schemas.microsoft.com/office/drawing/2014/main" id="{D12AC96E-90C4-4E9F-BF03-A630921255CD}"/>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Calibri" panose="020F0502020204030204" pitchFamily="34" charset="0"/>
                <a:cs typeface="+mn-cs"/>
              </a:defRPr>
            </a:lvl1pPr>
            <a:extLst/>
          </a:lstStyle>
          <a:p>
            <a:pPr>
              <a:defRPr/>
            </a:pPr>
            <a:fld id="{F5492014-CFD1-4EE7-9514-7AEC7C371F43}" type="datetime1">
              <a:rPr lang="en-US" smtClean="0"/>
              <a:t>11/5/2017</a:t>
            </a:fld>
            <a:endParaRPr lang="en-US" dirty="0"/>
          </a:p>
        </p:txBody>
      </p:sp>
      <p:sp>
        <p:nvSpPr>
          <p:cNvPr id="22" name="Footer Placeholder 21">
            <a:extLst>
              <a:ext uri="{FF2B5EF4-FFF2-40B4-BE49-F238E27FC236}">
                <a16:creationId xmlns:a16="http://schemas.microsoft.com/office/drawing/2014/main" id="{B4719097-56BF-4148-BED7-41A8ECC39275}"/>
              </a:ext>
            </a:extLst>
          </p:cNvPr>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Calibri" panose="020F0502020204030204" pitchFamily="34" charset="0"/>
                <a:cs typeface="+mn-cs"/>
              </a:defRPr>
            </a:lvl1pPr>
            <a:extLst/>
          </a:lstStyle>
          <a:p>
            <a:pPr>
              <a:defRPr/>
            </a:pPr>
            <a:r>
              <a:rPr lang="en-US"/>
              <a:t>© 1992-2018 by Pearson Education, Inc. All Rights Reserved.</a:t>
            </a:r>
            <a:endParaRPr lang="en-US" dirty="0"/>
          </a:p>
        </p:txBody>
      </p:sp>
      <p:sp>
        <p:nvSpPr>
          <p:cNvPr id="18" name="Slide Number Placeholder 17">
            <a:extLst>
              <a:ext uri="{FF2B5EF4-FFF2-40B4-BE49-F238E27FC236}">
                <a16:creationId xmlns:a16="http://schemas.microsoft.com/office/drawing/2014/main" id="{D62AE1BE-F9DB-4ECF-B699-F150341FC6FD}"/>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alibri" panose="020F0502020204030204" pitchFamily="34" charset="0"/>
                <a:cs typeface="Calibri" panose="020F0502020204030204" pitchFamily="34" charset="0"/>
              </a:defRPr>
            </a:lvl1pPr>
          </a:lstStyle>
          <a:p>
            <a:fld id="{74BB0060-DA6E-4365-BEF6-643F99801ADF}" type="slidenum">
              <a:rPr lang="en-US" altLang="en-US" smtClean="0"/>
              <a:pPr/>
              <a:t>‹#›</a:t>
            </a:fld>
            <a:endParaRPr lang="en-US" altLang="en-US" dirty="0"/>
          </a:p>
        </p:txBody>
      </p:sp>
      <p:sp>
        <p:nvSpPr>
          <p:cNvPr id="11" name="Action Button: Back or Previous 10">
            <a:hlinkClick r:id="" action="ppaction://hlinkshowjump?jump=previousslide" highlightClick="1"/>
            <a:extLst>
              <a:ext uri="{FF2B5EF4-FFF2-40B4-BE49-F238E27FC236}">
                <a16:creationId xmlns:a16="http://schemas.microsoft.com/office/drawing/2014/main" id="{72712AB9-51B7-4EFA-8122-553F3BFE9F72}"/>
              </a:ext>
            </a:extLst>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sp>
        <p:nvSpPr>
          <p:cNvPr id="16" name="Action Button: Forward or Next 15">
            <a:hlinkClick r:id="" action="ppaction://hlinkshowjump?jump=nextslide" highlightClick="1"/>
            <a:extLst>
              <a:ext uri="{FF2B5EF4-FFF2-40B4-BE49-F238E27FC236}">
                <a16:creationId xmlns:a16="http://schemas.microsoft.com/office/drawing/2014/main" id="{6D74E4FE-D341-4C2F-9F9C-4D514F1FD2B5}"/>
              </a:ext>
            </a:extLst>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02" r:id="rId7"/>
    <p:sldLayoutId id="2147483712" r:id="rId8"/>
    <p:sldLayoutId id="2147483713" r:id="rId9"/>
    <p:sldLayoutId id="2147483703" r:id="rId10"/>
    <p:sldLayoutId id="2147483704" r:id="rId11"/>
    <p:sldLayoutId id="2147483705" r:id="rId12"/>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Calibri" panose="020F0502020204030204" pitchFamily="34" charset="0"/>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Calibri" panose="020F0502020204030204"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Calibri" panose="020F0502020204030204" pitchFamily="34" charset="0"/>
          <a:ea typeface="+mn-ea"/>
          <a:cs typeface="+mn-cs"/>
        </a:defRPr>
      </a:lvl3pPr>
      <a:lvl4pPr marL="1143000" indent="-228600" algn="l" rtl="0" eaLnBrk="0" fontAlgn="base" hangingPunct="0">
        <a:spcBef>
          <a:spcPts val="350"/>
        </a:spcBef>
        <a:spcAft>
          <a:spcPct val="0"/>
        </a:spcAft>
        <a:buClr>
          <a:schemeClr val="accent2"/>
        </a:buClr>
        <a:defRPr sz="1900" kern="1200">
          <a:solidFill>
            <a:schemeClr val="tx1"/>
          </a:solidFill>
          <a:latin typeface="Calibri" panose="020F0502020204030204" pitchFamily="34" charset="0"/>
          <a:ea typeface="+mn-ea"/>
          <a:cs typeface="+mn-cs"/>
        </a:defRPr>
      </a:lvl4pPr>
      <a:lvl5pPr marL="1143000" indent="-228600" algn="l" rtl="0" eaLnBrk="0" fontAlgn="base" hangingPunct="0">
        <a:spcBef>
          <a:spcPts val="350"/>
        </a:spcBef>
        <a:spcAft>
          <a:spcPct val="0"/>
        </a:spcAft>
        <a:buClr>
          <a:schemeClr val="accent2"/>
        </a:buClr>
        <a:defRPr sz="1900" kern="1200">
          <a:solidFill>
            <a:schemeClr val="tx1"/>
          </a:solidFill>
          <a:latin typeface="Calibri" panose="020F050202020403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download.java.net/jdk8/docs/api/overview-summary.html" TargetMode="External"/><Relationship Id="rId2" Type="http://schemas.openxmlformats.org/officeDocument/2006/relationships/hyperlink" Target="http://docs.oracle.com/javase/7/docs/api/overview-summary.html" TargetMode="External"/><Relationship Id="rId1" Type="http://schemas.openxmlformats.org/officeDocument/2006/relationships/slideLayout" Target="../slideLayouts/slideLayout12.xml"/><Relationship Id="rId4" Type="http://schemas.openxmlformats.org/officeDocument/2006/relationships/hyperlink" Target="http://docs.oracle.com/javase/7/docs/api/"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A3BC-30CA-432E-81DA-9421B7717489}"/>
              </a:ext>
            </a:extLst>
          </p:cNvPr>
          <p:cNvSpPr>
            <a:spLocks noGrp="1"/>
          </p:cNvSpPr>
          <p:nvPr>
            <p:ph type="ctrTitle"/>
          </p:nvPr>
        </p:nvSpPr>
        <p:spPr/>
        <p:txBody>
          <a:bodyPr/>
          <a:lstStyle/>
          <a:p>
            <a:pPr eaLnBrk="1" fontAlgn="auto" hangingPunct="1">
              <a:spcAft>
                <a:spcPts val="0"/>
              </a:spcAft>
              <a:defRPr/>
            </a:pPr>
            <a:r>
              <a:rPr lang="en-US" dirty="0">
                <a:solidFill>
                  <a:srgbClr val="3380E6"/>
                </a:solidFill>
                <a:latin typeface="Calibri" panose="020F0502020204030204" pitchFamily="34" charset="0"/>
              </a:rPr>
              <a:t>Chapter 5, Methods </a:t>
            </a:r>
          </a:p>
        </p:txBody>
      </p:sp>
      <p:sp>
        <p:nvSpPr>
          <p:cNvPr id="10243" name="Subtitle 4">
            <a:extLst>
              <a:ext uri="{FF2B5EF4-FFF2-40B4-BE49-F238E27FC236}">
                <a16:creationId xmlns:a16="http://schemas.microsoft.com/office/drawing/2014/main" id="{47ADA759-5998-4015-93D9-15382BD4D547}"/>
              </a:ext>
            </a:extLst>
          </p:cNvPr>
          <p:cNvSpPr>
            <a:spLocks noGrp="1"/>
          </p:cNvSpPr>
          <p:nvPr>
            <p:ph type="subTitle" idx="1"/>
          </p:nvPr>
        </p:nvSpPr>
        <p:spPr>
          <a:xfrm>
            <a:off x="685800" y="3611563"/>
            <a:ext cx="7772400" cy="1200150"/>
          </a:xfrm>
        </p:spPr>
        <p:txBody>
          <a:bodyPr/>
          <a:lstStyle/>
          <a:p>
            <a:pPr marR="0" eaLnBrk="1" hangingPunct="1"/>
            <a:r>
              <a:rPr lang="en-US" altLang="en-US"/>
              <a:t>Java How to Program, </a:t>
            </a:r>
            <a:br>
              <a:rPr lang="en-US" altLang="en-US"/>
            </a:br>
            <a:r>
              <a:rPr lang="en-US" altLang="en-US"/>
              <a:t>Late Objects Version, 10/e</a:t>
            </a:r>
          </a:p>
        </p:txBody>
      </p:sp>
      <p:sp>
        <p:nvSpPr>
          <p:cNvPr id="4" name="Footer Placeholder 3">
            <a:extLst>
              <a:ext uri="{FF2B5EF4-FFF2-40B4-BE49-F238E27FC236}">
                <a16:creationId xmlns:a16="http://schemas.microsoft.com/office/drawing/2014/main" id="{0BAB54F6-2E88-449C-917A-7271CAC17350}"/>
              </a:ext>
            </a:extLst>
          </p:cNvPr>
          <p:cNvSpPr>
            <a:spLocks noGrp="1"/>
          </p:cNvSpPr>
          <p:nvPr>
            <p:ph type="ftr" sz="quarter" idx="12"/>
          </p:nvPr>
        </p:nvSpPr>
        <p:spPr/>
        <p:txBody>
          <a:bodyPr/>
          <a:lstStyle/>
          <a:p>
            <a:pPr>
              <a:defRPr/>
            </a:pPr>
            <a:r>
              <a:rPr lang="en-US"/>
              <a:t>© 1992-2018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6694-ABF0-4DB2-AAC3-F40BAD87CED7}"/>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5.2  </a:t>
            </a:r>
            <a:r>
              <a:rPr lang="en-US" dirty="0">
                <a:solidFill>
                  <a:srgbClr val="3380E6"/>
                </a:solidFill>
                <a:latin typeface="Calibri" panose="020F0502020204030204" pitchFamily="34" charset="0"/>
              </a:rPr>
              <a:t>Program Units in Java (cont.)</a:t>
            </a:r>
          </a:p>
        </p:txBody>
      </p:sp>
      <p:sp>
        <p:nvSpPr>
          <p:cNvPr id="16387" name="Text Placeholder 2">
            <a:extLst>
              <a:ext uri="{FF2B5EF4-FFF2-40B4-BE49-F238E27FC236}">
                <a16:creationId xmlns:a16="http://schemas.microsoft.com/office/drawing/2014/main" id="{2C9D7D75-E704-42BA-8D7B-3A9AE39BEB1E}"/>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The statements in method bodies are written only once, are hidden from other methods and can be reused from several locations in a program.</a:t>
            </a:r>
          </a:p>
          <a:p>
            <a:pPr eaLnBrk="1" hangingPunct="1"/>
            <a:r>
              <a:rPr lang="en-US" altLang="en-US" dirty="0">
                <a:solidFill>
                  <a:srgbClr val="0000FF"/>
                </a:solidFill>
                <a:latin typeface="Cambria" panose="02040503050406030204" pitchFamily="18" charset="0"/>
              </a:rPr>
              <a:t>Software reusability</a:t>
            </a:r>
          </a:p>
          <a:p>
            <a:pPr lvl="1" eaLnBrk="1" hangingPunct="1"/>
            <a:r>
              <a:rPr lang="en-US" altLang="en-US" dirty="0">
                <a:solidFill>
                  <a:srgbClr val="000000"/>
                </a:solidFill>
                <a:latin typeface="Cambria" panose="02040503050406030204" pitchFamily="18" charset="0"/>
              </a:rPr>
              <a:t>using existing methods as building blocks to create new programs </a:t>
            </a:r>
          </a:p>
          <a:p>
            <a:pPr eaLnBrk="1" hangingPunct="1"/>
            <a:r>
              <a:rPr lang="en-US" altLang="en-US" dirty="0">
                <a:solidFill>
                  <a:srgbClr val="000000"/>
                </a:solidFill>
                <a:latin typeface="Cambria" panose="02040503050406030204" pitchFamily="18" charset="0"/>
              </a:rPr>
              <a:t>Often, you can create programs from existing classes and methods rather than by building customized code </a:t>
            </a:r>
          </a:p>
          <a:p>
            <a:pPr eaLnBrk="1" hangingPunct="1"/>
            <a:r>
              <a:rPr lang="en-US" altLang="en-US" dirty="0">
                <a:solidFill>
                  <a:srgbClr val="000000"/>
                </a:solidFill>
                <a:latin typeface="Cambria" panose="02040503050406030204" pitchFamily="18" charset="0"/>
              </a:rPr>
              <a:t>Dividing a program into meaningful methods makes the program easier to debug and maintain.</a:t>
            </a:r>
          </a:p>
        </p:txBody>
      </p:sp>
      <p:sp>
        <p:nvSpPr>
          <p:cNvPr id="16388" name="Footer Placeholder 3">
            <a:extLst>
              <a:ext uri="{FF2B5EF4-FFF2-40B4-BE49-F238E27FC236}">
                <a16:creationId xmlns:a16="http://schemas.microsoft.com/office/drawing/2014/main" id="{054D4DBB-9736-4E30-BDEB-A907E11E6FD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10">
            <a:extLst>
              <a:ext uri="{FF2B5EF4-FFF2-40B4-BE49-F238E27FC236}">
                <a16:creationId xmlns:a16="http://schemas.microsoft.com/office/drawing/2014/main" id="{5B8B34C1-81E0-4061-98E3-96A8A1576F6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1200"/>
            <a:ext cx="9144000" cy="2894410"/>
          </a:xfrm>
          <a:prstGeom prst="rect">
            <a:avLst/>
          </a:prstGeom>
        </p:spPr>
      </p:pic>
      <p:sp>
        <p:nvSpPr>
          <p:cNvPr id="2" name="Footer Placeholder 1">
            <a:extLst>
              <a:ext uri="{FF2B5EF4-FFF2-40B4-BE49-F238E27FC236}">
                <a16:creationId xmlns:a16="http://schemas.microsoft.com/office/drawing/2014/main" id="{8DB40AAD-7C84-41A6-9F1B-84BFB884B26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97022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11">
            <a:extLst>
              <a:ext uri="{FF2B5EF4-FFF2-40B4-BE49-F238E27FC236}">
                <a16:creationId xmlns:a16="http://schemas.microsoft.com/office/drawing/2014/main" id="{90143DE1-495D-46AA-81EA-93EF8DC93DF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88394"/>
            <a:ext cx="9144000" cy="2081213"/>
          </a:xfrm>
          <a:prstGeom prst="rect">
            <a:avLst/>
          </a:prstGeom>
        </p:spPr>
      </p:pic>
      <p:sp>
        <p:nvSpPr>
          <p:cNvPr id="2" name="Footer Placeholder 1">
            <a:extLst>
              <a:ext uri="{FF2B5EF4-FFF2-40B4-BE49-F238E27FC236}">
                <a16:creationId xmlns:a16="http://schemas.microsoft.com/office/drawing/2014/main" id="{29A226D9-8878-4223-8E8D-18ED15F6478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89786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12">
            <a:extLst>
              <a:ext uri="{FF2B5EF4-FFF2-40B4-BE49-F238E27FC236}">
                <a16:creationId xmlns:a16="http://schemas.microsoft.com/office/drawing/2014/main" id="{3D494067-4F47-4865-8F2F-082B0EC202B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22873"/>
            <a:ext cx="9144000" cy="2811065"/>
          </a:xfrm>
          <a:prstGeom prst="rect">
            <a:avLst/>
          </a:prstGeom>
        </p:spPr>
      </p:pic>
      <p:sp>
        <p:nvSpPr>
          <p:cNvPr id="2" name="Footer Placeholder 1">
            <a:extLst>
              <a:ext uri="{FF2B5EF4-FFF2-40B4-BE49-F238E27FC236}">
                <a16:creationId xmlns:a16="http://schemas.microsoft.com/office/drawing/2014/main" id="{B70696D8-34F6-4854-A985-8370DF256063}"/>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46424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4DDC-24DE-43DE-949F-3FFB35879253}"/>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5.2  </a:t>
            </a:r>
            <a:r>
              <a:rPr lang="en-US" dirty="0">
                <a:solidFill>
                  <a:srgbClr val="3380E6"/>
                </a:solidFill>
                <a:latin typeface="Calibri" panose="020F0502020204030204" pitchFamily="34" charset="0"/>
              </a:rPr>
              <a:t>Program Units in Java (cont.)</a:t>
            </a:r>
          </a:p>
        </p:txBody>
      </p:sp>
      <p:sp>
        <p:nvSpPr>
          <p:cNvPr id="20483" name="Text Placeholder 2">
            <a:extLst>
              <a:ext uri="{FF2B5EF4-FFF2-40B4-BE49-F238E27FC236}">
                <a16:creationId xmlns:a16="http://schemas.microsoft.com/office/drawing/2014/main" id="{8E9EA041-52B6-4448-898F-F0AF71C6CECE}"/>
              </a:ext>
            </a:extLst>
          </p:cNvPr>
          <p:cNvSpPr>
            <a:spLocks noGrp="1"/>
          </p:cNvSpPr>
          <p:nvPr>
            <p:ph type="body" idx="1"/>
          </p:nvPr>
        </p:nvSpPr>
        <p:spPr/>
        <p:txBody>
          <a:bodyPr/>
          <a:lstStyle/>
          <a:p>
            <a:pPr eaLnBrk="1" hangingPunct="1"/>
            <a:r>
              <a:rPr lang="en-US" altLang="en-US" sz="2500" dirty="0">
                <a:solidFill>
                  <a:srgbClr val="000000"/>
                </a:solidFill>
                <a:latin typeface="Cambria" panose="02040503050406030204" pitchFamily="18" charset="0"/>
              </a:rPr>
              <a:t>A method is invoked by a method call</a:t>
            </a:r>
          </a:p>
          <a:p>
            <a:pPr eaLnBrk="1" hangingPunct="1"/>
            <a:r>
              <a:rPr lang="en-US" altLang="en-US" sz="2500" dirty="0">
                <a:solidFill>
                  <a:srgbClr val="000000"/>
                </a:solidFill>
                <a:latin typeface="Cambria" panose="02040503050406030204" pitchFamily="18" charset="0"/>
              </a:rPr>
              <a:t>When the called method completes its task, it returns control—and possibly a result—to the caller </a:t>
            </a:r>
          </a:p>
          <a:p>
            <a:pPr eaLnBrk="1" hangingPunct="1"/>
            <a:r>
              <a:rPr lang="en-US" altLang="en-US" sz="2500" dirty="0">
                <a:solidFill>
                  <a:srgbClr val="000000"/>
                </a:solidFill>
                <a:latin typeface="Cambria" panose="02040503050406030204" pitchFamily="18" charset="0"/>
              </a:rPr>
              <a:t>Similar to the hierarchical form of management (Fig. 5.1) </a:t>
            </a:r>
          </a:p>
          <a:p>
            <a:pPr lvl="1" eaLnBrk="1" hangingPunct="1"/>
            <a:r>
              <a:rPr lang="en-US" altLang="en-US" sz="2100" dirty="0">
                <a:solidFill>
                  <a:srgbClr val="000000"/>
                </a:solidFill>
                <a:latin typeface="Cambria" panose="02040503050406030204" pitchFamily="18" charset="0"/>
              </a:rPr>
              <a:t>A boss (the caller) asks a worker (the called method) to perform a task and report back (return) the results after completing the task </a:t>
            </a:r>
          </a:p>
          <a:p>
            <a:pPr lvl="1" eaLnBrk="1" hangingPunct="1"/>
            <a:r>
              <a:rPr lang="en-US" altLang="en-US" sz="2100" dirty="0">
                <a:solidFill>
                  <a:srgbClr val="000000"/>
                </a:solidFill>
                <a:latin typeface="Cambria" panose="02040503050406030204" pitchFamily="18" charset="0"/>
              </a:rPr>
              <a:t>The boss method does not know how the worker method performs its designated tasks </a:t>
            </a:r>
          </a:p>
          <a:p>
            <a:pPr lvl="1" eaLnBrk="1" hangingPunct="1"/>
            <a:r>
              <a:rPr lang="en-US" altLang="en-US" sz="2100" dirty="0">
                <a:solidFill>
                  <a:srgbClr val="000000"/>
                </a:solidFill>
                <a:latin typeface="Cambria" panose="02040503050406030204" pitchFamily="18" charset="0"/>
              </a:rPr>
              <a:t>The worker may also call other worker methods, unbeknown to the boss </a:t>
            </a:r>
          </a:p>
          <a:p>
            <a:pPr lvl="1" eaLnBrk="1" hangingPunct="1"/>
            <a:r>
              <a:rPr lang="en-US" altLang="en-US" sz="2100" dirty="0">
                <a:solidFill>
                  <a:srgbClr val="000000"/>
                </a:solidFill>
                <a:latin typeface="Cambria" panose="02040503050406030204" pitchFamily="18" charset="0"/>
              </a:rPr>
              <a:t>This “hiding” of implementation details promotes good software engineering </a:t>
            </a:r>
          </a:p>
        </p:txBody>
      </p:sp>
      <p:sp>
        <p:nvSpPr>
          <p:cNvPr id="20484" name="Footer Placeholder 3">
            <a:extLst>
              <a:ext uri="{FF2B5EF4-FFF2-40B4-BE49-F238E27FC236}">
                <a16:creationId xmlns:a16="http://schemas.microsoft.com/office/drawing/2014/main" id="{D4AC3E64-2B73-4E87-8EB3-696F72E3B343}"/>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13">
            <a:extLst>
              <a:ext uri="{FF2B5EF4-FFF2-40B4-BE49-F238E27FC236}">
                <a16:creationId xmlns:a16="http://schemas.microsoft.com/office/drawing/2014/main" id="{1604EACB-D54B-49AF-8C5A-D9AD6F5CEB1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0935"/>
            <a:ext cx="9144000" cy="3336131"/>
          </a:xfrm>
          <a:prstGeom prst="rect">
            <a:avLst/>
          </a:prstGeom>
        </p:spPr>
      </p:pic>
      <p:sp>
        <p:nvSpPr>
          <p:cNvPr id="2" name="Footer Placeholder 1">
            <a:extLst>
              <a:ext uri="{FF2B5EF4-FFF2-40B4-BE49-F238E27FC236}">
                <a16:creationId xmlns:a16="http://schemas.microsoft.com/office/drawing/2014/main" id="{87D283A7-9581-48C1-8C31-7A9C1FAB1532}"/>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13433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14">
            <a:extLst>
              <a:ext uri="{FF2B5EF4-FFF2-40B4-BE49-F238E27FC236}">
                <a16:creationId xmlns:a16="http://schemas.microsoft.com/office/drawing/2014/main" id="{8D635A68-5E9C-41E3-A8E0-2C04DB2CA02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68029"/>
            <a:ext cx="9144000" cy="4120753"/>
          </a:xfrm>
          <a:prstGeom prst="rect">
            <a:avLst/>
          </a:prstGeom>
        </p:spPr>
      </p:pic>
      <p:sp>
        <p:nvSpPr>
          <p:cNvPr id="2" name="Footer Placeholder 1">
            <a:extLst>
              <a:ext uri="{FF2B5EF4-FFF2-40B4-BE49-F238E27FC236}">
                <a16:creationId xmlns:a16="http://schemas.microsoft.com/office/drawing/2014/main" id="{AD7AE9BE-4AAD-4B94-AA35-3BCA3253A02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762202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CCC8-7ADC-41DD-B874-1687021C13B6}"/>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5.3  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Methods,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Fields and Class </a:t>
            </a:r>
            <a:r>
              <a:rPr lang="en-US" dirty="0">
                <a:solidFill>
                  <a:srgbClr val="3380E6"/>
                </a:solidFill>
                <a:latin typeface="Consolas" panose="020B0609020204030204" pitchFamily="49" charset="0"/>
              </a:rPr>
              <a:t>Math</a:t>
            </a:r>
            <a:r>
              <a:rPr lang="en-US" dirty="0">
                <a:solidFill>
                  <a:srgbClr val="3380E6"/>
                </a:solidFill>
                <a:latin typeface="Calibri" panose="020F0502020204030204" pitchFamily="34" charset="0"/>
              </a:rPr>
              <a:t> </a:t>
            </a:r>
          </a:p>
        </p:txBody>
      </p:sp>
      <p:sp>
        <p:nvSpPr>
          <p:cNvPr id="3" name="Text Placeholder 2">
            <a:extLst>
              <a:ext uri="{FF2B5EF4-FFF2-40B4-BE49-F238E27FC236}">
                <a16:creationId xmlns:a16="http://schemas.microsoft.com/office/drawing/2014/main" id="{49E7E818-D864-4554-89D5-16C09C7247B2}"/>
              </a:ext>
            </a:extLst>
          </p:cNvPr>
          <p:cNvSpPr>
            <a:spLocks noGrp="1"/>
          </p:cNvSpPr>
          <p:nvPr>
            <p:ph type="body" idx="1"/>
          </p:nvPr>
        </p:nvSpPr>
        <p:spPr/>
        <p:txBody>
          <a:bodyPr>
            <a:normAutofit lnSpcReduction="10000"/>
          </a:bodyPr>
          <a:lstStyle/>
          <a:p>
            <a:pPr eaLnBrk="1" hangingPunct="1">
              <a:lnSpc>
                <a:spcPct val="90000"/>
              </a:lnSpc>
              <a:defRPr/>
            </a:pPr>
            <a:r>
              <a:rPr lang="en-US" altLang="en-US" sz="2500" dirty="0">
                <a:solidFill>
                  <a:srgbClr val="000000"/>
                </a:solidFill>
                <a:latin typeface="Cambria" panose="02040503050406030204" pitchFamily="18" charset="0"/>
              </a:rPr>
              <a:t>Sometimes a method performs a task that does not depend on the contents of any object </a:t>
            </a:r>
          </a:p>
          <a:p>
            <a:pPr lvl="1" eaLnBrk="1" hangingPunct="1">
              <a:lnSpc>
                <a:spcPct val="90000"/>
              </a:lnSpc>
              <a:defRPr/>
            </a:pPr>
            <a:r>
              <a:rPr lang="en-US" altLang="en-US" sz="2100" dirty="0">
                <a:solidFill>
                  <a:srgbClr val="000000"/>
                </a:solidFill>
                <a:latin typeface="Cambria" panose="02040503050406030204" pitchFamily="18" charset="0"/>
              </a:rPr>
              <a:t>Method applies to the class in which it’s declared as a whole and is known as a </a:t>
            </a:r>
            <a:r>
              <a:rPr lang="en-US" altLang="en-US" sz="2100" dirty="0">
                <a:solidFill>
                  <a:srgbClr val="000000"/>
                </a:solidFill>
                <a:latin typeface="Consolas" panose="020B0609020204030204" pitchFamily="49" charset="0"/>
              </a:rPr>
              <a:t>static</a:t>
            </a:r>
            <a:r>
              <a:rPr lang="en-US" altLang="en-US" sz="2100" dirty="0">
                <a:solidFill>
                  <a:srgbClr val="000000"/>
                </a:solidFill>
                <a:latin typeface="Cambria" panose="02040503050406030204" pitchFamily="18" charset="0"/>
              </a:rPr>
              <a:t> method or a </a:t>
            </a:r>
            <a:r>
              <a:rPr lang="en-US" altLang="en-US" sz="2100" dirty="0">
                <a:solidFill>
                  <a:srgbClr val="0000FF"/>
                </a:solidFill>
                <a:latin typeface="Cambria" panose="02040503050406030204" pitchFamily="18" charset="0"/>
              </a:rPr>
              <a:t>class method</a:t>
            </a:r>
            <a:r>
              <a:rPr lang="en-US" altLang="en-US" sz="2100" dirty="0">
                <a:solidFill>
                  <a:srgbClr val="000000"/>
                </a:solidFill>
                <a:latin typeface="Cambria" panose="02040503050406030204" pitchFamily="18" charset="0"/>
              </a:rPr>
              <a:t> </a:t>
            </a:r>
          </a:p>
          <a:p>
            <a:pPr eaLnBrk="1" hangingPunct="1">
              <a:lnSpc>
                <a:spcPct val="90000"/>
              </a:lnSpc>
              <a:defRPr/>
            </a:pPr>
            <a:r>
              <a:rPr lang="en-US" altLang="en-US" sz="2500" dirty="0">
                <a:solidFill>
                  <a:srgbClr val="000000"/>
                </a:solidFill>
                <a:latin typeface="Cambria" panose="02040503050406030204" pitchFamily="18" charset="0"/>
              </a:rPr>
              <a:t>For any class imported into your program, you can call the class’s </a:t>
            </a:r>
            <a:r>
              <a:rPr lang="en-US" altLang="en-US" sz="2500" dirty="0">
                <a:solidFill>
                  <a:srgbClr val="000000"/>
                </a:solidFill>
                <a:latin typeface="Consolas" panose="020B0609020204030204" pitchFamily="49" charset="0"/>
              </a:rPr>
              <a:t>static</a:t>
            </a:r>
            <a:r>
              <a:rPr lang="en-US" altLang="en-US" sz="2500" dirty="0">
                <a:solidFill>
                  <a:srgbClr val="000000"/>
                </a:solidFill>
                <a:latin typeface="Cambria" panose="02040503050406030204" pitchFamily="18" charset="0"/>
              </a:rPr>
              <a:t> methods by specifying the name of the class in which the method is declared, followed by a dot (</a:t>
            </a:r>
            <a:r>
              <a:rPr lang="en-US" altLang="en-US" sz="2500" dirty="0">
                <a:solidFill>
                  <a:srgbClr val="000000"/>
                </a:solidFill>
                <a:latin typeface="Consolas" panose="020B0609020204030204" pitchFamily="49" charset="0"/>
              </a:rPr>
              <a:t>.</a:t>
            </a:r>
            <a:r>
              <a:rPr lang="en-US" altLang="en-US" sz="2500" dirty="0">
                <a:solidFill>
                  <a:srgbClr val="000000"/>
                </a:solidFill>
                <a:latin typeface="Cambria" panose="02040503050406030204" pitchFamily="18" charset="0"/>
              </a:rPr>
              <a:t>) and the method name</a:t>
            </a:r>
          </a:p>
          <a:p>
            <a:pPr eaLnBrk="1" hangingPunct="1">
              <a:lnSpc>
                <a:spcPct val="90000"/>
              </a:lnSpc>
              <a:defRPr/>
            </a:pPr>
            <a:r>
              <a:rPr lang="en-US" altLang="en-US" sz="2500" i="1" dirty="0">
                <a:solidFill>
                  <a:srgbClr val="000000"/>
                </a:solidFill>
                <a:latin typeface="Cambria" panose="02040503050406030204" pitchFamily="18" charset="0"/>
              </a:rPr>
              <a:t>All </a:t>
            </a:r>
            <a:r>
              <a:rPr lang="en-US" altLang="en-US" sz="2500" dirty="0">
                <a:solidFill>
                  <a:srgbClr val="000000"/>
                </a:solidFill>
                <a:latin typeface="Consolas" panose="020B0609020204030204" pitchFamily="49" charset="0"/>
              </a:rPr>
              <a:t>Math</a:t>
            </a:r>
            <a:r>
              <a:rPr lang="en-US" altLang="en-US" sz="2500" dirty="0">
                <a:solidFill>
                  <a:srgbClr val="000000"/>
                </a:solidFill>
                <a:latin typeface="Cambria" panose="02040503050406030204" pitchFamily="18" charset="0"/>
              </a:rPr>
              <a:t> class methods are </a:t>
            </a:r>
            <a:r>
              <a:rPr lang="en-US" altLang="en-US" sz="2500" dirty="0">
                <a:solidFill>
                  <a:srgbClr val="000000"/>
                </a:solidFill>
                <a:latin typeface="Consolas" panose="020B0609020204030204" pitchFamily="49" charset="0"/>
              </a:rPr>
              <a:t>static</a:t>
            </a:r>
            <a:endParaRPr lang="en-US" altLang="en-US" sz="2500" dirty="0">
              <a:solidFill>
                <a:srgbClr val="000000"/>
              </a:solidFill>
              <a:latin typeface="Cambria" panose="02040503050406030204" pitchFamily="18" charset="0"/>
            </a:endParaRPr>
          </a:p>
          <a:p>
            <a:pPr lvl="1" eaLnBrk="1" hangingPunct="1">
              <a:lnSpc>
                <a:spcPct val="90000"/>
              </a:lnSpc>
              <a:defRPr/>
            </a:pPr>
            <a:r>
              <a:rPr lang="en-US" altLang="en-US" sz="2100" dirty="0">
                <a:solidFill>
                  <a:srgbClr val="000000"/>
                </a:solidFill>
                <a:latin typeface="Cambria" panose="02040503050406030204" pitchFamily="18" charset="0"/>
              </a:rPr>
              <a:t>Each is called by preceding the name of the method with the class name </a:t>
            </a:r>
            <a:r>
              <a:rPr lang="en-US" altLang="en-US" sz="2100" dirty="0">
                <a:solidFill>
                  <a:srgbClr val="000000"/>
                </a:solidFill>
                <a:latin typeface="Consolas" panose="020B0609020204030204" pitchFamily="49" charset="0"/>
              </a:rPr>
              <a:t>Math</a:t>
            </a:r>
            <a:r>
              <a:rPr lang="en-US" altLang="en-US" sz="2100" dirty="0">
                <a:solidFill>
                  <a:srgbClr val="000000"/>
                </a:solidFill>
                <a:latin typeface="Cambria" panose="02040503050406030204" pitchFamily="18" charset="0"/>
              </a:rPr>
              <a:t> and the dot (</a:t>
            </a:r>
            <a:r>
              <a:rPr lang="en-US" altLang="en-US" sz="2100" dirty="0">
                <a:solidFill>
                  <a:srgbClr val="000000"/>
                </a:solidFill>
                <a:latin typeface="Consolas" panose="020B0609020204030204" pitchFamily="49" charset="0"/>
              </a:rPr>
              <a:t>.</a:t>
            </a:r>
            <a:r>
              <a:rPr lang="en-US" altLang="en-US" sz="2100" dirty="0">
                <a:solidFill>
                  <a:srgbClr val="000000"/>
                </a:solidFill>
                <a:latin typeface="Cambria" panose="02040503050406030204" pitchFamily="18" charset="0"/>
              </a:rPr>
              <a:t>) separator </a:t>
            </a:r>
          </a:p>
          <a:p>
            <a:pPr eaLnBrk="1" hangingPunct="1">
              <a:lnSpc>
                <a:spcPct val="90000"/>
              </a:lnSpc>
              <a:defRPr/>
            </a:pPr>
            <a:r>
              <a:rPr lang="en-US" altLang="en-US" sz="2500" dirty="0">
                <a:solidFill>
                  <a:srgbClr val="000000"/>
                </a:solidFill>
                <a:latin typeface="Cambria" panose="02040503050406030204" pitchFamily="18" charset="0"/>
              </a:rPr>
              <a:t>Method arguments may be constants, variables or expressions </a:t>
            </a:r>
          </a:p>
          <a:p>
            <a:pPr eaLnBrk="1" hangingPunct="1">
              <a:lnSpc>
                <a:spcPct val="90000"/>
              </a:lnSpc>
              <a:defRPr/>
            </a:pPr>
            <a:endParaRPr lang="en-US" altLang="en-US" sz="2500" dirty="0">
              <a:solidFill>
                <a:srgbClr val="000000"/>
              </a:solidFill>
              <a:latin typeface="Cambria" panose="02040503050406030204" pitchFamily="18" charset="0"/>
            </a:endParaRPr>
          </a:p>
        </p:txBody>
      </p:sp>
      <p:sp>
        <p:nvSpPr>
          <p:cNvPr id="22532" name="Footer Placeholder 3">
            <a:extLst>
              <a:ext uri="{FF2B5EF4-FFF2-40B4-BE49-F238E27FC236}">
                <a16:creationId xmlns:a16="http://schemas.microsoft.com/office/drawing/2014/main" id="{14F8FA4C-7805-4F6E-A438-948325BA9C1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15">
            <a:extLst>
              <a:ext uri="{FF2B5EF4-FFF2-40B4-BE49-F238E27FC236}">
                <a16:creationId xmlns:a16="http://schemas.microsoft.com/office/drawing/2014/main" id="{49774E77-07E3-4307-A768-08747EBAD17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87179"/>
            <a:ext cx="9144000" cy="2482453"/>
          </a:xfrm>
          <a:prstGeom prst="rect">
            <a:avLst/>
          </a:prstGeom>
        </p:spPr>
      </p:pic>
      <p:sp>
        <p:nvSpPr>
          <p:cNvPr id="2" name="Footer Placeholder 1">
            <a:extLst>
              <a:ext uri="{FF2B5EF4-FFF2-40B4-BE49-F238E27FC236}">
                <a16:creationId xmlns:a16="http://schemas.microsoft.com/office/drawing/2014/main" id="{4C15C611-A737-40FD-BE65-6C3EC4143638}"/>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21154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16">
            <a:extLst>
              <a:ext uri="{FF2B5EF4-FFF2-40B4-BE49-F238E27FC236}">
                <a16:creationId xmlns:a16="http://schemas.microsoft.com/office/drawing/2014/main" id="{B6E8F3F4-7A67-4DFD-A7B1-8FC5B0CD4C3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73931" y="857250"/>
            <a:ext cx="7196138" cy="5143500"/>
          </a:xfrm>
          <a:prstGeom prst="rect">
            <a:avLst/>
          </a:prstGeom>
        </p:spPr>
      </p:pic>
      <p:sp>
        <p:nvSpPr>
          <p:cNvPr id="2" name="Footer Placeholder 1">
            <a:extLst>
              <a:ext uri="{FF2B5EF4-FFF2-40B4-BE49-F238E27FC236}">
                <a16:creationId xmlns:a16="http://schemas.microsoft.com/office/drawing/2014/main" id="{B31474B6-D7D1-44B3-A93F-33DEC374344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01621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02">
            <a:extLst>
              <a:ext uri="{FF2B5EF4-FFF2-40B4-BE49-F238E27FC236}">
                <a16:creationId xmlns:a16="http://schemas.microsoft.com/office/drawing/2014/main" id="{586C877A-7125-4D56-A1CE-5A76BD93052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52538"/>
            <a:ext cx="9144000" cy="4352925"/>
          </a:xfrm>
          <a:prstGeom prst="rect">
            <a:avLst/>
          </a:prstGeom>
        </p:spPr>
      </p:pic>
      <p:sp>
        <p:nvSpPr>
          <p:cNvPr id="2" name="Footer Placeholder 1">
            <a:extLst>
              <a:ext uri="{FF2B5EF4-FFF2-40B4-BE49-F238E27FC236}">
                <a16:creationId xmlns:a16="http://schemas.microsoft.com/office/drawing/2014/main" id="{F032595E-3C7F-4F51-9DBA-9993B7244AAC}"/>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92770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17">
            <a:extLst>
              <a:ext uri="{FF2B5EF4-FFF2-40B4-BE49-F238E27FC236}">
                <a16:creationId xmlns:a16="http://schemas.microsoft.com/office/drawing/2014/main" id="{111E8978-01F3-4C5E-9B77-094CC9E95C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46560"/>
            <a:ext cx="9144000" cy="4764881"/>
          </a:xfrm>
          <a:prstGeom prst="rect">
            <a:avLst/>
          </a:prstGeom>
        </p:spPr>
      </p:pic>
      <p:sp>
        <p:nvSpPr>
          <p:cNvPr id="2" name="Footer Placeholder 1">
            <a:extLst>
              <a:ext uri="{FF2B5EF4-FFF2-40B4-BE49-F238E27FC236}">
                <a16:creationId xmlns:a16="http://schemas.microsoft.com/office/drawing/2014/main" id="{1A550B8F-BF7E-4064-AB66-FF30D9A96B5C}"/>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158963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447D-B76D-4858-8EC6-40B2AF02A3E6}"/>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5.3  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Methods,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Fields and Class </a:t>
            </a:r>
            <a:r>
              <a:rPr lang="en-US" dirty="0">
                <a:solidFill>
                  <a:srgbClr val="3380E6"/>
                </a:solidFill>
                <a:latin typeface="Consolas" panose="020B0609020204030204" pitchFamily="49" charset="0"/>
              </a:rPr>
              <a:t>Math</a:t>
            </a:r>
            <a:r>
              <a:rPr lang="en-US" dirty="0">
                <a:solidFill>
                  <a:srgbClr val="3380E6"/>
                </a:solidFill>
                <a:latin typeface="Calibri" panose="020F0502020204030204" pitchFamily="34" charset="0"/>
              </a:rPr>
              <a:t> (cont.)</a:t>
            </a:r>
          </a:p>
        </p:txBody>
      </p:sp>
      <p:sp>
        <p:nvSpPr>
          <p:cNvPr id="27651" name="Text Placeholder 2">
            <a:extLst>
              <a:ext uri="{FF2B5EF4-FFF2-40B4-BE49-F238E27FC236}">
                <a16:creationId xmlns:a16="http://schemas.microsoft.com/office/drawing/2014/main" id="{C89214DC-1964-402B-AAC2-D5D6D7CC536F}"/>
              </a:ext>
            </a:extLst>
          </p:cNvPr>
          <p:cNvSpPr>
            <a:spLocks noGrp="1"/>
          </p:cNvSpPr>
          <p:nvPr>
            <p:ph type="body" idx="1"/>
          </p:nvPr>
        </p:nvSpPr>
        <p:spPr/>
        <p:txBody>
          <a:bodyPr/>
          <a:lstStyle/>
          <a:p>
            <a:pPr eaLnBrk="1" hangingPunct="1">
              <a:lnSpc>
                <a:spcPct val="90000"/>
              </a:lnSpc>
            </a:pPr>
            <a:r>
              <a:rPr lang="en-US" altLang="en-US" sz="2500" dirty="0">
                <a:solidFill>
                  <a:srgbClr val="000000"/>
                </a:solidFill>
                <a:latin typeface="Cambria" panose="02040503050406030204" pitchFamily="18" charset="0"/>
              </a:rPr>
              <a:t>Class </a:t>
            </a:r>
            <a:r>
              <a:rPr lang="en-US" altLang="en-US" sz="2500" dirty="0">
                <a:solidFill>
                  <a:srgbClr val="000000"/>
                </a:solidFill>
                <a:latin typeface="Consolas" panose="020B0609020204030204" pitchFamily="49" charset="0"/>
              </a:rPr>
              <a:t>Math</a:t>
            </a:r>
            <a:r>
              <a:rPr lang="en-US" altLang="en-US" sz="2500" dirty="0">
                <a:solidFill>
                  <a:srgbClr val="000000"/>
                </a:solidFill>
                <a:latin typeface="Cambria" panose="02040503050406030204" pitchFamily="18" charset="0"/>
              </a:rPr>
              <a:t> declares two constants</a:t>
            </a:r>
          </a:p>
          <a:p>
            <a:pPr lvl="1" eaLnBrk="1" hangingPunct="1">
              <a:lnSpc>
                <a:spcPct val="90000"/>
              </a:lnSpc>
            </a:pPr>
            <a:r>
              <a:rPr lang="en-US" altLang="en-US" sz="2100" dirty="0" err="1">
                <a:solidFill>
                  <a:srgbClr val="000000"/>
                </a:solidFill>
                <a:latin typeface="Consolas" panose="020B0609020204030204" pitchFamily="49" charset="0"/>
              </a:rPr>
              <a:t>Math.PI</a:t>
            </a:r>
            <a:r>
              <a:rPr lang="en-US" altLang="en-US" sz="2100" dirty="0">
                <a:solidFill>
                  <a:srgbClr val="000000"/>
                </a:solidFill>
                <a:latin typeface="Cambria" panose="02040503050406030204" pitchFamily="18" charset="0"/>
              </a:rPr>
              <a:t> (3.141592653589793) is the ratio of a circle’s circumference to its diameter </a:t>
            </a:r>
          </a:p>
          <a:p>
            <a:pPr lvl="1" eaLnBrk="1" hangingPunct="1">
              <a:lnSpc>
                <a:spcPct val="90000"/>
              </a:lnSpc>
            </a:pPr>
            <a:r>
              <a:rPr lang="en-US" altLang="en-US" sz="2100" dirty="0" err="1">
                <a:solidFill>
                  <a:srgbClr val="000000"/>
                </a:solidFill>
                <a:latin typeface="Consolas" panose="020B0609020204030204" pitchFamily="49" charset="0"/>
              </a:rPr>
              <a:t>Math.E</a:t>
            </a:r>
            <a:r>
              <a:rPr lang="en-US" altLang="en-US" sz="2100" dirty="0">
                <a:solidFill>
                  <a:srgbClr val="000000"/>
                </a:solidFill>
                <a:latin typeface="Cambria" panose="02040503050406030204" pitchFamily="18" charset="0"/>
              </a:rPr>
              <a:t> (2.718281828459045) is the base value for natural logarithms (calculated with </a:t>
            </a:r>
            <a:r>
              <a:rPr lang="en-US" altLang="en-US" sz="2100" dirty="0">
                <a:solidFill>
                  <a:srgbClr val="000000"/>
                </a:solidFill>
                <a:latin typeface="Consolas" panose="020B0609020204030204" pitchFamily="49" charset="0"/>
              </a:rPr>
              <a:t>static</a:t>
            </a:r>
            <a:r>
              <a:rPr lang="en-US" altLang="en-US" sz="2100" dirty="0">
                <a:solidFill>
                  <a:srgbClr val="000000"/>
                </a:solidFill>
                <a:latin typeface="Cambria" panose="02040503050406030204" pitchFamily="18" charset="0"/>
              </a:rPr>
              <a:t> </a:t>
            </a:r>
            <a:r>
              <a:rPr lang="en-US" altLang="en-US" sz="2100" dirty="0">
                <a:solidFill>
                  <a:srgbClr val="000000"/>
                </a:solidFill>
                <a:latin typeface="Consolas" panose="020B0609020204030204" pitchFamily="49" charset="0"/>
              </a:rPr>
              <a:t>Math</a:t>
            </a:r>
            <a:r>
              <a:rPr lang="en-US" altLang="en-US" sz="2100" dirty="0">
                <a:solidFill>
                  <a:srgbClr val="000000"/>
                </a:solidFill>
                <a:latin typeface="Cambria" panose="02040503050406030204" pitchFamily="18" charset="0"/>
              </a:rPr>
              <a:t> method </a:t>
            </a:r>
            <a:r>
              <a:rPr lang="en-US" altLang="en-US" sz="2100" dirty="0">
                <a:solidFill>
                  <a:srgbClr val="000000"/>
                </a:solidFill>
                <a:latin typeface="Consolas" panose="020B0609020204030204" pitchFamily="49" charset="0"/>
              </a:rPr>
              <a:t>log</a:t>
            </a:r>
            <a:r>
              <a:rPr lang="en-US" altLang="en-US" sz="2100" dirty="0">
                <a:solidFill>
                  <a:srgbClr val="000000"/>
                </a:solidFill>
                <a:latin typeface="Cambria" panose="02040503050406030204" pitchFamily="18" charset="0"/>
              </a:rPr>
              <a:t>) </a:t>
            </a:r>
          </a:p>
          <a:p>
            <a:pPr eaLnBrk="1" hangingPunct="1">
              <a:lnSpc>
                <a:spcPct val="90000"/>
              </a:lnSpc>
            </a:pPr>
            <a:r>
              <a:rPr lang="en-US" altLang="en-US" sz="2500" dirty="0">
                <a:solidFill>
                  <a:srgbClr val="000000"/>
                </a:solidFill>
                <a:latin typeface="Cambria" panose="02040503050406030204" pitchFamily="18" charset="0"/>
              </a:rPr>
              <a:t>These constants are declared in class </a:t>
            </a:r>
            <a:r>
              <a:rPr lang="en-US" altLang="en-US" sz="2500" dirty="0">
                <a:solidFill>
                  <a:srgbClr val="000000"/>
                </a:solidFill>
                <a:latin typeface="Consolas" panose="020B0609020204030204" pitchFamily="49" charset="0"/>
              </a:rPr>
              <a:t>Math</a:t>
            </a:r>
            <a:r>
              <a:rPr lang="en-US" altLang="en-US" sz="2500" dirty="0">
                <a:solidFill>
                  <a:srgbClr val="000000"/>
                </a:solidFill>
                <a:latin typeface="Cambria" panose="02040503050406030204" pitchFamily="18" charset="0"/>
              </a:rPr>
              <a:t> with the modifiers </a:t>
            </a:r>
            <a:r>
              <a:rPr lang="en-US" altLang="en-US" sz="2500" dirty="0">
                <a:solidFill>
                  <a:srgbClr val="000000"/>
                </a:solidFill>
                <a:latin typeface="Consolas" panose="020B0609020204030204" pitchFamily="49" charset="0"/>
              </a:rPr>
              <a:t>public</a:t>
            </a:r>
            <a:r>
              <a:rPr lang="en-US" altLang="en-US" sz="2500" dirty="0">
                <a:solidFill>
                  <a:srgbClr val="000000"/>
                </a:solidFill>
                <a:latin typeface="Cambria" panose="02040503050406030204" pitchFamily="18" charset="0"/>
              </a:rPr>
              <a:t>, </a:t>
            </a:r>
            <a:r>
              <a:rPr lang="en-US" altLang="en-US" sz="2500" dirty="0">
                <a:solidFill>
                  <a:srgbClr val="000000"/>
                </a:solidFill>
                <a:latin typeface="Consolas" panose="020B0609020204030204" pitchFamily="49" charset="0"/>
              </a:rPr>
              <a:t>static </a:t>
            </a:r>
            <a:r>
              <a:rPr lang="en-US" altLang="en-US" sz="2500" dirty="0">
                <a:solidFill>
                  <a:srgbClr val="000000"/>
                </a:solidFill>
                <a:latin typeface="Cambria" panose="02040503050406030204" pitchFamily="18" charset="0"/>
              </a:rPr>
              <a:t>and </a:t>
            </a:r>
            <a:r>
              <a:rPr lang="en-US" altLang="en-US" sz="2500" dirty="0">
                <a:solidFill>
                  <a:srgbClr val="000000"/>
                </a:solidFill>
                <a:latin typeface="Consolas" panose="020B0609020204030204" pitchFamily="49" charset="0"/>
              </a:rPr>
              <a:t>final</a:t>
            </a:r>
            <a:r>
              <a:rPr lang="en-US" altLang="en-US" sz="2500" dirty="0">
                <a:solidFill>
                  <a:srgbClr val="000000"/>
                </a:solidFill>
                <a:latin typeface="Cambria" panose="02040503050406030204" pitchFamily="18" charset="0"/>
              </a:rPr>
              <a:t>.</a:t>
            </a:r>
          </a:p>
          <a:p>
            <a:pPr lvl="1" eaLnBrk="1" hangingPunct="1">
              <a:lnSpc>
                <a:spcPct val="90000"/>
              </a:lnSpc>
            </a:pPr>
            <a:r>
              <a:rPr lang="en-US" altLang="en-US" sz="2100" dirty="0">
                <a:solidFill>
                  <a:srgbClr val="000000"/>
                </a:solidFill>
                <a:latin typeface="Consolas" panose="020B0609020204030204" pitchFamily="49" charset="0"/>
              </a:rPr>
              <a:t>public</a:t>
            </a:r>
            <a:r>
              <a:rPr lang="en-US" altLang="en-US" sz="2100" dirty="0">
                <a:solidFill>
                  <a:srgbClr val="000000"/>
                </a:solidFill>
                <a:latin typeface="Cambria" panose="02040503050406030204" pitchFamily="18" charset="0"/>
              </a:rPr>
              <a:t> allows you to use these fields in your own classes </a:t>
            </a:r>
          </a:p>
          <a:p>
            <a:pPr lvl="1" eaLnBrk="1" hangingPunct="1">
              <a:lnSpc>
                <a:spcPct val="90000"/>
              </a:lnSpc>
            </a:pPr>
            <a:r>
              <a:rPr lang="en-US" altLang="en-US" sz="2100" dirty="0">
                <a:solidFill>
                  <a:srgbClr val="000000"/>
                </a:solidFill>
                <a:latin typeface="Consolas" panose="020B0609020204030204" pitchFamily="49" charset="0"/>
              </a:rPr>
              <a:t>static</a:t>
            </a:r>
            <a:r>
              <a:rPr lang="en-US" altLang="en-US" sz="2100" dirty="0">
                <a:solidFill>
                  <a:srgbClr val="000000"/>
                </a:solidFill>
                <a:latin typeface="Cambria" panose="02040503050406030204" pitchFamily="18" charset="0"/>
              </a:rPr>
              <a:t> allows them to be accessed via the class name </a:t>
            </a:r>
            <a:r>
              <a:rPr lang="en-US" altLang="en-US" sz="2100" dirty="0">
                <a:solidFill>
                  <a:srgbClr val="000000"/>
                </a:solidFill>
                <a:latin typeface="Consolas" panose="020B0609020204030204" pitchFamily="49" charset="0"/>
              </a:rPr>
              <a:t>Math</a:t>
            </a:r>
            <a:r>
              <a:rPr lang="en-US" altLang="en-US" sz="2100" dirty="0">
                <a:solidFill>
                  <a:srgbClr val="000000"/>
                </a:solidFill>
                <a:latin typeface="Cambria" panose="02040503050406030204" pitchFamily="18" charset="0"/>
              </a:rPr>
              <a:t> and a dot (</a:t>
            </a:r>
            <a:r>
              <a:rPr lang="en-US" altLang="en-US" sz="2100" dirty="0">
                <a:solidFill>
                  <a:srgbClr val="000000"/>
                </a:solidFill>
                <a:latin typeface="Consolas" panose="020B0609020204030204" pitchFamily="49" charset="0"/>
              </a:rPr>
              <a:t>.</a:t>
            </a:r>
            <a:r>
              <a:rPr lang="en-US" altLang="en-US" sz="2100" dirty="0">
                <a:solidFill>
                  <a:srgbClr val="000000"/>
                </a:solidFill>
                <a:latin typeface="Cambria" panose="02040503050406030204" pitchFamily="18" charset="0"/>
              </a:rPr>
              <a:t>) separator</a:t>
            </a:r>
          </a:p>
          <a:p>
            <a:pPr lvl="1" eaLnBrk="1" hangingPunct="1">
              <a:lnSpc>
                <a:spcPct val="90000"/>
              </a:lnSpc>
            </a:pPr>
            <a:r>
              <a:rPr lang="en-US" altLang="en-US" sz="2100" dirty="0">
                <a:solidFill>
                  <a:srgbClr val="0000FF"/>
                </a:solidFill>
                <a:latin typeface="Consolas" panose="020B0609020204030204" pitchFamily="49" charset="0"/>
              </a:rPr>
              <a:t>final</a:t>
            </a:r>
            <a:r>
              <a:rPr lang="en-US" altLang="en-US" sz="2100" dirty="0">
                <a:solidFill>
                  <a:srgbClr val="000000"/>
                </a:solidFill>
                <a:latin typeface="Cambria" panose="02040503050406030204" pitchFamily="18" charset="0"/>
              </a:rPr>
              <a:t> indicates that they are </a:t>
            </a:r>
            <a:r>
              <a:rPr lang="en-US" altLang="en-US" sz="2100" i="1" dirty="0">
                <a:solidFill>
                  <a:srgbClr val="000000"/>
                </a:solidFill>
                <a:latin typeface="Cambria" panose="02040503050406030204" pitchFamily="18" charset="0"/>
              </a:rPr>
              <a:t>constants</a:t>
            </a:r>
            <a:r>
              <a:rPr lang="en-US" altLang="en-US" sz="2100" dirty="0">
                <a:solidFill>
                  <a:srgbClr val="000000"/>
                </a:solidFill>
                <a:latin typeface="Cambria" panose="02040503050406030204" pitchFamily="18" charset="0"/>
              </a:rPr>
              <a:t>—value cannot change after they are initialized.</a:t>
            </a:r>
          </a:p>
          <a:p>
            <a:pPr eaLnBrk="1" hangingPunct="1">
              <a:lnSpc>
                <a:spcPct val="90000"/>
              </a:lnSpc>
            </a:pPr>
            <a:r>
              <a:rPr lang="en-US" altLang="en-US" sz="2500" dirty="0">
                <a:solidFill>
                  <a:srgbClr val="000000"/>
                </a:solidFill>
                <a:latin typeface="Cambria" panose="02040503050406030204" pitchFamily="18" charset="0"/>
              </a:rPr>
              <a:t>A class’s variables are sometimes called </a:t>
            </a:r>
            <a:r>
              <a:rPr lang="en-US" altLang="en-US" sz="2500" dirty="0">
                <a:solidFill>
                  <a:srgbClr val="0000FF"/>
                </a:solidFill>
                <a:latin typeface="Cambria" panose="02040503050406030204" pitchFamily="18" charset="0"/>
              </a:rPr>
              <a:t>fields</a:t>
            </a:r>
            <a:r>
              <a:rPr lang="en-US" altLang="en-US" sz="2500" dirty="0">
                <a:solidFill>
                  <a:srgbClr val="000000"/>
                </a:solidFill>
                <a:latin typeface="Cambria" panose="02040503050406030204" pitchFamily="18" charset="0"/>
              </a:rPr>
              <a:t>. </a:t>
            </a:r>
          </a:p>
        </p:txBody>
      </p:sp>
      <p:sp>
        <p:nvSpPr>
          <p:cNvPr id="26628" name="Footer Placeholder 3">
            <a:extLst>
              <a:ext uri="{FF2B5EF4-FFF2-40B4-BE49-F238E27FC236}">
                <a16:creationId xmlns:a16="http://schemas.microsoft.com/office/drawing/2014/main" id="{F43C191C-59D6-460B-8FAA-E7009484A5B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7C05-D2A1-4A67-839E-4436A2ED95B0}"/>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5.3  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Methods,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Fields and Class </a:t>
            </a:r>
            <a:r>
              <a:rPr lang="en-US" dirty="0">
                <a:solidFill>
                  <a:srgbClr val="3380E6"/>
                </a:solidFill>
                <a:latin typeface="Consolas" panose="020B0609020204030204" pitchFamily="49" charset="0"/>
              </a:rPr>
              <a:t>Math</a:t>
            </a:r>
            <a:r>
              <a:rPr lang="en-US" dirty="0">
                <a:solidFill>
                  <a:srgbClr val="3380E6"/>
                </a:solidFill>
                <a:latin typeface="Calibri" panose="020F0502020204030204" pitchFamily="34" charset="0"/>
              </a:rPr>
              <a:t> (cont.)</a:t>
            </a:r>
          </a:p>
        </p:txBody>
      </p:sp>
      <p:sp>
        <p:nvSpPr>
          <p:cNvPr id="27651" name="Text Placeholder 2">
            <a:extLst>
              <a:ext uri="{FF2B5EF4-FFF2-40B4-BE49-F238E27FC236}">
                <a16:creationId xmlns:a16="http://schemas.microsoft.com/office/drawing/2014/main" id="{0F06D894-F5B9-49F2-BE5E-534ABF64AEED}"/>
              </a:ext>
            </a:extLst>
          </p:cNvPr>
          <p:cNvSpPr>
            <a:spLocks noGrp="1"/>
          </p:cNvSpPr>
          <p:nvPr>
            <p:ph type="body" idx="1"/>
          </p:nvPr>
        </p:nvSpPr>
        <p:spPr/>
        <p:txBody>
          <a:bodyPr/>
          <a:lstStyle/>
          <a:p>
            <a:pPr marL="109537" indent="0" eaLnBrk="1" hangingPunct="1">
              <a:buFont typeface="Wingdings 3" panose="05040102010807070707" pitchFamily="18" charset="2"/>
              <a:buNone/>
              <a:defRPr/>
            </a:pPr>
            <a:r>
              <a:rPr lang="en-US" altLang="en-US" b="1" i="1" dirty="0">
                <a:solidFill>
                  <a:srgbClr val="000000"/>
                </a:solidFill>
                <a:latin typeface="Cambria" panose="02040503050406030204" pitchFamily="18" charset="0"/>
              </a:rPr>
              <a:t>Why Is Method </a:t>
            </a:r>
            <a:r>
              <a:rPr lang="en-US" altLang="en-US" b="1" i="1" dirty="0">
                <a:solidFill>
                  <a:srgbClr val="000000"/>
                </a:solidFill>
                <a:latin typeface="Consolas" panose="020B0609020204030204" pitchFamily="49" charset="0"/>
              </a:rPr>
              <a:t>main</a:t>
            </a:r>
            <a:r>
              <a:rPr lang="en-US" altLang="en-US" b="1" i="1" dirty="0">
                <a:solidFill>
                  <a:srgbClr val="000000"/>
                </a:solidFill>
                <a:latin typeface="Cambria" panose="02040503050406030204" pitchFamily="18" charset="0"/>
              </a:rPr>
              <a:t> Declared </a:t>
            </a:r>
            <a:r>
              <a:rPr lang="en-US" altLang="en-US" b="1" i="1" dirty="0">
                <a:solidFill>
                  <a:srgbClr val="000000"/>
                </a:solidFill>
                <a:latin typeface="Consolas" panose="020B0609020204030204" pitchFamily="49" charset="0"/>
              </a:rPr>
              <a:t>static</a:t>
            </a:r>
            <a:r>
              <a:rPr lang="en-US" altLang="en-US" b="1" i="1" dirty="0">
                <a:solidFill>
                  <a:srgbClr val="000000"/>
                </a:solidFill>
                <a:latin typeface="Cambria" panose="02040503050406030204" pitchFamily="18" charset="0"/>
              </a:rPr>
              <a:t>? </a:t>
            </a:r>
          </a:p>
          <a:p>
            <a:pPr eaLnBrk="1" hangingPunct="1">
              <a:defRPr/>
            </a:pPr>
            <a:r>
              <a:rPr lang="en-US" altLang="en-US" dirty="0">
                <a:solidFill>
                  <a:srgbClr val="000000"/>
                </a:solidFill>
                <a:latin typeface="Cambria" panose="02040503050406030204" pitchFamily="18" charset="0"/>
              </a:rPr>
              <a:t>When you execute the Java Virtual Machine (JVM) with the </a:t>
            </a:r>
            <a:r>
              <a:rPr lang="en-US" altLang="en-US" dirty="0">
                <a:solidFill>
                  <a:srgbClr val="000000"/>
                </a:solidFill>
                <a:latin typeface="Consolas" panose="020B0609020204030204" pitchFamily="49" charset="0"/>
              </a:rPr>
              <a:t>java</a:t>
            </a:r>
            <a:r>
              <a:rPr lang="en-US" altLang="en-US" dirty="0">
                <a:solidFill>
                  <a:srgbClr val="000000"/>
                </a:solidFill>
                <a:latin typeface="Cambria" panose="02040503050406030204" pitchFamily="18" charset="0"/>
              </a:rPr>
              <a:t> command, the JVM attempts to invoke the </a:t>
            </a:r>
            <a:r>
              <a:rPr lang="en-US" altLang="en-US" dirty="0">
                <a:solidFill>
                  <a:srgbClr val="000000"/>
                </a:solidFill>
                <a:latin typeface="Consolas" panose="020B0609020204030204" pitchFamily="49" charset="0"/>
              </a:rPr>
              <a:t>main</a:t>
            </a:r>
            <a:r>
              <a:rPr lang="en-US" altLang="en-US" dirty="0">
                <a:solidFill>
                  <a:srgbClr val="000000"/>
                </a:solidFill>
                <a:latin typeface="Cambria" panose="02040503050406030204" pitchFamily="18" charset="0"/>
              </a:rPr>
              <a:t> method of the class you specify </a:t>
            </a:r>
          </a:p>
          <a:p>
            <a:pPr eaLnBrk="1" hangingPunct="1">
              <a:defRPr/>
            </a:pPr>
            <a:r>
              <a:rPr lang="en-US" altLang="en-US" dirty="0">
                <a:solidFill>
                  <a:srgbClr val="000000"/>
                </a:solidFill>
                <a:latin typeface="Cambria" panose="02040503050406030204" pitchFamily="18" charset="0"/>
              </a:rPr>
              <a:t>Declaring </a:t>
            </a:r>
            <a:r>
              <a:rPr lang="en-US" altLang="en-US" dirty="0">
                <a:solidFill>
                  <a:srgbClr val="000000"/>
                </a:solidFill>
                <a:latin typeface="Consolas" panose="020B0609020204030204" pitchFamily="49" charset="0"/>
              </a:rPr>
              <a:t>main</a:t>
            </a:r>
            <a:r>
              <a:rPr lang="en-US" altLang="en-US" dirty="0">
                <a:solidFill>
                  <a:srgbClr val="000000"/>
                </a:solidFill>
                <a:latin typeface="Cambria" panose="02040503050406030204" pitchFamily="18" charset="0"/>
              </a:rPr>
              <a:t> as </a:t>
            </a:r>
            <a:r>
              <a:rPr lang="en-US" altLang="en-US" dirty="0">
                <a:solidFill>
                  <a:srgbClr val="000000"/>
                </a:solidFill>
                <a:latin typeface="Consolas" panose="020B0609020204030204" pitchFamily="49" charset="0"/>
              </a:rPr>
              <a:t>static</a:t>
            </a:r>
            <a:r>
              <a:rPr lang="en-US" altLang="en-US" dirty="0">
                <a:solidFill>
                  <a:srgbClr val="000000"/>
                </a:solidFill>
                <a:latin typeface="Cambria" panose="02040503050406030204" pitchFamily="18" charset="0"/>
              </a:rPr>
              <a:t> allows the JVM to invoke </a:t>
            </a:r>
            <a:r>
              <a:rPr lang="en-US" altLang="en-US" dirty="0">
                <a:solidFill>
                  <a:srgbClr val="000000"/>
                </a:solidFill>
                <a:latin typeface="Consolas" panose="020B0609020204030204" pitchFamily="49" charset="0"/>
              </a:rPr>
              <a:t>main</a:t>
            </a:r>
            <a:r>
              <a:rPr lang="en-US" altLang="en-US" dirty="0">
                <a:solidFill>
                  <a:srgbClr val="000000"/>
                </a:solidFill>
                <a:latin typeface="Cambria" panose="02040503050406030204" pitchFamily="18" charset="0"/>
              </a:rPr>
              <a:t> without creating an object of the class </a:t>
            </a:r>
          </a:p>
          <a:p>
            <a:pPr eaLnBrk="1" hangingPunct="1">
              <a:defRPr/>
            </a:pPr>
            <a:endParaRPr lang="en-US" altLang="en-US" dirty="0">
              <a:solidFill>
                <a:srgbClr val="000000"/>
              </a:solidFill>
              <a:latin typeface="Cambria" panose="02040503050406030204" pitchFamily="18" charset="0"/>
            </a:endParaRPr>
          </a:p>
        </p:txBody>
      </p:sp>
      <p:sp>
        <p:nvSpPr>
          <p:cNvPr id="27652" name="Footer Placeholder 3">
            <a:extLst>
              <a:ext uri="{FF2B5EF4-FFF2-40B4-BE49-F238E27FC236}">
                <a16:creationId xmlns:a16="http://schemas.microsoft.com/office/drawing/2014/main" id="{450A9720-62D2-45BF-B400-8F15C42C225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EEA9-69AB-4D2E-9694-B111EF6E3353}"/>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5.4  </a:t>
            </a:r>
            <a:r>
              <a:rPr lang="en-US" dirty="0">
                <a:solidFill>
                  <a:srgbClr val="3380E6"/>
                </a:solidFill>
                <a:latin typeface="Calibri" panose="020F0502020204030204" pitchFamily="34" charset="0"/>
              </a:rPr>
              <a:t>Declaring Methods</a:t>
            </a:r>
          </a:p>
        </p:txBody>
      </p:sp>
      <p:sp>
        <p:nvSpPr>
          <p:cNvPr id="29699" name="Text Placeholder 2">
            <a:extLst>
              <a:ext uri="{FF2B5EF4-FFF2-40B4-BE49-F238E27FC236}">
                <a16:creationId xmlns:a16="http://schemas.microsoft.com/office/drawing/2014/main" id="{1CCAEB0C-9CA4-4A2B-8094-B22DBBE3486B}"/>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Class </a:t>
            </a:r>
            <a:r>
              <a:rPr lang="en-US" altLang="en-US" dirty="0" err="1">
                <a:solidFill>
                  <a:srgbClr val="000000"/>
                </a:solidFill>
                <a:latin typeface="Consolas" panose="020B0609020204030204" pitchFamily="49" charset="0"/>
              </a:rPr>
              <a:t>MaximumFinder</a:t>
            </a:r>
            <a:r>
              <a:rPr lang="en-US" altLang="en-US" dirty="0">
                <a:solidFill>
                  <a:srgbClr val="000000"/>
                </a:solidFill>
                <a:latin typeface="Cambria" panose="02040503050406030204" pitchFamily="18" charset="0"/>
              </a:rPr>
              <a:t> (Fig. 5.3) has two methods—</a:t>
            </a:r>
            <a:r>
              <a:rPr lang="en-US" altLang="en-US" dirty="0">
                <a:solidFill>
                  <a:srgbClr val="000000"/>
                </a:solidFill>
                <a:latin typeface="Consolas" panose="020B0609020204030204" pitchFamily="49" charset="0"/>
              </a:rPr>
              <a:t>main</a:t>
            </a:r>
            <a:r>
              <a:rPr lang="en-US" altLang="en-US" dirty="0">
                <a:solidFill>
                  <a:srgbClr val="000000"/>
                </a:solidFill>
                <a:latin typeface="Cambria" panose="02040503050406030204" pitchFamily="18" charset="0"/>
              </a:rPr>
              <a:t> and </a:t>
            </a:r>
            <a:r>
              <a:rPr lang="en-US" altLang="en-US" dirty="0">
                <a:solidFill>
                  <a:srgbClr val="000000"/>
                </a:solidFill>
                <a:latin typeface="Consolas" panose="020B0609020204030204" pitchFamily="49" charset="0"/>
              </a:rPr>
              <a:t>maximum</a:t>
            </a:r>
            <a:endParaRPr lang="en-US" altLang="en-US" dirty="0">
              <a:solidFill>
                <a:srgbClr val="000000"/>
              </a:solidFill>
              <a:latin typeface="Cambria" panose="02040503050406030204" pitchFamily="18" charset="0"/>
            </a:endParaRPr>
          </a:p>
          <a:p>
            <a:pPr eaLnBrk="1" hangingPunct="1"/>
            <a:r>
              <a:rPr lang="en-US" altLang="en-US" dirty="0">
                <a:solidFill>
                  <a:srgbClr val="000000"/>
                </a:solidFill>
                <a:latin typeface="Cambria" panose="02040503050406030204" pitchFamily="18" charset="0"/>
              </a:rPr>
              <a:t>The </a:t>
            </a:r>
            <a:r>
              <a:rPr lang="en-US" altLang="en-US" dirty="0">
                <a:solidFill>
                  <a:srgbClr val="000000"/>
                </a:solidFill>
                <a:latin typeface="Consolas" panose="020B0609020204030204" pitchFamily="49" charset="0"/>
              </a:rPr>
              <a:t>maximum</a:t>
            </a:r>
            <a:r>
              <a:rPr lang="en-US" altLang="en-US" dirty="0">
                <a:solidFill>
                  <a:srgbClr val="000000"/>
                </a:solidFill>
                <a:latin typeface="Cambria" panose="02040503050406030204" pitchFamily="18" charset="0"/>
              </a:rPr>
              <a:t> method determines and returns the largest of three </a:t>
            </a:r>
            <a:r>
              <a:rPr lang="en-US" altLang="en-US" dirty="0">
                <a:solidFill>
                  <a:srgbClr val="000000"/>
                </a:solidFill>
                <a:latin typeface="Consolas" panose="020B0609020204030204" pitchFamily="49" charset="0"/>
              </a:rPr>
              <a:t>double</a:t>
            </a:r>
            <a:r>
              <a:rPr lang="en-US" altLang="en-US" dirty="0">
                <a:solidFill>
                  <a:srgbClr val="000000"/>
                </a:solidFill>
                <a:latin typeface="Cambria" panose="02040503050406030204" pitchFamily="18" charset="0"/>
              </a:rPr>
              <a:t> values </a:t>
            </a:r>
          </a:p>
          <a:p>
            <a:pPr eaLnBrk="1" hangingPunct="1"/>
            <a:r>
              <a:rPr lang="en-US" altLang="en-US" dirty="0">
                <a:solidFill>
                  <a:srgbClr val="000000"/>
                </a:solidFill>
                <a:latin typeface="Cambria" panose="02040503050406030204" pitchFamily="18" charset="0"/>
              </a:rPr>
              <a:t>Most methods do not get called automatically</a:t>
            </a:r>
          </a:p>
          <a:p>
            <a:pPr lvl="1" eaLnBrk="1" hangingPunct="1"/>
            <a:r>
              <a:rPr lang="en-US" altLang="en-US" dirty="0">
                <a:solidFill>
                  <a:srgbClr val="000000"/>
                </a:solidFill>
                <a:latin typeface="Cambria" panose="02040503050406030204" pitchFamily="18" charset="0"/>
              </a:rPr>
              <a:t>You must call method </a:t>
            </a:r>
            <a:r>
              <a:rPr lang="en-US" altLang="en-US" dirty="0">
                <a:solidFill>
                  <a:srgbClr val="000000"/>
                </a:solidFill>
                <a:latin typeface="Consolas" panose="020B0609020204030204" pitchFamily="49" charset="0"/>
              </a:rPr>
              <a:t>maximum</a:t>
            </a:r>
            <a:r>
              <a:rPr lang="en-US" altLang="en-US" dirty="0">
                <a:solidFill>
                  <a:srgbClr val="000000"/>
                </a:solidFill>
                <a:latin typeface="Cambria" panose="02040503050406030204" pitchFamily="18" charset="0"/>
              </a:rPr>
              <a:t> explicitly to tell it to perform its task </a:t>
            </a:r>
          </a:p>
        </p:txBody>
      </p:sp>
      <p:sp>
        <p:nvSpPr>
          <p:cNvPr id="28676" name="Footer Placeholder 3">
            <a:extLst>
              <a:ext uri="{FF2B5EF4-FFF2-40B4-BE49-F238E27FC236}">
                <a16:creationId xmlns:a16="http://schemas.microsoft.com/office/drawing/2014/main" id="{9FD7EA28-4ECF-4AC0-AF35-E70290215BC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18">
            <a:extLst>
              <a:ext uri="{FF2B5EF4-FFF2-40B4-BE49-F238E27FC236}">
                <a16:creationId xmlns:a16="http://schemas.microsoft.com/office/drawing/2014/main" id="{675BE451-CD79-4E20-A9C5-65DB23064D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72716" y="857250"/>
            <a:ext cx="7598569" cy="5143500"/>
          </a:xfrm>
          <a:prstGeom prst="rect">
            <a:avLst/>
          </a:prstGeom>
        </p:spPr>
      </p:pic>
      <p:sp>
        <p:nvSpPr>
          <p:cNvPr id="2" name="Footer Placeholder 1">
            <a:extLst>
              <a:ext uri="{FF2B5EF4-FFF2-40B4-BE49-F238E27FC236}">
                <a16:creationId xmlns:a16="http://schemas.microsoft.com/office/drawing/2014/main" id="{BC845EDA-6CCB-41E0-AEC0-C5AB7660EAFB}"/>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62266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19">
            <a:extLst>
              <a:ext uri="{FF2B5EF4-FFF2-40B4-BE49-F238E27FC236}">
                <a16:creationId xmlns:a16="http://schemas.microsoft.com/office/drawing/2014/main" id="{47D89C02-119F-4D31-8542-56FB23837EB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1210" y="857250"/>
            <a:ext cx="8840390" cy="5143500"/>
          </a:xfrm>
          <a:prstGeom prst="rect">
            <a:avLst/>
          </a:prstGeom>
        </p:spPr>
      </p:pic>
      <p:sp>
        <p:nvSpPr>
          <p:cNvPr id="2" name="Footer Placeholder 1">
            <a:extLst>
              <a:ext uri="{FF2B5EF4-FFF2-40B4-BE49-F238E27FC236}">
                <a16:creationId xmlns:a16="http://schemas.microsoft.com/office/drawing/2014/main" id="{A4EDCABB-E2EE-4388-A73E-3CCDF90B7BA4}"/>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905393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20">
            <a:extLst>
              <a:ext uri="{FF2B5EF4-FFF2-40B4-BE49-F238E27FC236}">
                <a16:creationId xmlns:a16="http://schemas.microsoft.com/office/drawing/2014/main" id="{D9A1E73C-4404-4D39-A306-C7D1630AE42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96604"/>
            <a:ext cx="9144000" cy="4063603"/>
          </a:xfrm>
          <a:prstGeom prst="rect">
            <a:avLst/>
          </a:prstGeom>
        </p:spPr>
      </p:pic>
      <p:sp>
        <p:nvSpPr>
          <p:cNvPr id="2" name="Footer Placeholder 1">
            <a:extLst>
              <a:ext uri="{FF2B5EF4-FFF2-40B4-BE49-F238E27FC236}">
                <a16:creationId xmlns:a16="http://schemas.microsoft.com/office/drawing/2014/main" id="{97DB26DF-6FA1-490B-AA39-46A6708E075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866194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BAAE-585B-4746-A580-7521BFE84384}"/>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5.4  </a:t>
            </a:r>
            <a:r>
              <a:rPr lang="en-US" dirty="0">
                <a:solidFill>
                  <a:srgbClr val="3380E6"/>
                </a:solidFill>
                <a:latin typeface="Calibri" panose="020F0502020204030204" pitchFamily="34" charset="0"/>
              </a:rPr>
              <a:t>Declaring Methods (cont.)</a:t>
            </a:r>
          </a:p>
        </p:txBody>
      </p:sp>
      <p:sp>
        <p:nvSpPr>
          <p:cNvPr id="33795" name="Text Placeholder 2">
            <a:extLst>
              <a:ext uri="{FF2B5EF4-FFF2-40B4-BE49-F238E27FC236}">
                <a16:creationId xmlns:a16="http://schemas.microsoft.com/office/drawing/2014/main" id="{41DE4441-8F3C-4296-B395-7B075CF06FC2}"/>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A </a:t>
            </a:r>
            <a:r>
              <a:rPr lang="en-US" altLang="en-US" dirty="0">
                <a:solidFill>
                  <a:srgbClr val="000000"/>
                </a:solidFill>
                <a:latin typeface="Consolas" panose="020B0609020204030204" pitchFamily="49" charset="0"/>
              </a:rPr>
              <a:t>public</a:t>
            </a:r>
            <a:r>
              <a:rPr lang="en-US" altLang="en-US" dirty="0">
                <a:solidFill>
                  <a:srgbClr val="000000"/>
                </a:solidFill>
                <a:latin typeface="Cambria" panose="02040503050406030204" pitchFamily="18" charset="0"/>
              </a:rPr>
              <a:t> method is “available to the public”</a:t>
            </a:r>
          </a:p>
          <a:p>
            <a:pPr lvl="1" eaLnBrk="1" hangingPunct="1"/>
            <a:r>
              <a:rPr lang="en-US" altLang="en-US" dirty="0">
                <a:solidFill>
                  <a:srgbClr val="000000"/>
                </a:solidFill>
                <a:latin typeface="Cambria" panose="02040503050406030204" pitchFamily="18" charset="0"/>
              </a:rPr>
              <a:t>Can be called from methods of other classes </a:t>
            </a:r>
          </a:p>
          <a:p>
            <a:pPr eaLnBrk="1" hangingPunct="1"/>
            <a:r>
              <a:rPr lang="en-US" altLang="en-US" dirty="0">
                <a:solidFill>
                  <a:srgbClr val="000000"/>
                </a:solidFill>
                <a:latin typeface="Consolas" panose="020B0609020204030204" pitchFamily="49" charset="0"/>
              </a:rPr>
              <a:t>static</a:t>
            </a:r>
            <a:r>
              <a:rPr lang="en-US" altLang="en-US" dirty="0">
                <a:solidFill>
                  <a:srgbClr val="000000"/>
                </a:solidFill>
                <a:latin typeface="Cambria" panose="02040503050406030204" pitchFamily="18" charset="0"/>
              </a:rPr>
              <a:t> methods in the same class can call each other directly </a:t>
            </a:r>
          </a:p>
          <a:p>
            <a:pPr lvl="1" eaLnBrk="1" hangingPunct="1"/>
            <a:r>
              <a:rPr lang="en-US" altLang="en-US" dirty="0">
                <a:solidFill>
                  <a:srgbClr val="000000"/>
                </a:solidFill>
                <a:latin typeface="Cambria" panose="02040503050406030204" pitchFamily="18" charset="0"/>
              </a:rPr>
              <a:t>Any other class that uses a static </a:t>
            </a:r>
            <a:r>
              <a:rPr lang="en-US" altLang="en-US" dirty="0">
                <a:solidFill>
                  <a:srgbClr val="000000"/>
                </a:solidFill>
                <a:latin typeface="Consolas" panose="020B0609020204030204" pitchFamily="49" charset="0"/>
              </a:rPr>
              <a:t>method</a:t>
            </a:r>
            <a:r>
              <a:rPr lang="en-US" altLang="en-US" dirty="0">
                <a:solidFill>
                  <a:srgbClr val="000000"/>
                </a:solidFill>
                <a:latin typeface="Cambria" panose="02040503050406030204" pitchFamily="18" charset="0"/>
              </a:rPr>
              <a:t> must fully qualify the method name with the class name </a:t>
            </a:r>
          </a:p>
          <a:p>
            <a:pPr eaLnBrk="1" hangingPunct="1"/>
            <a:r>
              <a:rPr lang="en-US" altLang="en-US" dirty="0">
                <a:solidFill>
                  <a:srgbClr val="000000"/>
                </a:solidFill>
                <a:latin typeface="Cambria" panose="02040503050406030204" pitchFamily="18" charset="0"/>
              </a:rPr>
              <a:t>For now, we begin every method declaration with the keywords </a:t>
            </a:r>
            <a:r>
              <a:rPr lang="en-US" altLang="en-US" dirty="0">
                <a:solidFill>
                  <a:srgbClr val="000000"/>
                </a:solidFill>
                <a:latin typeface="Consolas" panose="020B0609020204030204" pitchFamily="49" charset="0"/>
              </a:rPr>
              <a:t>public</a:t>
            </a:r>
            <a:r>
              <a:rPr lang="en-US" altLang="en-US" dirty="0">
                <a:solidFill>
                  <a:srgbClr val="000000"/>
                </a:solidFill>
                <a:latin typeface="Cambria" panose="02040503050406030204" pitchFamily="18" charset="0"/>
              </a:rPr>
              <a:t> and </a:t>
            </a:r>
            <a:r>
              <a:rPr lang="en-US" altLang="en-US" dirty="0">
                <a:solidFill>
                  <a:srgbClr val="000000"/>
                </a:solidFill>
                <a:latin typeface="Consolas" panose="020B0609020204030204" pitchFamily="49" charset="0"/>
              </a:rPr>
              <a:t>static</a:t>
            </a:r>
            <a:r>
              <a:rPr lang="en-US" altLang="en-US" dirty="0">
                <a:solidFill>
                  <a:srgbClr val="000000"/>
                </a:solidFill>
                <a:latin typeface="Cambria" panose="02040503050406030204" pitchFamily="18" charset="0"/>
              </a:rPr>
              <a:t> </a:t>
            </a:r>
          </a:p>
          <a:p>
            <a:pPr lvl="1" eaLnBrk="1" hangingPunct="1"/>
            <a:r>
              <a:rPr lang="en-US" altLang="en-US" dirty="0">
                <a:solidFill>
                  <a:srgbClr val="000000"/>
                </a:solidFill>
                <a:latin typeface="Cambria" panose="02040503050406030204" pitchFamily="18" charset="0"/>
              </a:rPr>
              <a:t>You’ll learn about non-</a:t>
            </a:r>
            <a:r>
              <a:rPr lang="en-US" altLang="en-US" dirty="0">
                <a:solidFill>
                  <a:srgbClr val="000000"/>
                </a:solidFill>
                <a:latin typeface="Consolas" panose="020B0609020204030204" pitchFamily="49" charset="0"/>
              </a:rPr>
              <a:t>public</a:t>
            </a:r>
            <a:r>
              <a:rPr lang="en-US" altLang="en-US" dirty="0">
                <a:solidFill>
                  <a:srgbClr val="000000"/>
                </a:solidFill>
                <a:latin typeface="Cambria" panose="02040503050406030204" pitchFamily="18" charset="0"/>
              </a:rPr>
              <a:t> and non-</a:t>
            </a:r>
            <a:r>
              <a:rPr lang="en-US" altLang="en-US" dirty="0">
                <a:solidFill>
                  <a:srgbClr val="000000"/>
                </a:solidFill>
                <a:latin typeface="Consolas" panose="020B0609020204030204" pitchFamily="49" charset="0"/>
              </a:rPr>
              <a:t>static</a:t>
            </a:r>
            <a:r>
              <a:rPr lang="en-US" altLang="en-US" dirty="0">
                <a:solidFill>
                  <a:srgbClr val="000000"/>
                </a:solidFill>
                <a:latin typeface="Cambria" panose="02040503050406030204" pitchFamily="18" charset="0"/>
              </a:rPr>
              <a:t> methods in Chapter 7.</a:t>
            </a:r>
          </a:p>
        </p:txBody>
      </p:sp>
      <p:sp>
        <p:nvSpPr>
          <p:cNvPr id="32772" name="Footer Placeholder 3">
            <a:extLst>
              <a:ext uri="{FF2B5EF4-FFF2-40B4-BE49-F238E27FC236}">
                <a16:creationId xmlns:a16="http://schemas.microsoft.com/office/drawing/2014/main" id="{EE7C987A-A947-4EFC-B396-C504BBA72F4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E5B1-6B1E-49EC-A18F-97875A1BBF06}"/>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5.4  </a:t>
            </a:r>
            <a:r>
              <a:rPr lang="en-US" dirty="0">
                <a:solidFill>
                  <a:srgbClr val="3380E6"/>
                </a:solidFill>
                <a:latin typeface="Calibri" panose="020F0502020204030204" pitchFamily="34" charset="0"/>
              </a:rPr>
              <a:t>Declaring Methods (cont.)</a:t>
            </a:r>
          </a:p>
        </p:txBody>
      </p:sp>
      <p:sp>
        <p:nvSpPr>
          <p:cNvPr id="34819" name="Text Placeholder 2">
            <a:extLst>
              <a:ext uri="{FF2B5EF4-FFF2-40B4-BE49-F238E27FC236}">
                <a16:creationId xmlns:a16="http://schemas.microsoft.com/office/drawing/2014/main" id="{9DC62492-9BE3-4840-8CA1-4CE83AA37E24}"/>
              </a:ext>
            </a:extLst>
          </p:cNvPr>
          <p:cNvSpPr>
            <a:spLocks noGrp="1"/>
          </p:cNvSpPr>
          <p:nvPr>
            <p:ph type="body" idx="1"/>
          </p:nvPr>
        </p:nvSpPr>
        <p:spPr/>
        <p:txBody>
          <a:bodyPr/>
          <a:lstStyle/>
          <a:p>
            <a:pPr eaLnBrk="1" hangingPunct="1"/>
            <a:r>
              <a:rPr lang="en-US" altLang="en-US" dirty="0">
                <a:solidFill>
                  <a:srgbClr val="0000FF"/>
                </a:solidFill>
                <a:latin typeface="Cambria" panose="02040503050406030204" pitchFamily="18" charset="0"/>
              </a:rPr>
              <a:t>Return type</a:t>
            </a:r>
            <a:r>
              <a:rPr lang="en-US" altLang="en-US" dirty="0">
                <a:solidFill>
                  <a:srgbClr val="000000"/>
                </a:solidFill>
                <a:latin typeface="Cambria" panose="02040503050406030204" pitchFamily="18" charset="0"/>
              </a:rPr>
              <a:t> </a:t>
            </a:r>
          </a:p>
          <a:p>
            <a:pPr lvl="1" eaLnBrk="1" hangingPunct="1"/>
            <a:r>
              <a:rPr lang="en-US" altLang="en-US" dirty="0">
                <a:solidFill>
                  <a:srgbClr val="000000"/>
                </a:solidFill>
                <a:latin typeface="Cambria" panose="02040503050406030204" pitchFamily="18" charset="0"/>
              </a:rPr>
              <a:t>Specifies the type of data a method returns (that is, gives back to its </a:t>
            </a:r>
            <a:r>
              <a:rPr lang="en-US" altLang="en-US" i="1" dirty="0">
                <a:solidFill>
                  <a:srgbClr val="000000"/>
                </a:solidFill>
                <a:latin typeface="Cambria" panose="02040503050406030204" pitchFamily="18" charset="0"/>
              </a:rPr>
              <a:t>caller</a:t>
            </a:r>
            <a:r>
              <a:rPr lang="en-US" altLang="en-US" dirty="0">
                <a:solidFill>
                  <a:srgbClr val="000000"/>
                </a:solidFill>
                <a:latin typeface="Cambria" panose="02040503050406030204" pitchFamily="18" charset="0"/>
              </a:rPr>
              <a:t>) to the calling method after performing its task </a:t>
            </a:r>
          </a:p>
          <a:p>
            <a:pPr eaLnBrk="1" hangingPunct="1"/>
            <a:r>
              <a:rPr lang="en-US" altLang="en-US" dirty="0">
                <a:solidFill>
                  <a:srgbClr val="000000"/>
                </a:solidFill>
                <a:latin typeface="Cambria" panose="02040503050406030204" pitchFamily="18" charset="0"/>
              </a:rPr>
              <a:t>In some cases, you’ll define methods that perform a task but will not return any information </a:t>
            </a:r>
          </a:p>
          <a:p>
            <a:pPr lvl="1" eaLnBrk="1" hangingPunct="1"/>
            <a:r>
              <a:rPr lang="en-US" altLang="en-US" dirty="0">
                <a:solidFill>
                  <a:srgbClr val="000000"/>
                </a:solidFill>
                <a:latin typeface="Cambria" panose="02040503050406030204" pitchFamily="18" charset="0"/>
              </a:rPr>
              <a:t>Such methods use the return type </a:t>
            </a:r>
            <a:r>
              <a:rPr lang="en-US" altLang="en-US" dirty="0">
                <a:solidFill>
                  <a:srgbClr val="000000"/>
                </a:solidFill>
                <a:latin typeface="Consolas" panose="020B0609020204030204" pitchFamily="49" charset="0"/>
              </a:rPr>
              <a:t>void</a:t>
            </a:r>
            <a:r>
              <a:rPr lang="en-US" altLang="en-US" dirty="0">
                <a:solidFill>
                  <a:srgbClr val="000000"/>
                </a:solidFill>
                <a:latin typeface="Cambria" panose="02040503050406030204" pitchFamily="18" charset="0"/>
              </a:rPr>
              <a:t>. </a:t>
            </a:r>
          </a:p>
        </p:txBody>
      </p:sp>
      <p:sp>
        <p:nvSpPr>
          <p:cNvPr id="33796" name="Footer Placeholder 3">
            <a:extLst>
              <a:ext uri="{FF2B5EF4-FFF2-40B4-BE49-F238E27FC236}">
                <a16:creationId xmlns:a16="http://schemas.microsoft.com/office/drawing/2014/main" id="{8E80E534-496D-434A-A12A-4F3CCE4329B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39C1-E890-47DE-86E7-7CBCE24FA30E}"/>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5.4  </a:t>
            </a:r>
            <a:r>
              <a:rPr lang="en-US" dirty="0">
                <a:solidFill>
                  <a:srgbClr val="3380E6"/>
                </a:solidFill>
                <a:latin typeface="Calibri" panose="020F0502020204030204" pitchFamily="34" charset="0"/>
              </a:rPr>
              <a:t>Declaring Methods (cont.)</a:t>
            </a:r>
          </a:p>
        </p:txBody>
      </p:sp>
      <p:sp>
        <p:nvSpPr>
          <p:cNvPr id="35843" name="Text Placeholder 2">
            <a:extLst>
              <a:ext uri="{FF2B5EF4-FFF2-40B4-BE49-F238E27FC236}">
                <a16:creationId xmlns:a16="http://schemas.microsoft.com/office/drawing/2014/main" id="{658D8E7D-BD8E-47CD-805B-82AA2E8A5AAA}"/>
              </a:ext>
            </a:extLst>
          </p:cNvPr>
          <p:cNvSpPr>
            <a:spLocks noGrp="1"/>
          </p:cNvSpPr>
          <p:nvPr>
            <p:ph type="body" idx="1"/>
          </p:nvPr>
        </p:nvSpPr>
        <p:spPr/>
        <p:txBody>
          <a:bodyPr/>
          <a:lstStyle/>
          <a:p>
            <a:pPr eaLnBrk="1" hangingPunct="1">
              <a:lnSpc>
                <a:spcPct val="80000"/>
              </a:lnSpc>
            </a:pPr>
            <a:r>
              <a:rPr lang="en-US" altLang="en-US" sz="2300" dirty="0">
                <a:solidFill>
                  <a:srgbClr val="000000"/>
                </a:solidFill>
                <a:latin typeface="Cambria" panose="02040503050406030204" pitchFamily="18" charset="0"/>
              </a:rPr>
              <a:t>The method name follows the return type </a:t>
            </a:r>
          </a:p>
          <a:p>
            <a:pPr eaLnBrk="1" hangingPunct="1">
              <a:lnSpc>
                <a:spcPct val="80000"/>
              </a:lnSpc>
            </a:pPr>
            <a:r>
              <a:rPr lang="en-US" altLang="en-US" sz="2300" dirty="0">
                <a:solidFill>
                  <a:srgbClr val="000000"/>
                </a:solidFill>
                <a:latin typeface="Cambria" panose="02040503050406030204" pitchFamily="18" charset="0"/>
              </a:rPr>
              <a:t>Class names, method names and variable names are all identifiers and by convention all use the same </a:t>
            </a:r>
            <a:r>
              <a:rPr lang="en-US" altLang="en-US" sz="2300" i="1" dirty="0">
                <a:solidFill>
                  <a:srgbClr val="000000"/>
                </a:solidFill>
                <a:latin typeface="Cambria" panose="02040503050406030204" pitchFamily="18" charset="0"/>
              </a:rPr>
              <a:t>camel case </a:t>
            </a:r>
            <a:r>
              <a:rPr lang="en-US" altLang="en-US" sz="2300" dirty="0">
                <a:solidFill>
                  <a:srgbClr val="000000"/>
                </a:solidFill>
                <a:latin typeface="Cambria" panose="02040503050406030204" pitchFamily="18" charset="0"/>
              </a:rPr>
              <a:t>naming scheme we discussed in Chapter 2.</a:t>
            </a:r>
          </a:p>
          <a:p>
            <a:pPr eaLnBrk="1" hangingPunct="1">
              <a:lnSpc>
                <a:spcPct val="80000"/>
              </a:lnSpc>
            </a:pPr>
            <a:r>
              <a:rPr lang="en-US" altLang="en-US" sz="2300" dirty="0">
                <a:solidFill>
                  <a:srgbClr val="000000"/>
                </a:solidFill>
                <a:latin typeface="Cambria" panose="02040503050406030204" pitchFamily="18" charset="0"/>
              </a:rPr>
              <a:t>Class names begin with an initial </a:t>
            </a:r>
            <a:r>
              <a:rPr lang="en-US" altLang="en-US" sz="2300" i="1" dirty="0">
                <a:solidFill>
                  <a:srgbClr val="000000"/>
                </a:solidFill>
                <a:latin typeface="Cambria" panose="02040503050406030204" pitchFamily="18" charset="0"/>
              </a:rPr>
              <a:t>uppercase</a:t>
            </a:r>
            <a:r>
              <a:rPr lang="en-US" altLang="en-US" sz="2300" dirty="0">
                <a:solidFill>
                  <a:srgbClr val="000000"/>
                </a:solidFill>
                <a:latin typeface="Cambria" panose="02040503050406030204" pitchFamily="18" charset="0"/>
              </a:rPr>
              <a:t> letter, and method names and variable names begin with an initial </a:t>
            </a:r>
            <a:r>
              <a:rPr lang="en-US" altLang="en-US" sz="2300" i="1" dirty="0">
                <a:solidFill>
                  <a:srgbClr val="000000"/>
                </a:solidFill>
                <a:latin typeface="Cambria" panose="02040503050406030204" pitchFamily="18" charset="0"/>
              </a:rPr>
              <a:t>lowercase</a:t>
            </a:r>
            <a:r>
              <a:rPr lang="en-US" altLang="en-US" sz="2300" dirty="0">
                <a:solidFill>
                  <a:srgbClr val="000000"/>
                </a:solidFill>
                <a:latin typeface="Cambria" panose="02040503050406030204" pitchFamily="18" charset="0"/>
              </a:rPr>
              <a:t> letter.</a:t>
            </a:r>
          </a:p>
          <a:p>
            <a:pPr eaLnBrk="1" hangingPunct="1">
              <a:lnSpc>
                <a:spcPct val="80000"/>
              </a:lnSpc>
            </a:pPr>
            <a:r>
              <a:rPr lang="en-US" altLang="en-US" sz="2300" dirty="0">
                <a:solidFill>
                  <a:srgbClr val="000000"/>
                </a:solidFill>
                <a:latin typeface="Cambria" panose="02040503050406030204" pitchFamily="18" charset="0"/>
              </a:rPr>
              <a:t>For a method that requires additional information to perform its task, the method can specify one or more parameters that represent that additional information. </a:t>
            </a:r>
          </a:p>
          <a:p>
            <a:pPr lvl="1" eaLnBrk="1" hangingPunct="1">
              <a:lnSpc>
                <a:spcPct val="80000"/>
              </a:lnSpc>
            </a:pPr>
            <a:r>
              <a:rPr lang="en-US" altLang="en-US" sz="2000" dirty="0">
                <a:solidFill>
                  <a:srgbClr val="000000"/>
                </a:solidFill>
                <a:latin typeface="Cambria" panose="02040503050406030204" pitchFamily="18" charset="0"/>
              </a:rPr>
              <a:t>Defined in a comma-separated </a:t>
            </a:r>
            <a:r>
              <a:rPr lang="en-US" altLang="en-US" sz="2000" dirty="0">
                <a:solidFill>
                  <a:srgbClr val="0000FF"/>
                </a:solidFill>
                <a:latin typeface="Cambria" panose="02040503050406030204" pitchFamily="18" charset="0"/>
              </a:rPr>
              <a:t>parameter-list</a:t>
            </a:r>
            <a:r>
              <a:rPr lang="en-US" altLang="en-US" sz="2000" dirty="0">
                <a:solidFill>
                  <a:srgbClr val="000000"/>
                </a:solidFill>
                <a:latin typeface="Cambria" panose="02040503050406030204" pitchFamily="18" charset="0"/>
              </a:rPr>
              <a:t> located in the parentheses that follow the method name </a:t>
            </a:r>
          </a:p>
          <a:p>
            <a:pPr lvl="1" eaLnBrk="1" hangingPunct="1">
              <a:lnSpc>
                <a:spcPct val="80000"/>
              </a:lnSpc>
            </a:pPr>
            <a:r>
              <a:rPr lang="en-US" altLang="en-US" sz="2000" dirty="0">
                <a:solidFill>
                  <a:srgbClr val="000000"/>
                </a:solidFill>
                <a:latin typeface="Cambria" panose="02040503050406030204" pitchFamily="18" charset="0"/>
              </a:rPr>
              <a:t>Each parameter must specify a type and an identifier </a:t>
            </a:r>
          </a:p>
          <a:p>
            <a:pPr eaLnBrk="1" hangingPunct="1">
              <a:lnSpc>
                <a:spcPct val="80000"/>
              </a:lnSpc>
            </a:pPr>
            <a:r>
              <a:rPr lang="en-US" altLang="en-US" sz="2300" dirty="0">
                <a:solidFill>
                  <a:srgbClr val="000000"/>
                </a:solidFill>
                <a:latin typeface="Cambria" panose="02040503050406030204" pitchFamily="18" charset="0"/>
              </a:rPr>
              <a:t>A method’s parameters are considered to be local variables of that method and can be used only in that method’s body </a:t>
            </a:r>
          </a:p>
          <a:p>
            <a:pPr eaLnBrk="1" hangingPunct="1">
              <a:lnSpc>
                <a:spcPct val="80000"/>
              </a:lnSpc>
            </a:pPr>
            <a:endParaRPr lang="en-US" altLang="en-US" sz="2300" dirty="0">
              <a:solidFill>
                <a:srgbClr val="000000"/>
              </a:solidFill>
              <a:latin typeface="Cambria" panose="02040503050406030204" pitchFamily="18" charset="0"/>
            </a:endParaRPr>
          </a:p>
        </p:txBody>
      </p:sp>
      <p:sp>
        <p:nvSpPr>
          <p:cNvPr id="34820" name="Footer Placeholder 3">
            <a:extLst>
              <a:ext uri="{FF2B5EF4-FFF2-40B4-BE49-F238E27FC236}">
                <a16:creationId xmlns:a16="http://schemas.microsoft.com/office/drawing/2014/main" id="{EDF86F4D-AF6C-4F73-9340-F38D0D01C88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03">
            <a:extLst>
              <a:ext uri="{FF2B5EF4-FFF2-40B4-BE49-F238E27FC236}">
                <a16:creationId xmlns:a16="http://schemas.microsoft.com/office/drawing/2014/main" id="{0FF2A6E1-6FDE-4E3A-91C2-16595242070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1088"/>
            <a:ext cx="9144000" cy="4694635"/>
          </a:xfrm>
          <a:prstGeom prst="rect">
            <a:avLst/>
          </a:prstGeom>
        </p:spPr>
      </p:pic>
      <p:sp>
        <p:nvSpPr>
          <p:cNvPr id="2" name="Footer Placeholder 1">
            <a:extLst>
              <a:ext uri="{FF2B5EF4-FFF2-40B4-BE49-F238E27FC236}">
                <a16:creationId xmlns:a16="http://schemas.microsoft.com/office/drawing/2014/main" id="{73815CFF-0BE3-4E77-95D4-E6C045A464FE}"/>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701126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21">
            <a:extLst>
              <a:ext uri="{FF2B5EF4-FFF2-40B4-BE49-F238E27FC236}">
                <a16:creationId xmlns:a16="http://schemas.microsoft.com/office/drawing/2014/main" id="{5BEBFA73-3C90-43B7-9E76-3519AF97DD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0010"/>
            <a:ext cx="9144000" cy="2897981"/>
          </a:xfrm>
          <a:prstGeom prst="rect">
            <a:avLst/>
          </a:prstGeom>
        </p:spPr>
      </p:pic>
      <p:sp>
        <p:nvSpPr>
          <p:cNvPr id="2" name="Footer Placeholder 1">
            <a:extLst>
              <a:ext uri="{FF2B5EF4-FFF2-40B4-BE49-F238E27FC236}">
                <a16:creationId xmlns:a16="http://schemas.microsoft.com/office/drawing/2014/main" id="{87A34410-7966-4D7F-B6D6-1AA20E8AE61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187296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67D6-7B41-4A14-83D8-74E43C3B826D}"/>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5.4  </a:t>
            </a:r>
            <a:r>
              <a:rPr lang="en-US" dirty="0">
                <a:solidFill>
                  <a:srgbClr val="3380E6"/>
                </a:solidFill>
                <a:latin typeface="Calibri" panose="020F0502020204030204" pitchFamily="34" charset="0"/>
              </a:rPr>
              <a:t>Declaring Methods (cont.)</a:t>
            </a:r>
          </a:p>
        </p:txBody>
      </p:sp>
      <p:sp>
        <p:nvSpPr>
          <p:cNvPr id="37891" name="Text Placeholder 2">
            <a:extLst>
              <a:ext uri="{FF2B5EF4-FFF2-40B4-BE49-F238E27FC236}">
                <a16:creationId xmlns:a16="http://schemas.microsoft.com/office/drawing/2014/main" id="{DDA097ED-FA54-4806-9B75-328F2BB00E5D}"/>
              </a:ext>
            </a:extLst>
          </p:cNvPr>
          <p:cNvSpPr>
            <a:spLocks noGrp="1"/>
          </p:cNvSpPr>
          <p:nvPr>
            <p:ph type="body" idx="1"/>
          </p:nvPr>
        </p:nvSpPr>
        <p:spPr/>
        <p:txBody>
          <a:bodyPr/>
          <a:lstStyle/>
          <a:p>
            <a:pPr eaLnBrk="1" hangingPunct="1">
              <a:lnSpc>
                <a:spcPct val="90000"/>
              </a:lnSpc>
            </a:pPr>
            <a:r>
              <a:rPr lang="en-US" altLang="en-US" sz="2500" dirty="0">
                <a:solidFill>
                  <a:srgbClr val="0000FF"/>
                </a:solidFill>
                <a:latin typeface="Cambria" panose="02040503050406030204" pitchFamily="18" charset="0"/>
              </a:rPr>
              <a:t>Method header</a:t>
            </a:r>
            <a:r>
              <a:rPr lang="en-US" altLang="en-US" sz="2500" dirty="0">
                <a:solidFill>
                  <a:srgbClr val="000000"/>
                </a:solidFill>
                <a:latin typeface="Cambria" panose="02040503050406030204" pitchFamily="18" charset="0"/>
              </a:rPr>
              <a:t> </a:t>
            </a:r>
          </a:p>
          <a:p>
            <a:pPr lvl="1" eaLnBrk="1" hangingPunct="1">
              <a:lnSpc>
                <a:spcPct val="90000"/>
              </a:lnSpc>
            </a:pPr>
            <a:r>
              <a:rPr lang="en-US" altLang="en-US" sz="2100" dirty="0">
                <a:solidFill>
                  <a:srgbClr val="000000"/>
                </a:solidFill>
                <a:latin typeface="Cambria" panose="02040503050406030204" pitchFamily="18" charset="0"/>
              </a:rPr>
              <a:t>Modifiers, return type, method name and parameters</a:t>
            </a:r>
          </a:p>
          <a:p>
            <a:pPr eaLnBrk="1" hangingPunct="1">
              <a:lnSpc>
                <a:spcPct val="90000"/>
              </a:lnSpc>
            </a:pPr>
            <a:r>
              <a:rPr lang="en-US" altLang="en-US" sz="2500" dirty="0">
                <a:solidFill>
                  <a:srgbClr val="000000"/>
                </a:solidFill>
                <a:latin typeface="Cambria" panose="02040503050406030204" pitchFamily="18" charset="0"/>
              </a:rPr>
              <a:t>Method body </a:t>
            </a:r>
          </a:p>
          <a:p>
            <a:pPr lvl="1" eaLnBrk="1" hangingPunct="1">
              <a:lnSpc>
                <a:spcPct val="90000"/>
              </a:lnSpc>
            </a:pPr>
            <a:r>
              <a:rPr lang="en-US" altLang="en-US" sz="2100" dirty="0">
                <a:solidFill>
                  <a:srgbClr val="000000"/>
                </a:solidFill>
                <a:latin typeface="Cambria" panose="02040503050406030204" pitchFamily="18" charset="0"/>
              </a:rPr>
              <a:t>Delimited by left and right braces</a:t>
            </a:r>
          </a:p>
          <a:p>
            <a:pPr lvl="1" eaLnBrk="1" hangingPunct="1">
              <a:lnSpc>
                <a:spcPct val="90000"/>
              </a:lnSpc>
            </a:pPr>
            <a:r>
              <a:rPr lang="en-US" altLang="en-US" sz="2100" dirty="0">
                <a:solidFill>
                  <a:srgbClr val="000000"/>
                </a:solidFill>
                <a:latin typeface="Cambria" panose="02040503050406030204" pitchFamily="18" charset="0"/>
              </a:rPr>
              <a:t>Contains one or more statements that perform the method’s task </a:t>
            </a:r>
          </a:p>
          <a:p>
            <a:pPr eaLnBrk="1" hangingPunct="1">
              <a:lnSpc>
                <a:spcPct val="90000"/>
              </a:lnSpc>
            </a:pPr>
            <a:r>
              <a:rPr lang="en-US" altLang="en-US" sz="2500" dirty="0">
                <a:solidFill>
                  <a:srgbClr val="000000"/>
                </a:solidFill>
                <a:latin typeface="Cambria" panose="02040503050406030204" pitchFamily="18" charset="0"/>
              </a:rPr>
              <a:t>A </a:t>
            </a:r>
            <a:r>
              <a:rPr lang="en-US" altLang="en-US" sz="2500" dirty="0">
                <a:solidFill>
                  <a:srgbClr val="0000FF"/>
                </a:solidFill>
                <a:latin typeface="Consolas" panose="020B0609020204030204" pitchFamily="49" charset="0"/>
              </a:rPr>
              <a:t>return</a:t>
            </a:r>
            <a:r>
              <a:rPr lang="en-US" altLang="en-US" sz="2500" dirty="0">
                <a:solidFill>
                  <a:srgbClr val="000000"/>
                </a:solidFill>
                <a:latin typeface="Cambria" panose="02040503050406030204" pitchFamily="18" charset="0"/>
              </a:rPr>
              <a:t> statement returns a value (or just control) to the point in the program from which the method was called </a:t>
            </a:r>
          </a:p>
        </p:txBody>
      </p:sp>
      <p:sp>
        <p:nvSpPr>
          <p:cNvPr id="36868" name="Footer Placeholder 3">
            <a:extLst>
              <a:ext uri="{FF2B5EF4-FFF2-40B4-BE49-F238E27FC236}">
                <a16:creationId xmlns:a16="http://schemas.microsoft.com/office/drawing/2014/main" id="{56F699C4-3AAB-4E4D-96AB-9BB4DA82140A}"/>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0A94-C993-478F-95C6-C71BC6A68AA8}"/>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5.4  </a:t>
            </a:r>
            <a:r>
              <a:rPr lang="en-US" dirty="0">
                <a:solidFill>
                  <a:srgbClr val="3380E6"/>
                </a:solidFill>
                <a:latin typeface="Calibri" panose="020F0502020204030204" pitchFamily="34" charset="0"/>
              </a:rPr>
              <a:t>Declaring Methods (cont.)</a:t>
            </a:r>
          </a:p>
        </p:txBody>
      </p:sp>
      <p:sp>
        <p:nvSpPr>
          <p:cNvPr id="39939" name="Text Placeholder 2">
            <a:extLst>
              <a:ext uri="{FF2B5EF4-FFF2-40B4-BE49-F238E27FC236}">
                <a16:creationId xmlns:a16="http://schemas.microsoft.com/office/drawing/2014/main" id="{8E3F4B45-98EC-4C64-ACCF-1378A058B731}"/>
              </a:ext>
            </a:extLst>
          </p:cNvPr>
          <p:cNvSpPr>
            <a:spLocks noGrp="1"/>
          </p:cNvSpPr>
          <p:nvPr>
            <p:ph type="body" idx="1"/>
          </p:nvPr>
        </p:nvSpPr>
        <p:spPr/>
        <p:txBody>
          <a:bodyPr/>
          <a:lstStyle/>
          <a:p>
            <a:pPr eaLnBrk="1" hangingPunct="1">
              <a:lnSpc>
                <a:spcPct val="80000"/>
              </a:lnSpc>
            </a:pPr>
            <a:r>
              <a:rPr lang="en-US" altLang="en-US" sz="2300" dirty="0">
                <a:solidFill>
                  <a:srgbClr val="0000FF"/>
                </a:solidFill>
                <a:latin typeface="Cambria" panose="02040503050406030204" pitchFamily="18" charset="0"/>
              </a:rPr>
              <a:t>String concatenation</a:t>
            </a:r>
            <a:r>
              <a:rPr lang="en-US" altLang="en-US" sz="2300" dirty="0">
                <a:solidFill>
                  <a:srgbClr val="000000"/>
                </a:solidFill>
                <a:latin typeface="Cambria" panose="02040503050406030204" pitchFamily="18" charset="0"/>
              </a:rPr>
              <a:t> allows you to assemble </a:t>
            </a:r>
            <a:r>
              <a:rPr lang="en-US" altLang="en-US" sz="2300" dirty="0">
                <a:solidFill>
                  <a:srgbClr val="000000"/>
                </a:solidFill>
                <a:latin typeface="Consolas" panose="020B0609020204030204" pitchFamily="49" charset="0"/>
              </a:rPr>
              <a:t>String</a:t>
            </a:r>
            <a:r>
              <a:rPr lang="en-US" altLang="en-US" sz="2300" dirty="0">
                <a:solidFill>
                  <a:srgbClr val="000000"/>
                </a:solidFill>
                <a:latin typeface="Cambria" panose="02040503050406030204" pitchFamily="18" charset="0"/>
              </a:rPr>
              <a:t> objects into larger strings by using operators </a:t>
            </a:r>
            <a:r>
              <a:rPr lang="en-US" altLang="en-US" sz="2300" dirty="0">
                <a:solidFill>
                  <a:srgbClr val="000000"/>
                </a:solidFill>
                <a:latin typeface="Consolas" panose="020B0609020204030204" pitchFamily="49" charset="0"/>
              </a:rPr>
              <a:t>+</a:t>
            </a:r>
            <a:r>
              <a:rPr lang="en-US" altLang="en-US" sz="2300" dirty="0">
                <a:solidFill>
                  <a:srgbClr val="000000"/>
                </a:solidFill>
                <a:latin typeface="Cambria" panose="02040503050406030204" pitchFamily="18" charset="0"/>
              </a:rPr>
              <a:t> or </a:t>
            </a:r>
            <a:r>
              <a:rPr lang="en-US" altLang="en-US" sz="2300" dirty="0">
                <a:solidFill>
                  <a:srgbClr val="000000"/>
                </a:solidFill>
                <a:latin typeface="Consolas" panose="020B0609020204030204" pitchFamily="49" charset="0"/>
              </a:rPr>
              <a:t>+=</a:t>
            </a:r>
            <a:r>
              <a:rPr lang="en-US" altLang="en-US" sz="2300" dirty="0">
                <a:solidFill>
                  <a:srgbClr val="000000"/>
                </a:solidFill>
                <a:latin typeface="Cambria" panose="02040503050406030204" pitchFamily="18" charset="0"/>
              </a:rPr>
              <a:t> </a:t>
            </a:r>
          </a:p>
          <a:p>
            <a:pPr eaLnBrk="1" hangingPunct="1">
              <a:lnSpc>
                <a:spcPct val="80000"/>
              </a:lnSpc>
            </a:pPr>
            <a:r>
              <a:rPr lang="en-US" altLang="en-US" sz="2300" dirty="0">
                <a:solidFill>
                  <a:srgbClr val="000000"/>
                </a:solidFill>
                <a:latin typeface="Cambria" panose="02040503050406030204" pitchFamily="18" charset="0"/>
              </a:rPr>
              <a:t>When both operands of operator </a:t>
            </a:r>
            <a:r>
              <a:rPr lang="en-US" altLang="en-US" sz="2300" dirty="0">
                <a:solidFill>
                  <a:srgbClr val="000000"/>
                </a:solidFill>
                <a:latin typeface="Consolas" panose="020B0609020204030204" pitchFamily="49" charset="0"/>
              </a:rPr>
              <a:t>+</a:t>
            </a:r>
            <a:r>
              <a:rPr lang="en-US" altLang="en-US" sz="2300" dirty="0">
                <a:solidFill>
                  <a:srgbClr val="000000"/>
                </a:solidFill>
                <a:latin typeface="Cambria" panose="02040503050406030204" pitchFamily="18" charset="0"/>
              </a:rPr>
              <a:t> are </a:t>
            </a:r>
            <a:r>
              <a:rPr lang="en-US" altLang="en-US" sz="2300" dirty="0">
                <a:solidFill>
                  <a:srgbClr val="000000"/>
                </a:solidFill>
                <a:latin typeface="Consolas" panose="020B0609020204030204" pitchFamily="49" charset="0"/>
              </a:rPr>
              <a:t>String</a:t>
            </a:r>
            <a:r>
              <a:rPr lang="en-US" altLang="en-US" sz="2300" dirty="0">
                <a:solidFill>
                  <a:srgbClr val="000000"/>
                </a:solidFill>
                <a:latin typeface="Cambria" panose="02040503050406030204" pitchFamily="18" charset="0"/>
              </a:rPr>
              <a:t> objects, operator </a:t>
            </a:r>
            <a:r>
              <a:rPr lang="en-US" altLang="en-US" sz="2300" dirty="0">
                <a:solidFill>
                  <a:srgbClr val="000000"/>
                </a:solidFill>
                <a:latin typeface="Consolas" panose="020B0609020204030204" pitchFamily="49" charset="0"/>
              </a:rPr>
              <a:t>+</a:t>
            </a:r>
            <a:r>
              <a:rPr lang="en-US" altLang="en-US" sz="2300" dirty="0">
                <a:solidFill>
                  <a:srgbClr val="000000"/>
                </a:solidFill>
                <a:latin typeface="Cambria" panose="02040503050406030204" pitchFamily="18" charset="0"/>
              </a:rPr>
              <a:t> creates a new </a:t>
            </a:r>
            <a:r>
              <a:rPr lang="en-US" altLang="en-US" sz="2300" dirty="0">
                <a:solidFill>
                  <a:srgbClr val="000000"/>
                </a:solidFill>
                <a:latin typeface="Consolas" panose="020B0609020204030204" pitchFamily="49" charset="0"/>
              </a:rPr>
              <a:t>String</a:t>
            </a:r>
            <a:r>
              <a:rPr lang="en-US" altLang="en-US" sz="2300" dirty="0">
                <a:solidFill>
                  <a:srgbClr val="000000"/>
                </a:solidFill>
                <a:latin typeface="Cambria" panose="02040503050406030204" pitchFamily="18" charset="0"/>
              </a:rPr>
              <a:t> object in which the characters of the right operand are placed at the end of those in the left operand</a:t>
            </a:r>
          </a:p>
          <a:p>
            <a:pPr eaLnBrk="1" hangingPunct="1">
              <a:lnSpc>
                <a:spcPct val="80000"/>
              </a:lnSpc>
            </a:pPr>
            <a:r>
              <a:rPr lang="en-US" altLang="en-US" sz="2300" i="1" dirty="0">
                <a:solidFill>
                  <a:srgbClr val="000000"/>
                </a:solidFill>
                <a:latin typeface="Cambria" panose="02040503050406030204" pitchFamily="18" charset="0"/>
              </a:rPr>
              <a:t>Every primitive value and object in Java can be represented as a </a:t>
            </a:r>
            <a:r>
              <a:rPr lang="en-US" altLang="en-US" sz="2300" i="1" dirty="0">
                <a:solidFill>
                  <a:srgbClr val="000000"/>
                </a:solidFill>
                <a:latin typeface="Consolas" panose="020B0609020204030204" pitchFamily="49" charset="0"/>
              </a:rPr>
              <a:t>String</a:t>
            </a:r>
            <a:endParaRPr lang="en-US" altLang="en-US" sz="2300" i="1" dirty="0">
              <a:solidFill>
                <a:srgbClr val="000000"/>
              </a:solidFill>
              <a:latin typeface="Cambria" panose="02040503050406030204" pitchFamily="18" charset="0"/>
            </a:endParaRPr>
          </a:p>
          <a:p>
            <a:pPr eaLnBrk="1" hangingPunct="1">
              <a:lnSpc>
                <a:spcPct val="80000"/>
              </a:lnSpc>
            </a:pPr>
            <a:r>
              <a:rPr lang="en-US" altLang="en-US" sz="2300" dirty="0">
                <a:solidFill>
                  <a:srgbClr val="000000"/>
                </a:solidFill>
                <a:latin typeface="Cambria" panose="02040503050406030204" pitchFamily="18" charset="0"/>
              </a:rPr>
              <a:t>When one of the </a:t>
            </a:r>
            <a:r>
              <a:rPr lang="en-US" altLang="en-US" sz="2300" dirty="0">
                <a:solidFill>
                  <a:srgbClr val="000000"/>
                </a:solidFill>
                <a:latin typeface="Consolas" panose="020B0609020204030204" pitchFamily="49" charset="0"/>
              </a:rPr>
              <a:t>+</a:t>
            </a:r>
            <a:r>
              <a:rPr lang="en-US" altLang="en-US" sz="2300" dirty="0">
                <a:solidFill>
                  <a:srgbClr val="000000"/>
                </a:solidFill>
                <a:latin typeface="Cambria" panose="02040503050406030204" pitchFamily="18" charset="0"/>
              </a:rPr>
              <a:t> operator’s operands is a </a:t>
            </a:r>
            <a:r>
              <a:rPr lang="en-US" altLang="en-US" sz="2300" dirty="0">
                <a:solidFill>
                  <a:srgbClr val="000000"/>
                </a:solidFill>
                <a:latin typeface="Consolas" panose="020B0609020204030204" pitchFamily="49" charset="0"/>
              </a:rPr>
              <a:t>String</a:t>
            </a:r>
            <a:r>
              <a:rPr lang="en-US" altLang="en-US" sz="2300" dirty="0">
                <a:solidFill>
                  <a:srgbClr val="000000"/>
                </a:solidFill>
                <a:latin typeface="Cambria" panose="02040503050406030204" pitchFamily="18" charset="0"/>
              </a:rPr>
              <a:t>, the other is converted to a </a:t>
            </a:r>
            <a:r>
              <a:rPr lang="en-US" altLang="en-US" sz="2300" dirty="0">
                <a:solidFill>
                  <a:srgbClr val="000000"/>
                </a:solidFill>
                <a:latin typeface="Consolas" panose="020B0609020204030204" pitchFamily="49" charset="0"/>
              </a:rPr>
              <a:t>String</a:t>
            </a:r>
            <a:r>
              <a:rPr lang="en-US" altLang="en-US" sz="2300" dirty="0">
                <a:solidFill>
                  <a:srgbClr val="000000"/>
                </a:solidFill>
                <a:latin typeface="Cambria" panose="02040503050406030204" pitchFamily="18" charset="0"/>
              </a:rPr>
              <a:t>, then the two are </a:t>
            </a:r>
            <a:r>
              <a:rPr lang="en-US" altLang="en-US" sz="2300" i="1" dirty="0">
                <a:solidFill>
                  <a:srgbClr val="000000"/>
                </a:solidFill>
                <a:latin typeface="Cambria" panose="02040503050406030204" pitchFamily="18" charset="0"/>
              </a:rPr>
              <a:t>concatenated </a:t>
            </a:r>
          </a:p>
          <a:p>
            <a:pPr lvl="1" eaLnBrk="1" hangingPunct="1">
              <a:lnSpc>
                <a:spcPct val="80000"/>
              </a:lnSpc>
            </a:pPr>
            <a:r>
              <a:rPr lang="en-US" altLang="en-US" sz="2000" dirty="0">
                <a:solidFill>
                  <a:srgbClr val="000000"/>
                </a:solidFill>
                <a:latin typeface="Cambria" panose="02040503050406030204" pitchFamily="18" charset="0"/>
              </a:rPr>
              <a:t>If a </a:t>
            </a:r>
            <a:r>
              <a:rPr lang="en-US" altLang="en-US" sz="2000" dirty="0" err="1">
                <a:solidFill>
                  <a:srgbClr val="000000"/>
                </a:solidFill>
                <a:latin typeface="Consolas" panose="020B0609020204030204" pitchFamily="49" charset="0"/>
              </a:rPr>
              <a:t>boolean</a:t>
            </a:r>
            <a:r>
              <a:rPr lang="en-US" altLang="en-US" sz="2000" dirty="0">
                <a:solidFill>
                  <a:srgbClr val="000000"/>
                </a:solidFill>
                <a:latin typeface="Cambria" panose="02040503050406030204" pitchFamily="18" charset="0"/>
              </a:rPr>
              <a:t> is concatenated with a </a:t>
            </a:r>
            <a:r>
              <a:rPr lang="en-US" altLang="en-US" sz="2000" dirty="0">
                <a:solidFill>
                  <a:srgbClr val="000000"/>
                </a:solidFill>
                <a:latin typeface="Consolas" panose="020B0609020204030204" pitchFamily="49" charset="0"/>
              </a:rPr>
              <a:t>String</a:t>
            </a:r>
            <a:r>
              <a:rPr lang="en-US" altLang="en-US" sz="2000" dirty="0">
                <a:solidFill>
                  <a:srgbClr val="000000"/>
                </a:solidFill>
                <a:latin typeface="Cambria" panose="02040503050406030204" pitchFamily="18" charset="0"/>
              </a:rPr>
              <a:t>, the </a:t>
            </a:r>
            <a:r>
              <a:rPr lang="en-US" altLang="en-US" sz="2000" dirty="0" err="1">
                <a:solidFill>
                  <a:srgbClr val="000000"/>
                </a:solidFill>
                <a:latin typeface="Consolas" panose="020B0609020204030204" pitchFamily="49" charset="0"/>
              </a:rPr>
              <a:t>boolean</a:t>
            </a:r>
            <a:r>
              <a:rPr lang="en-US" altLang="en-US" sz="2000" dirty="0">
                <a:solidFill>
                  <a:srgbClr val="000000"/>
                </a:solidFill>
                <a:latin typeface="Cambria" panose="02040503050406030204" pitchFamily="18" charset="0"/>
              </a:rPr>
              <a:t> is converted to the </a:t>
            </a:r>
            <a:r>
              <a:rPr lang="en-US" altLang="en-US" sz="2000" dirty="0">
                <a:solidFill>
                  <a:srgbClr val="000000"/>
                </a:solidFill>
                <a:latin typeface="Consolas" panose="020B0609020204030204" pitchFamily="49" charset="0"/>
              </a:rPr>
              <a:t>String</a:t>
            </a:r>
            <a:r>
              <a:rPr lang="en-US" altLang="en-US" sz="2000" dirty="0">
                <a:solidFill>
                  <a:srgbClr val="000000"/>
                </a:solidFill>
                <a:latin typeface="Cambria" panose="02040503050406030204" pitchFamily="18" charset="0"/>
              </a:rPr>
              <a:t> </a:t>
            </a:r>
            <a:r>
              <a:rPr lang="en-US" altLang="en-US" sz="2000" dirty="0">
                <a:solidFill>
                  <a:srgbClr val="000000"/>
                </a:solidFill>
                <a:latin typeface="Consolas" panose="020B0609020204030204" pitchFamily="49" charset="0"/>
              </a:rPr>
              <a:t>"true" </a:t>
            </a:r>
            <a:r>
              <a:rPr lang="en-US" altLang="en-US" sz="2000" dirty="0">
                <a:solidFill>
                  <a:srgbClr val="000000"/>
                </a:solidFill>
                <a:latin typeface="Cambria" panose="02040503050406030204" pitchFamily="18" charset="0"/>
              </a:rPr>
              <a:t>or </a:t>
            </a:r>
            <a:r>
              <a:rPr lang="en-US" altLang="en-US" sz="2000" dirty="0">
                <a:solidFill>
                  <a:srgbClr val="000000"/>
                </a:solidFill>
                <a:latin typeface="Consolas" panose="020B0609020204030204" pitchFamily="49" charset="0"/>
              </a:rPr>
              <a:t>"false"</a:t>
            </a:r>
            <a:r>
              <a:rPr lang="en-US" altLang="en-US" sz="2000" dirty="0">
                <a:solidFill>
                  <a:srgbClr val="000000"/>
                </a:solidFill>
                <a:latin typeface="Cambria" panose="02040503050406030204" pitchFamily="18" charset="0"/>
              </a:rPr>
              <a:t> </a:t>
            </a:r>
          </a:p>
          <a:p>
            <a:pPr lvl="1" eaLnBrk="1" hangingPunct="1">
              <a:lnSpc>
                <a:spcPct val="80000"/>
              </a:lnSpc>
            </a:pPr>
            <a:r>
              <a:rPr lang="en-US" altLang="en-US" sz="2000" dirty="0">
                <a:solidFill>
                  <a:srgbClr val="000000"/>
                </a:solidFill>
                <a:latin typeface="Cambria" panose="02040503050406030204" pitchFamily="18" charset="0"/>
              </a:rPr>
              <a:t>When an object is concatenated with a </a:t>
            </a:r>
            <a:r>
              <a:rPr lang="en-US" altLang="en-US" sz="2000" dirty="0">
                <a:solidFill>
                  <a:srgbClr val="000000"/>
                </a:solidFill>
                <a:latin typeface="Consolas" panose="020B0609020204030204" pitchFamily="49" charset="0"/>
              </a:rPr>
              <a:t>String</a:t>
            </a:r>
            <a:r>
              <a:rPr lang="en-US" altLang="en-US" sz="2000" dirty="0">
                <a:solidFill>
                  <a:srgbClr val="000000"/>
                </a:solidFill>
                <a:latin typeface="Cambria" panose="02040503050406030204" pitchFamily="18" charset="0"/>
              </a:rPr>
              <a:t>, the object’s </a:t>
            </a:r>
            <a:r>
              <a:rPr lang="en-US" altLang="en-US" sz="2000" dirty="0" err="1">
                <a:solidFill>
                  <a:srgbClr val="000000"/>
                </a:solidFill>
                <a:latin typeface="Consolas" panose="020B0609020204030204" pitchFamily="49" charset="0"/>
              </a:rPr>
              <a:t>toString</a:t>
            </a:r>
            <a:r>
              <a:rPr lang="en-US" altLang="en-US" sz="2000" dirty="0">
                <a:solidFill>
                  <a:srgbClr val="000000"/>
                </a:solidFill>
                <a:latin typeface="Cambria" panose="02040503050406030204" pitchFamily="18" charset="0"/>
              </a:rPr>
              <a:t> method is implicitly called to obtain the </a:t>
            </a:r>
            <a:r>
              <a:rPr lang="en-US" altLang="en-US" sz="2000" dirty="0">
                <a:solidFill>
                  <a:srgbClr val="000000"/>
                </a:solidFill>
                <a:latin typeface="Consolas" panose="020B0609020204030204" pitchFamily="49" charset="0"/>
              </a:rPr>
              <a:t>String</a:t>
            </a:r>
            <a:r>
              <a:rPr lang="en-US" altLang="en-US" sz="2000" dirty="0">
                <a:solidFill>
                  <a:srgbClr val="000000"/>
                </a:solidFill>
                <a:latin typeface="Cambria" panose="02040503050406030204" pitchFamily="18" charset="0"/>
              </a:rPr>
              <a:t> representation of the object </a:t>
            </a:r>
          </a:p>
          <a:p>
            <a:pPr eaLnBrk="1" hangingPunct="1">
              <a:lnSpc>
                <a:spcPct val="80000"/>
              </a:lnSpc>
            </a:pPr>
            <a:endParaRPr lang="en-US" altLang="en-US" sz="2300" dirty="0">
              <a:solidFill>
                <a:srgbClr val="000000"/>
              </a:solidFill>
              <a:latin typeface="Cambria" panose="02040503050406030204" pitchFamily="18" charset="0"/>
            </a:endParaRPr>
          </a:p>
        </p:txBody>
      </p:sp>
      <p:sp>
        <p:nvSpPr>
          <p:cNvPr id="40964" name="Footer Placeholder 3">
            <a:extLst>
              <a:ext uri="{FF2B5EF4-FFF2-40B4-BE49-F238E27FC236}">
                <a16:creationId xmlns:a16="http://schemas.microsoft.com/office/drawing/2014/main" id="{7052B07D-51DF-4075-AF4E-B0DDD5A4E2D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22">
            <a:extLst>
              <a:ext uri="{FF2B5EF4-FFF2-40B4-BE49-F238E27FC236}">
                <a16:creationId xmlns:a16="http://schemas.microsoft.com/office/drawing/2014/main" id="{BE6B1BAF-0EB4-4C41-8449-845215A37BC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91916"/>
            <a:ext cx="9144000" cy="2872978"/>
          </a:xfrm>
          <a:prstGeom prst="rect">
            <a:avLst/>
          </a:prstGeom>
        </p:spPr>
      </p:pic>
      <p:sp>
        <p:nvSpPr>
          <p:cNvPr id="2" name="Footer Placeholder 1">
            <a:extLst>
              <a:ext uri="{FF2B5EF4-FFF2-40B4-BE49-F238E27FC236}">
                <a16:creationId xmlns:a16="http://schemas.microsoft.com/office/drawing/2014/main" id="{7DF785CB-DA9C-4210-B984-67B7994391F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750174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23">
            <a:extLst>
              <a:ext uri="{FF2B5EF4-FFF2-40B4-BE49-F238E27FC236}">
                <a16:creationId xmlns:a16="http://schemas.microsoft.com/office/drawing/2014/main" id="{5E233F67-4BAF-4887-888D-4C4F6A18D4A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9823" y="857250"/>
            <a:ext cx="8184356" cy="5143500"/>
          </a:xfrm>
          <a:prstGeom prst="rect">
            <a:avLst/>
          </a:prstGeom>
        </p:spPr>
      </p:pic>
      <p:sp>
        <p:nvSpPr>
          <p:cNvPr id="2" name="Footer Placeholder 1">
            <a:extLst>
              <a:ext uri="{FF2B5EF4-FFF2-40B4-BE49-F238E27FC236}">
                <a16:creationId xmlns:a16="http://schemas.microsoft.com/office/drawing/2014/main" id="{D3448EB6-1263-4622-9B21-301A11727189}"/>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29068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C711-102F-48D4-BAE3-2F5830756F6F}"/>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5.4  </a:t>
            </a:r>
            <a:r>
              <a:rPr lang="en-US" dirty="0">
                <a:solidFill>
                  <a:srgbClr val="3380E6"/>
                </a:solidFill>
                <a:latin typeface="Calibri" panose="020F0502020204030204" pitchFamily="34" charset="0"/>
              </a:rPr>
              <a:t>Declaring Methods (cont.)</a:t>
            </a:r>
          </a:p>
        </p:txBody>
      </p:sp>
      <p:sp>
        <p:nvSpPr>
          <p:cNvPr id="3" name="Text Placeholder 2">
            <a:extLst>
              <a:ext uri="{FF2B5EF4-FFF2-40B4-BE49-F238E27FC236}">
                <a16:creationId xmlns:a16="http://schemas.microsoft.com/office/drawing/2014/main" id="{772CC762-38EE-4BF2-BAB4-F7277C655EE0}"/>
              </a:ext>
            </a:extLst>
          </p:cNvPr>
          <p:cNvSpPr>
            <a:spLocks noGrp="1"/>
          </p:cNvSpPr>
          <p:nvPr>
            <p:ph type="body" idx="1"/>
          </p:nvPr>
        </p:nvSpPr>
        <p:spPr/>
        <p:txBody>
          <a:bodyPr>
            <a:normAutofit/>
          </a:bodyPr>
          <a:lstStyle/>
          <a:p>
            <a:pPr marL="109537" indent="0" eaLnBrk="1" hangingPunct="1">
              <a:lnSpc>
                <a:spcPct val="80000"/>
              </a:lnSpc>
              <a:buFont typeface="Wingdings 3" panose="05040102010807070707" pitchFamily="18" charset="2"/>
              <a:buNone/>
              <a:defRPr/>
            </a:pPr>
            <a:r>
              <a:rPr lang="en-US" altLang="en-US" sz="2300" b="1" i="1" dirty="0">
                <a:solidFill>
                  <a:srgbClr val="000000"/>
                </a:solidFill>
                <a:latin typeface="Cambria" panose="02040503050406030204" pitchFamily="18" charset="0"/>
              </a:rPr>
              <a:t>Implementing Method </a:t>
            </a:r>
            <a:r>
              <a:rPr lang="en-US" altLang="en-US" sz="2300" b="1" i="1" dirty="0">
                <a:solidFill>
                  <a:srgbClr val="000000"/>
                </a:solidFill>
                <a:latin typeface="Consolas" panose="020B0609020204030204" pitchFamily="49" charset="0"/>
              </a:rPr>
              <a:t>maximum</a:t>
            </a:r>
            <a:r>
              <a:rPr lang="en-US" altLang="en-US" sz="2300" b="1" i="1" dirty="0">
                <a:solidFill>
                  <a:srgbClr val="000000"/>
                </a:solidFill>
                <a:latin typeface="Cambria" panose="02040503050406030204" pitchFamily="18" charset="0"/>
              </a:rPr>
              <a:t> by Reusing Method </a:t>
            </a:r>
            <a:r>
              <a:rPr lang="en-US" altLang="en-US" sz="2300" b="1" i="1" dirty="0" err="1">
                <a:solidFill>
                  <a:srgbClr val="000000"/>
                </a:solidFill>
                <a:latin typeface="Consolas" panose="020B0609020204030204" pitchFamily="49" charset="0"/>
              </a:rPr>
              <a:t>Math.max</a:t>
            </a:r>
            <a:r>
              <a:rPr lang="en-US" altLang="en-US" sz="2300" b="1" i="1" dirty="0">
                <a:solidFill>
                  <a:srgbClr val="000000"/>
                </a:solidFill>
                <a:latin typeface="Consolas" panose="020B0609020204030204" pitchFamily="49" charset="0"/>
              </a:rPr>
              <a:t> </a:t>
            </a:r>
          </a:p>
          <a:p>
            <a:pPr eaLnBrk="1" hangingPunct="1">
              <a:lnSpc>
                <a:spcPct val="80000"/>
              </a:lnSpc>
              <a:defRPr/>
            </a:pPr>
            <a:r>
              <a:rPr lang="en-US" altLang="en-US" sz="2300" dirty="0">
                <a:solidFill>
                  <a:srgbClr val="000000"/>
                </a:solidFill>
                <a:latin typeface="Cambria" panose="02040503050406030204" pitchFamily="18" charset="0"/>
              </a:rPr>
              <a:t>The entire body of our </a:t>
            </a:r>
            <a:r>
              <a:rPr lang="en-US" altLang="en-US" sz="2300" dirty="0">
                <a:solidFill>
                  <a:srgbClr val="000000"/>
                </a:solidFill>
                <a:latin typeface="Consolas" panose="020B0609020204030204" pitchFamily="49" charset="0"/>
              </a:rPr>
              <a:t>maximum</a:t>
            </a:r>
            <a:r>
              <a:rPr lang="en-US" altLang="en-US" sz="2300" dirty="0">
                <a:solidFill>
                  <a:srgbClr val="000000"/>
                </a:solidFill>
                <a:latin typeface="Cambria" panose="02040503050406030204" pitchFamily="18" charset="0"/>
              </a:rPr>
              <a:t> method could also be implemented with two calls to </a:t>
            </a:r>
            <a:r>
              <a:rPr lang="en-US" altLang="en-US" sz="2300" dirty="0" err="1">
                <a:solidFill>
                  <a:srgbClr val="000000"/>
                </a:solidFill>
                <a:latin typeface="Consolas" panose="020B0609020204030204" pitchFamily="49" charset="0"/>
              </a:rPr>
              <a:t>Math.max</a:t>
            </a:r>
            <a:r>
              <a:rPr lang="en-US" altLang="en-US" sz="2300" dirty="0">
                <a:solidFill>
                  <a:srgbClr val="000000"/>
                </a:solidFill>
                <a:latin typeface="Cambria" panose="02040503050406030204" pitchFamily="18" charset="0"/>
              </a:rPr>
              <a:t>, as follows:</a:t>
            </a:r>
          </a:p>
          <a:p>
            <a:pPr lvl="2" eaLnBrk="1" hangingPunct="1">
              <a:lnSpc>
                <a:spcPct val="80000"/>
              </a:lnSpc>
              <a:defRPr/>
            </a:pPr>
            <a:r>
              <a:rPr lang="en-US" altLang="en-US" sz="1700" dirty="0">
                <a:solidFill>
                  <a:srgbClr val="0000FF"/>
                </a:solidFill>
                <a:latin typeface="Consolas" panose="020B0609020204030204" pitchFamily="49" charset="0"/>
              </a:rPr>
              <a:t>return</a:t>
            </a:r>
            <a:r>
              <a:rPr lang="en-US" altLang="en-US" sz="1700" dirty="0">
                <a:solidFill>
                  <a:srgbClr val="000000"/>
                </a:solidFill>
                <a:latin typeface="Consolas" panose="020B0609020204030204" pitchFamily="49" charset="0"/>
              </a:rPr>
              <a:t> </a:t>
            </a:r>
            <a:r>
              <a:rPr lang="en-US" altLang="en-US" sz="1700" dirty="0" err="1">
                <a:solidFill>
                  <a:srgbClr val="000000"/>
                </a:solidFill>
                <a:latin typeface="Consolas" panose="020B0609020204030204" pitchFamily="49" charset="0"/>
              </a:rPr>
              <a:t>Math.max</a:t>
            </a:r>
            <a:r>
              <a:rPr lang="en-US" altLang="en-US" sz="1700" dirty="0">
                <a:solidFill>
                  <a:srgbClr val="000000"/>
                </a:solidFill>
                <a:latin typeface="Consolas" panose="020B0609020204030204" pitchFamily="49" charset="0"/>
              </a:rPr>
              <a:t>(x, </a:t>
            </a:r>
            <a:r>
              <a:rPr lang="en-US" altLang="en-US" sz="1700" dirty="0" err="1">
                <a:solidFill>
                  <a:srgbClr val="000000"/>
                </a:solidFill>
                <a:latin typeface="Consolas" panose="020B0609020204030204" pitchFamily="49" charset="0"/>
              </a:rPr>
              <a:t>Math.max</a:t>
            </a:r>
            <a:r>
              <a:rPr lang="en-US" altLang="en-US" sz="1700" dirty="0">
                <a:solidFill>
                  <a:srgbClr val="000000"/>
                </a:solidFill>
                <a:latin typeface="Consolas" panose="020B0609020204030204" pitchFamily="49" charset="0"/>
              </a:rPr>
              <a:t>(y, z));</a:t>
            </a:r>
          </a:p>
          <a:p>
            <a:pPr eaLnBrk="1" hangingPunct="1">
              <a:lnSpc>
                <a:spcPct val="80000"/>
              </a:lnSpc>
              <a:defRPr/>
            </a:pPr>
            <a:r>
              <a:rPr lang="en-US" altLang="en-US" sz="2300" dirty="0">
                <a:solidFill>
                  <a:srgbClr val="000000"/>
                </a:solidFill>
                <a:latin typeface="Cambria" panose="02040503050406030204" pitchFamily="18" charset="0"/>
              </a:rPr>
              <a:t>The outer call to </a:t>
            </a:r>
            <a:r>
              <a:rPr lang="en-US" altLang="en-US" sz="2300" dirty="0" err="1">
                <a:solidFill>
                  <a:srgbClr val="000000"/>
                </a:solidFill>
                <a:latin typeface="Consolas" panose="020B0609020204030204" pitchFamily="49" charset="0"/>
              </a:rPr>
              <a:t>Math.max</a:t>
            </a:r>
            <a:r>
              <a:rPr lang="en-US" altLang="en-US" sz="2300" dirty="0">
                <a:solidFill>
                  <a:srgbClr val="000000"/>
                </a:solidFill>
                <a:latin typeface="Cambria" panose="02040503050406030204" pitchFamily="18" charset="0"/>
              </a:rPr>
              <a:t> specifies arguments </a:t>
            </a:r>
            <a:r>
              <a:rPr lang="en-US" altLang="en-US" sz="2300" dirty="0">
                <a:solidFill>
                  <a:srgbClr val="000000"/>
                </a:solidFill>
                <a:latin typeface="Consolas" panose="020B0609020204030204" pitchFamily="49" charset="0"/>
              </a:rPr>
              <a:t>x</a:t>
            </a:r>
            <a:r>
              <a:rPr lang="en-US" altLang="en-US" sz="2300" dirty="0">
                <a:solidFill>
                  <a:srgbClr val="000000"/>
                </a:solidFill>
                <a:latin typeface="Cambria" panose="02040503050406030204" pitchFamily="18" charset="0"/>
              </a:rPr>
              <a:t> and </a:t>
            </a:r>
            <a:r>
              <a:rPr lang="en-US" altLang="en-US" sz="2300" dirty="0" err="1">
                <a:solidFill>
                  <a:srgbClr val="000000"/>
                </a:solidFill>
                <a:latin typeface="Consolas" panose="020B0609020204030204" pitchFamily="49" charset="0"/>
              </a:rPr>
              <a:t>Math.max</a:t>
            </a:r>
            <a:r>
              <a:rPr lang="en-US" altLang="en-US" sz="2300" dirty="0">
                <a:solidFill>
                  <a:srgbClr val="000000"/>
                </a:solidFill>
                <a:latin typeface="Consolas" panose="020B0609020204030204" pitchFamily="49" charset="0"/>
              </a:rPr>
              <a:t>(y, z)</a:t>
            </a:r>
            <a:r>
              <a:rPr lang="en-US" altLang="en-US" sz="2300" dirty="0">
                <a:solidFill>
                  <a:srgbClr val="000000"/>
                </a:solidFill>
                <a:latin typeface="Cambria" panose="02040503050406030204" pitchFamily="18" charset="0"/>
              </a:rPr>
              <a:t>. </a:t>
            </a:r>
          </a:p>
        </p:txBody>
      </p:sp>
      <p:sp>
        <p:nvSpPr>
          <p:cNvPr id="40964" name="Footer Placeholder 3">
            <a:extLst>
              <a:ext uri="{FF2B5EF4-FFF2-40B4-BE49-F238E27FC236}">
                <a16:creationId xmlns:a16="http://schemas.microsoft.com/office/drawing/2014/main" id="{62F551E9-A355-45CD-BF62-2307EC04754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13A5-A781-43C9-83DF-403D0C09CEF1}"/>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5.5  </a:t>
            </a:r>
            <a:r>
              <a:rPr lang="en-US" dirty="0">
                <a:solidFill>
                  <a:srgbClr val="3380E6"/>
                </a:solidFill>
                <a:latin typeface="Calibri" panose="020F0502020204030204" pitchFamily="34" charset="0"/>
              </a:rPr>
              <a:t>Notes on Declaring and Using Methods</a:t>
            </a:r>
          </a:p>
        </p:txBody>
      </p:sp>
      <p:sp>
        <p:nvSpPr>
          <p:cNvPr id="44035" name="Text Placeholder 2">
            <a:extLst>
              <a:ext uri="{FF2B5EF4-FFF2-40B4-BE49-F238E27FC236}">
                <a16:creationId xmlns:a16="http://schemas.microsoft.com/office/drawing/2014/main" id="{149CE040-01BF-4BB9-81A7-9D0B64E5CC11}"/>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Three ways to call a method: </a:t>
            </a:r>
          </a:p>
          <a:p>
            <a:pPr lvl="1" eaLnBrk="1" hangingPunct="1"/>
            <a:r>
              <a:rPr lang="en-US" altLang="en-US" dirty="0">
                <a:solidFill>
                  <a:srgbClr val="000000"/>
                </a:solidFill>
                <a:latin typeface="Cambria" panose="02040503050406030204" pitchFamily="18" charset="0"/>
              </a:rPr>
              <a:t>Using a method name by itself to call another method of the same class</a:t>
            </a:r>
          </a:p>
          <a:p>
            <a:pPr lvl="1" eaLnBrk="1" hangingPunct="1"/>
            <a:r>
              <a:rPr lang="en-US" altLang="en-US" dirty="0">
                <a:solidFill>
                  <a:srgbClr val="000000"/>
                </a:solidFill>
                <a:latin typeface="Cambria" panose="02040503050406030204" pitchFamily="18" charset="0"/>
              </a:rPr>
              <a:t>Using an object’s variable name followed by a dot (</a:t>
            </a:r>
            <a:r>
              <a:rPr lang="en-US" altLang="en-US" dirty="0">
                <a:solidFill>
                  <a:srgbClr val="000000"/>
                </a:solidFill>
                <a:latin typeface="Consolas" panose="020B0609020204030204" pitchFamily="49" charset="0"/>
              </a:rPr>
              <a:t>.</a:t>
            </a:r>
            <a:r>
              <a:rPr lang="en-US" altLang="en-US" dirty="0">
                <a:solidFill>
                  <a:srgbClr val="000000"/>
                </a:solidFill>
                <a:latin typeface="Cambria" panose="02040503050406030204" pitchFamily="18" charset="0"/>
              </a:rPr>
              <a:t>) and the method name to call a non-</a:t>
            </a:r>
            <a:r>
              <a:rPr lang="en-US" altLang="en-US" dirty="0">
                <a:solidFill>
                  <a:srgbClr val="000000"/>
                </a:solidFill>
                <a:latin typeface="Consolas" panose="020B0609020204030204" pitchFamily="49" charset="0"/>
              </a:rPr>
              <a:t>static</a:t>
            </a:r>
            <a:r>
              <a:rPr lang="en-US" altLang="en-US" dirty="0">
                <a:solidFill>
                  <a:srgbClr val="000000"/>
                </a:solidFill>
                <a:latin typeface="Cambria" panose="02040503050406030204" pitchFamily="18" charset="0"/>
              </a:rPr>
              <a:t> method of the object</a:t>
            </a:r>
          </a:p>
          <a:p>
            <a:pPr lvl="1" eaLnBrk="1" hangingPunct="1"/>
            <a:r>
              <a:rPr lang="en-US" altLang="en-US" dirty="0">
                <a:solidFill>
                  <a:srgbClr val="000000"/>
                </a:solidFill>
                <a:latin typeface="Cambria" panose="02040503050406030204" pitchFamily="18" charset="0"/>
              </a:rPr>
              <a:t>Using the class name and a dot (</a:t>
            </a:r>
            <a:r>
              <a:rPr lang="en-US" altLang="en-US" dirty="0">
                <a:solidFill>
                  <a:srgbClr val="000000"/>
                </a:solidFill>
                <a:latin typeface="Consolas" panose="020B0609020204030204" pitchFamily="49" charset="0"/>
              </a:rPr>
              <a:t>.</a:t>
            </a:r>
            <a:r>
              <a:rPr lang="en-US" altLang="en-US" dirty="0">
                <a:solidFill>
                  <a:srgbClr val="000000"/>
                </a:solidFill>
                <a:latin typeface="Cambria" panose="02040503050406030204" pitchFamily="18" charset="0"/>
              </a:rPr>
              <a:t>) to call a </a:t>
            </a:r>
            <a:r>
              <a:rPr lang="en-US" altLang="en-US" dirty="0">
                <a:solidFill>
                  <a:srgbClr val="000000"/>
                </a:solidFill>
                <a:latin typeface="Consolas" panose="020B0609020204030204" pitchFamily="49" charset="0"/>
              </a:rPr>
              <a:t>static</a:t>
            </a:r>
            <a:r>
              <a:rPr lang="en-US" altLang="en-US" dirty="0">
                <a:solidFill>
                  <a:srgbClr val="000000"/>
                </a:solidFill>
                <a:latin typeface="Cambria" panose="02040503050406030204" pitchFamily="18" charset="0"/>
              </a:rPr>
              <a:t> method of a class</a:t>
            </a:r>
          </a:p>
        </p:txBody>
      </p:sp>
      <p:sp>
        <p:nvSpPr>
          <p:cNvPr id="44036" name="Footer Placeholder 3">
            <a:extLst>
              <a:ext uri="{FF2B5EF4-FFF2-40B4-BE49-F238E27FC236}">
                <a16:creationId xmlns:a16="http://schemas.microsoft.com/office/drawing/2014/main" id="{0CEB05CF-F001-4ECA-95B8-A78F3E59314C}"/>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554E-2D21-4706-ACA6-E1650208C9A4}"/>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5.5  </a:t>
            </a:r>
            <a:r>
              <a:rPr lang="en-US" dirty="0">
                <a:solidFill>
                  <a:srgbClr val="3380E6"/>
                </a:solidFill>
                <a:latin typeface="Calibri" panose="020F0502020204030204" pitchFamily="34" charset="0"/>
              </a:rPr>
              <a:t>Notes on Declaring and Using Methods (cont.)</a:t>
            </a:r>
          </a:p>
        </p:txBody>
      </p:sp>
      <p:sp>
        <p:nvSpPr>
          <p:cNvPr id="45059" name="Text Placeholder 2">
            <a:extLst>
              <a:ext uri="{FF2B5EF4-FFF2-40B4-BE49-F238E27FC236}">
                <a16:creationId xmlns:a16="http://schemas.microsoft.com/office/drawing/2014/main" id="{87790A50-E51B-4556-90BC-0B2ACDF048F8}"/>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There are three ways to return control to the statement that calls a method </a:t>
            </a:r>
          </a:p>
          <a:p>
            <a:pPr eaLnBrk="1" hangingPunct="1"/>
            <a:r>
              <a:rPr lang="en-US" altLang="en-US" dirty="0">
                <a:solidFill>
                  <a:srgbClr val="000000"/>
                </a:solidFill>
                <a:latin typeface="Cambria" panose="02040503050406030204" pitchFamily="18" charset="0"/>
              </a:rPr>
              <a:t>If the method does not return a result, control returns when the program flow reaches the method-ending right brace </a:t>
            </a:r>
            <a:r>
              <a:rPr lang="en-US" altLang="en-US" i="1" dirty="0">
                <a:solidFill>
                  <a:srgbClr val="000000"/>
                </a:solidFill>
                <a:latin typeface="Cambria" panose="02040503050406030204" pitchFamily="18" charset="0"/>
              </a:rPr>
              <a:t>or</a:t>
            </a:r>
            <a:r>
              <a:rPr lang="en-US" altLang="en-US" dirty="0">
                <a:solidFill>
                  <a:srgbClr val="000000"/>
                </a:solidFill>
                <a:latin typeface="Cambria" panose="02040503050406030204" pitchFamily="18" charset="0"/>
              </a:rPr>
              <a:t> when the statement </a:t>
            </a:r>
            <a:r>
              <a:rPr lang="en-US" altLang="en-US" dirty="0">
                <a:solidFill>
                  <a:srgbClr val="000000"/>
                </a:solidFill>
                <a:latin typeface="Consolas" panose="020B0609020204030204" pitchFamily="49" charset="0"/>
              </a:rPr>
              <a:t>return;</a:t>
            </a:r>
            <a:r>
              <a:rPr lang="en-US" altLang="en-US" dirty="0">
                <a:solidFill>
                  <a:srgbClr val="000000"/>
                </a:solidFill>
                <a:latin typeface="Cambria" panose="02040503050406030204" pitchFamily="18" charset="0"/>
              </a:rPr>
              <a:t> executes</a:t>
            </a:r>
          </a:p>
          <a:p>
            <a:pPr eaLnBrk="1" hangingPunct="1"/>
            <a:r>
              <a:rPr lang="en-US" altLang="en-US" dirty="0">
                <a:solidFill>
                  <a:srgbClr val="000000"/>
                </a:solidFill>
                <a:latin typeface="Cambria" panose="02040503050406030204" pitchFamily="18" charset="0"/>
              </a:rPr>
              <a:t>If the method returns a result, the statement </a:t>
            </a:r>
          </a:p>
          <a:p>
            <a:pPr lvl="2" eaLnBrk="1" hangingPunct="1"/>
            <a:r>
              <a:rPr lang="en-US" altLang="en-US" dirty="0">
                <a:solidFill>
                  <a:srgbClr val="0000FF"/>
                </a:solidFill>
                <a:latin typeface="Consolas" panose="020B0609020204030204" pitchFamily="49" charset="0"/>
              </a:rPr>
              <a:t>return</a:t>
            </a:r>
            <a:r>
              <a:rPr lang="en-US" altLang="en-US" dirty="0">
                <a:solidFill>
                  <a:srgbClr val="000000"/>
                </a:solidFill>
                <a:latin typeface="Consolas" panose="020B0609020204030204" pitchFamily="49" charset="0"/>
              </a:rPr>
              <a:t> </a:t>
            </a:r>
            <a:r>
              <a:rPr lang="en-US" altLang="en-US" i="1" dirty="0">
                <a:solidFill>
                  <a:srgbClr val="000000"/>
                </a:solidFill>
                <a:latin typeface="Cambria" panose="02040503050406030204" pitchFamily="18" charset="0"/>
              </a:rPr>
              <a:t>expression</a:t>
            </a:r>
            <a:r>
              <a:rPr lang="en-US" altLang="en-US" i="1" dirty="0">
                <a:solidFill>
                  <a:srgbClr val="000000"/>
                </a:solidFill>
                <a:latin typeface="Consolas" panose="020B0609020204030204" pitchFamily="49" charset="0"/>
              </a:rPr>
              <a:t>;</a:t>
            </a:r>
          </a:p>
          <a:p>
            <a:pPr eaLnBrk="1" hangingPunct="1">
              <a:buFont typeface="Wingdings 3" panose="05040102010807070707" pitchFamily="18" charset="2"/>
              <a:buNone/>
            </a:pPr>
            <a:r>
              <a:rPr lang="en-US" altLang="en-US" dirty="0">
                <a:solidFill>
                  <a:srgbClr val="000000"/>
                </a:solidFill>
                <a:latin typeface="Cambria" panose="02040503050406030204" pitchFamily="18" charset="0"/>
              </a:rPr>
              <a:t>	evaluates the </a:t>
            </a:r>
            <a:r>
              <a:rPr lang="en-US" altLang="en-US" i="1" dirty="0">
                <a:solidFill>
                  <a:srgbClr val="000000"/>
                </a:solidFill>
                <a:latin typeface="Cambria" panose="02040503050406030204" pitchFamily="18" charset="0"/>
              </a:rPr>
              <a:t>expression</a:t>
            </a:r>
            <a:r>
              <a:rPr lang="en-US" altLang="en-US" dirty="0">
                <a:solidFill>
                  <a:srgbClr val="000000"/>
                </a:solidFill>
                <a:latin typeface="Cambria" panose="02040503050406030204" pitchFamily="18" charset="0"/>
              </a:rPr>
              <a:t>, then returns the result to the caller</a:t>
            </a:r>
          </a:p>
        </p:txBody>
      </p:sp>
      <p:sp>
        <p:nvSpPr>
          <p:cNvPr id="45060" name="Footer Placeholder 3">
            <a:extLst>
              <a:ext uri="{FF2B5EF4-FFF2-40B4-BE49-F238E27FC236}">
                <a16:creationId xmlns:a16="http://schemas.microsoft.com/office/drawing/2014/main" id="{66C7F0A5-29E5-4BD6-9A4F-E1C9D90C392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24">
            <a:extLst>
              <a:ext uri="{FF2B5EF4-FFF2-40B4-BE49-F238E27FC236}">
                <a16:creationId xmlns:a16="http://schemas.microsoft.com/office/drawing/2014/main" id="{B38FB7A5-0C0D-4806-B5D1-93CA276D35D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40757"/>
            <a:ext cx="9144000" cy="2375297"/>
          </a:xfrm>
          <a:prstGeom prst="rect">
            <a:avLst/>
          </a:prstGeom>
        </p:spPr>
      </p:pic>
      <p:sp>
        <p:nvSpPr>
          <p:cNvPr id="2" name="Footer Placeholder 1">
            <a:extLst>
              <a:ext uri="{FF2B5EF4-FFF2-40B4-BE49-F238E27FC236}">
                <a16:creationId xmlns:a16="http://schemas.microsoft.com/office/drawing/2014/main" id="{8B5C42E9-EE21-49F6-AB79-239F3F37D02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057464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25">
            <a:extLst>
              <a:ext uri="{FF2B5EF4-FFF2-40B4-BE49-F238E27FC236}">
                <a16:creationId xmlns:a16="http://schemas.microsoft.com/office/drawing/2014/main" id="{ADE9FFD4-D27C-42C0-814E-CA807882FDA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40757"/>
            <a:ext cx="9144000" cy="2375297"/>
          </a:xfrm>
          <a:prstGeom prst="rect">
            <a:avLst/>
          </a:prstGeom>
        </p:spPr>
      </p:pic>
      <p:sp>
        <p:nvSpPr>
          <p:cNvPr id="2" name="Footer Placeholder 1">
            <a:extLst>
              <a:ext uri="{FF2B5EF4-FFF2-40B4-BE49-F238E27FC236}">
                <a16:creationId xmlns:a16="http://schemas.microsoft.com/office/drawing/2014/main" id="{475E4C6A-C102-46E4-9D29-7A08FBEFAEA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96146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04">
            <a:extLst>
              <a:ext uri="{FF2B5EF4-FFF2-40B4-BE49-F238E27FC236}">
                <a16:creationId xmlns:a16="http://schemas.microsoft.com/office/drawing/2014/main" id="{A5F4B7F7-02F2-4BA6-BC90-F8DB3A942C9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48929"/>
            <a:ext cx="9144000" cy="4958953"/>
          </a:xfrm>
          <a:prstGeom prst="rect">
            <a:avLst/>
          </a:prstGeom>
        </p:spPr>
      </p:pic>
      <p:sp>
        <p:nvSpPr>
          <p:cNvPr id="2" name="Footer Placeholder 1">
            <a:extLst>
              <a:ext uri="{FF2B5EF4-FFF2-40B4-BE49-F238E27FC236}">
                <a16:creationId xmlns:a16="http://schemas.microsoft.com/office/drawing/2014/main" id="{28AC0630-4B80-4713-8D06-91FF9283E5D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476068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26">
            <a:extLst>
              <a:ext uri="{FF2B5EF4-FFF2-40B4-BE49-F238E27FC236}">
                <a16:creationId xmlns:a16="http://schemas.microsoft.com/office/drawing/2014/main" id="{BA996A75-3FBF-4FD2-AA8F-2B5DAB5349A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68029"/>
            <a:ext cx="9144000" cy="4121944"/>
          </a:xfrm>
          <a:prstGeom prst="rect">
            <a:avLst/>
          </a:prstGeom>
        </p:spPr>
      </p:pic>
      <p:sp>
        <p:nvSpPr>
          <p:cNvPr id="2" name="Footer Placeholder 1">
            <a:extLst>
              <a:ext uri="{FF2B5EF4-FFF2-40B4-BE49-F238E27FC236}">
                <a16:creationId xmlns:a16="http://schemas.microsoft.com/office/drawing/2014/main" id="{EDA8E6EF-E97F-4269-969E-628D247B3EA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573687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53F4-794B-4748-955B-05FEA79975E9}"/>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rPr>
              <a:t>5</a:t>
            </a:r>
            <a:r>
              <a:rPr lang="en-US" dirty="0">
                <a:solidFill>
                  <a:srgbClr val="24B5A1"/>
                </a:solidFill>
                <a:latin typeface="Calibri" panose="020F0502020204030204" pitchFamily="34" charset="0"/>
              </a:rPr>
              <a:t>.6  </a:t>
            </a:r>
            <a:r>
              <a:rPr lang="en-US" dirty="0">
                <a:solidFill>
                  <a:srgbClr val="3380E6"/>
                </a:solidFill>
                <a:latin typeface="Calibri" panose="020F0502020204030204" pitchFamily="34" charset="0"/>
              </a:rPr>
              <a:t>Method-Call Stack and </a:t>
            </a:r>
            <a:r>
              <a:rPr lang="en-US" dirty="0" err="1">
                <a:solidFill>
                  <a:srgbClr val="3380E6"/>
                </a:solidFill>
                <a:latin typeface="Calibri" panose="020F0502020204030204" pitchFamily="34" charset="0"/>
              </a:rPr>
              <a:t>and</a:t>
            </a:r>
            <a:r>
              <a:rPr lang="en-US" dirty="0">
                <a:solidFill>
                  <a:srgbClr val="3380E6"/>
                </a:solidFill>
                <a:latin typeface="Calibri" panose="020F0502020204030204" pitchFamily="34" charset="0"/>
              </a:rPr>
              <a:t> Activation Records </a:t>
            </a:r>
          </a:p>
        </p:txBody>
      </p:sp>
      <p:sp>
        <p:nvSpPr>
          <p:cNvPr id="50179" name="Text Placeholder 2">
            <a:extLst>
              <a:ext uri="{FF2B5EF4-FFF2-40B4-BE49-F238E27FC236}">
                <a16:creationId xmlns:a16="http://schemas.microsoft.com/office/drawing/2014/main" id="{D7EE65A1-FBDA-4DC3-A9E0-D89C922319E0}"/>
              </a:ext>
            </a:extLst>
          </p:cNvPr>
          <p:cNvSpPr>
            <a:spLocks noGrp="1"/>
          </p:cNvSpPr>
          <p:nvPr>
            <p:ph type="body" idx="1"/>
          </p:nvPr>
        </p:nvSpPr>
        <p:spPr/>
        <p:txBody>
          <a:bodyPr/>
          <a:lstStyle/>
          <a:p>
            <a:pPr eaLnBrk="1" hangingPunct="1"/>
            <a:r>
              <a:rPr lang="en-US" altLang="en-US" dirty="0">
                <a:solidFill>
                  <a:srgbClr val="0000FF"/>
                </a:solidFill>
              </a:rPr>
              <a:t>Stack</a:t>
            </a:r>
            <a:r>
              <a:rPr lang="en-US" altLang="en-US" dirty="0">
                <a:solidFill>
                  <a:srgbClr val="000000"/>
                </a:solidFill>
              </a:rPr>
              <a:t> data structure </a:t>
            </a:r>
          </a:p>
          <a:p>
            <a:pPr lvl="1" eaLnBrk="1" hangingPunct="1"/>
            <a:r>
              <a:rPr lang="en-US" altLang="en-US" dirty="0">
                <a:solidFill>
                  <a:srgbClr val="000000"/>
                </a:solidFill>
              </a:rPr>
              <a:t>Analogous to a pile of dishes </a:t>
            </a:r>
          </a:p>
          <a:p>
            <a:pPr lvl="1" eaLnBrk="1" hangingPunct="1"/>
            <a:r>
              <a:rPr lang="en-US" altLang="en-US" dirty="0">
                <a:solidFill>
                  <a:srgbClr val="000000"/>
                </a:solidFill>
              </a:rPr>
              <a:t>A dish is placed on the pile at the top (referred to as </a:t>
            </a:r>
            <a:r>
              <a:rPr lang="en-US" altLang="en-US" dirty="0">
                <a:solidFill>
                  <a:srgbClr val="0000FF"/>
                </a:solidFill>
              </a:rPr>
              <a:t>pushing </a:t>
            </a:r>
            <a:r>
              <a:rPr lang="en-US" altLang="en-US" dirty="0">
                <a:solidFill>
                  <a:srgbClr val="000000"/>
                </a:solidFill>
              </a:rPr>
              <a:t>the dish onto the stack). </a:t>
            </a:r>
          </a:p>
          <a:p>
            <a:pPr lvl="1" eaLnBrk="1" hangingPunct="1"/>
            <a:r>
              <a:rPr lang="en-US" altLang="en-US" dirty="0">
                <a:solidFill>
                  <a:srgbClr val="000000"/>
                </a:solidFill>
              </a:rPr>
              <a:t>A dish is removed from the pile from the top (referred to as </a:t>
            </a:r>
            <a:r>
              <a:rPr lang="en-US" altLang="en-US" dirty="0">
                <a:solidFill>
                  <a:srgbClr val="0000FF"/>
                </a:solidFill>
              </a:rPr>
              <a:t>popping </a:t>
            </a:r>
            <a:r>
              <a:rPr lang="en-US" altLang="en-US" dirty="0">
                <a:solidFill>
                  <a:srgbClr val="000000"/>
                </a:solidFill>
              </a:rPr>
              <a:t>the dish off the stack). </a:t>
            </a:r>
          </a:p>
          <a:p>
            <a:pPr eaLnBrk="1" hangingPunct="1"/>
            <a:r>
              <a:rPr lang="en-US" altLang="en-US" dirty="0">
                <a:solidFill>
                  <a:srgbClr val="0000FF"/>
                </a:solidFill>
              </a:rPr>
              <a:t>Last-in, first-out (LIFO) data structures</a:t>
            </a:r>
          </a:p>
          <a:p>
            <a:pPr lvl="1" eaLnBrk="1" hangingPunct="1"/>
            <a:r>
              <a:rPr lang="en-US" altLang="en-US" dirty="0">
                <a:solidFill>
                  <a:srgbClr val="000000"/>
                </a:solidFill>
              </a:rPr>
              <a:t>The </a:t>
            </a:r>
            <a:r>
              <a:rPr lang="en-US" altLang="en-US" i="1" dirty="0">
                <a:solidFill>
                  <a:srgbClr val="000000"/>
                </a:solidFill>
              </a:rPr>
              <a:t>last</a:t>
            </a:r>
            <a:r>
              <a:rPr lang="en-US" altLang="en-US" dirty="0">
                <a:solidFill>
                  <a:srgbClr val="000000"/>
                </a:solidFill>
              </a:rPr>
              <a:t> item pushed onto the stack is the </a:t>
            </a:r>
            <a:r>
              <a:rPr lang="en-US" altLang="en-US" i="1" dirty="0">
                <a:solidFill>
                  <a:srgbClr val="000000"/>
                </a:solidFill>
              </a:rPr>
              <a:t>first</a:t>
            </a:r>
            <a:r>
              <a:rPr lang="en-US" altLang="en-US" dirty="0">
                <a:solidFill>
                  <a:srgbClr val="000000"/>
                </a:solidFill>
              </a:rPr>
              <a:t> item popped from the stack. </a:t>
            </a:r>
          </a:p>
        </p:txBody>
      </p:sp>
      <p:sp>
        <p:nvSpPr>
          <p:cNvPr id="4" name="Footer Placeholder 3">
            <a:extLst>
              <a:ext uri="{FF2B5EF4-FFF2-40B4-BE49-F238E27FC236}">
                <a16:creationId xmlns:a16="http://schemas.microsoft.com/office/drawing/2014/main" id="{768EAF29-C1A7-4D87-835E-AE2A32FED61F}"/>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905660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Arial"/>
              </a:rPr>
              <a:t>5.6  </a:t>
            </a:r>
            <a:r>
              <a:rPr lang="en-US" dirty="0">
                <a:solidFill>
                  <a:srgbClr val="3380E6"/>
                </a:solidFill>
                <a:latin typeface="Arial"/>
              </a:rPr>
              <a:t>Method-Call Stack and Activation Records (cont.)</a:t>
            </a:r>
          </a:p>
        </p:txBody>
      </p:sp>
      <p:sp>
        <p:nvSpPr>
          <p:cNvPr id="108547" name="Text Placeholder 2"/>
          <p:cNvSpPr>
            <a:spLocks noGrp="1"/>
          </p:cNvSpPr>
          <p:nvPr>
            <p:ph type="body" idx="1"/>
          </p:nvPr>
        </p:nvSpPr>
        <p:spPr/>
        <p:txBody>
          <a:bodyPr/>
          <a:lstStyle/>
          <a:p>
            <a:pPr marL="82153" indent="0">
              <a:lnSpc>
                <a:spcPct val="90000"/>
              </a:lnSpc>
              <a:buNone/>
              <a:defRPr/>
            </a:pPr>
            <a:r>
              <a:rPr lang="en-US" sz="2400" b="1" i="1" dirty="0">
                <a:solidFill>
                  <a:srgbClr val="000000"/>
                </a:solidFill>
              </a:rPr>
              <a:t>Method-Call Stack</a:t>
            </a:r>
          </a:p>
          <a:p>
            <a:pPr eaLnBrk="1" hangingPunct="1">
              <a:lnSpc>
                <a:spcPct val="90000"/>
              </a:lnSpc>
              <a:defRPr/>
            </a:pPr>
            <a:r>
              <a:rPr lang="en-US" sz="2100" dirty="0">
                <a:solidFill>
                  <a:srgbClr val="000000"/>
                </a:solidFill>
              </a:rPr>
              <a:t>One of the most important mechanisms for computer science students to understand is the </a:t>
            </a:r>
            <a:r>
              <a:rPr lang="en-US" sz="2100" dirty="0">
                <a:solidFill>
                  <a:srgbClr val="0000FF"/>
                </a:solidFill>
              </a:rPr>
              <a:t>method-call stack</a:t>
            </a:r>
            <a:r>
              <a:rPr lang="en-US" sz="2100" dirty="0">
                <a:solidFill>
                  <a:srgbClr val="000000"/>
                </a:solidFill>
              </a:rPr>
              <a:t> (or </a:t>
            </a:r>
            <a:r>
              <a:rPr lang="en-US" sz="2100" dirty="0">
                <a:solidFill>
                  <a:srgbClr val="0000FF"/>
                </a:solidFill>
              </a:rPr>
              <a:t>program-execution stack</a:t>
            </a:r>
            <a:r>
              <a:rPr lang="en-US" sz="2100" dirty="0">
                <a:solidFill>
                  <a:srgbClr val="000000"/>
                </a:solidFill>
              </a:rPr>
              <a:t>).</a:t>
            </a:r>
          </a:p>
          <a:p>
            <a:pPr lvl="1" eaLnBrk="1" hangingPunct="1">
              <a:lnSpc>
                <a:spcPct val="90000"/>
              </a:lnSpc>
              <a:defRPr/>
            </a:pPr>
            <a:r>
              <a:rPr lang="en-US" sz="2100" dirty="0">
                <a:solidFill>
                  <a:srgbClr val="000000"/>
                </a:solidFill>
              </a:rPr>
              <a:t>supports the method call/return mechanism.</a:t>
            </a:r>
          </a:p>
          <a:p>
            <a:pPr lvl="1" eaLnBrk="1" hangingPunct="1">
              <a:lnSpc>
                <a:spcPct val="90000"/>
              </a:lnSpc>
              <a:defRPr/>
            </a:pPr>
            <a:r>
              <a:rPr lang="en-US" sz="2100" dirty="0">
                <a:solidFill>
                  <a:srgbClr val="000000"/>
                </a:solidFill>
              </a:rPr>
              <a:t>Also supports the creation, maintenance and destruction of each called method’s local  variables.</a:t>
            </a:r>
          </a:p>
        </p:txBody>
      </p:sp>
      <p:sp>
        <p:nvSpPr>
          <p:cNvPr id="109572" name="Footer Placeholder 3"/>
          <p:cNvSpPr>
            <a:spLocks noGrp="1"/>
          </p:cNvSpPr>
          <p:nvPr>
            <p:ph type="ftr" sz="quarter" idx="11"/>
          </p:nvPr>
        </p:nvSpPr>
        <p:spPr bwMode="auto">
          <a:ln>
            <a:miter lim="800000"/>
            <a:headEnd/>
            <a:tailEnd/>
          </a:ln>
        </p:spPr>
        <p:txBody>
          <a:bodyPr vert="horz" wrap="square" lIns="68580" tIns="34290" rIns="68580" bIns="34290" numCol="1" anchor="b" anchorCtr="0" compatLnSpc="1">
            <a:prstTxWarp prst="textNoShape">
              <a:avLst/>
            </a:prstTxWarp>
          </a:bodyPr>
          <a:lstStyle/>
          <a:p>
            <a:pPr fontAlgn="base">
              <a:spcBef>
                <a:spcPct val="0"/>
              </a:spcBef>
              <a:spcAft>
                <a:spcPct val="0"/>
              </a:spcAft>
              <a:defRPr/>
            </a:pPr>
            <a:r>
              <a:rPr lang="en-US"/>
              <a:t>© 1992-2018 by Pearson Education, Inc. All Rights Reserved.</a:t>
            </a:r>
          </a:p>
        </p:txBody>
      </p:sp>
    </p:spTree>
    <p:extLst>
      <p:ext uri="{BB962C8B-B14F-4D97-AF65-F5344CB8AC3E}">
        <p14:creationId xmlns:p14="http://schemas.microsoft.com/office/powerpoint/2010/main" val="3823198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Arial"/>
              </a:rPr>
              <a:t>5.6  </a:t>
            </a:r>
            <a:r>
              <a:rPr lang="en-US" dirty="0">
                <a:solidFill>
                  <a:srgbClr val="3380E6"/>
                </a:solidFill>
                <a:latin typeface="Arial"/>
              </a:rPr>
              <a:t>Method-Call Stack and Activation Records (cont.)</a:t>
            </a:r>
          </a:p>
        </p:txBody>
      </p:sp>
      <p:sp>
        <p:nvSpPr>
          <p:cNvPr id="108547" name="Text Placeholder 2"/>
          <p:cNvSpPr>
            <a:spLocks noGrp="1"/>
          </p:cNvSpPr>
          <p:nvPr>
            <p:ph type="body" idx="1"/>
          </p:nvPr>
        </p:nvSpPr>
        <p:spPr/>
        <p:txBody>
          <a:bodyPr/>
          <a:lstStyle/>
          <a:p>
            <a:pPr marL="82153" indent="0">
              <a:lnSpc>
                <a:spcPct val="90000"/>
              </a:lnSpc>
              <a:buNone/>
              <a:defRPr/>
            </a:pPr>
            <a:r>
              <a:rPr lang="en-US" sz="2400" b="1" i="1" dirty="0">
                <a:solidFill>
                  <a:srgbClr val="000000"/>
                </a:solidFill>
              </a:rPr>
              <a:t>Stack Frames</a:t>
            </a:r>
          </a:p>
          <a:p>
            <a:pPr eaLnBrk="1" hangingPunct="1">
              <a:lnSpc>
                <a:spcPct val="90000"/>
              </a:lnSpc>
              <a:defRPr/>
            </a:pPr>
            <a:r>
              <a:rPr lang="en-US" sz="2400" dirty="0">
                <a:solidFill>
                  <a:srgbClr val="000000"/>
                </a:solidFill>
              </a:rPr>
              <a:t>Each method eventually must return control to the function that called it.</a:t>
            </a:r>
          </a:p>
          <a:p>
            <a:pPr>
              <a:lnSpc>
                <a:spcPct val="90000"/>
              </a:lnSpc>
              <a:defRPr/>
            </a:pPr>
            <a:r>
              <a:rPr lang="en-US" sz="2400" dirty="0">
                <a:solidFill>
                  <a:srgbClr val="000000"/>
                </a:solidFill>
              </a:rPr>
              <a:t>Each time a method calls another method, an entry is pushed onto the method call stack.</a:t>
            </a:r>
          </a:p>
          <a:p>
            <a:pPr lvl="1">
              <a:lnSpc>
                <a:spcPct val="90000"/>
              </a:lnSpc>
              <a:defRPr/>
            </a:pPr>
            <a:r>
              <a:rPr lang="en-US" sz="2400" dirty="0">
                <a:solidFill>
                  <a:srgbClr val="000000"/>
                </a:solidFill>
              </a:rPr>
              <a:t>This entry, called a </a:t>
            </a:r>
            <a:r>
              <a:rPr lang="en-US" sz="2400" dirty="0">
                <a:solidFill>
                  <a:srgbClr val="0000FF"/>
                </a:solidFill>
              </a:rPr>
              <a:t>stack frame</a:t>
            </a:r>
            <a:r>
              <a:rPr lang="en-US" sz="2400" dirty="0">
                <a:solidFill>
                  <a:srgbClr val="000000"/>
                </a:solidFill>
              </a:rPr>
              <a:t> or an </a:t>
            </a:r>
            <a:r>
              <a:rPr lang="en-US" sz="2400" dirty="0">
                <a:solidFill>
                  <a:srgbClr val="0000FF"/>
                </a:solidFill>
              </a:rPr>
              <a:t>activation record</a:t>
            </a:r>
            <a:r>
              <a:rPr lang="en-US" sz="2400" dirty="0">
                <a:solidFill>
                  <a:srgbClr val="000000"/>
                </a:solidFill>
              </a:rPr>
              <a:t>, contains the </a:t>
            </a:r>
            <a:r>
              <a:rPr lang="en-US" sz="2400" i="1" dirty="0">
                <a:solidFill>
                  <a:srgbClr val="000000"/>
                </a:solidFill>
              </a:rPr>
              <a:t>return address </a:t>
            </a:r>
            <a:r>
              <a:rPr lang="en-US" sz="2400" dirty="0">
                <a:solidFill>
                  <a:srgbClr val="000000"/>
                </a:solidFill>
              </a:rPr>
              <a:t>that the called method needs in order to return to the calling method.</a:t>
            </a:r>
          </a:p>
          <a:p>
            <a:pPr lvl="1" eaLnBrk="1" hangingPunct="1">
              <a:lnSpc>
                <a:spcPct val="90000"/>
              </a:lnSpc>
              <a:defRPr/>
            </a:pPr>
            <a:endParaRPr lang="en-US" sz="2400" dirty="0">
              <a:solidFill>
                <a:srgbClr val="000000"/>
              </a:solidFill>
            </a:endParaRPr>
          </a:p>
        </p:txBody>
      </p:sp>
      <p:sp>
        <p:nvSpPr>
          <p:cNvPr id="109572" name="Footer Placeholder 3"/>
          <p:cNvSpPr>
            <a:spLocks noGrp="1"/>
          </p:cNvSpPr>
          <p:nvPr>
            <p:ph type="ftr" sz="quarter" idx="11"/>
          </p:nvPr>
        </p:nvSpPr>
        <p:spPr bwMode="auto">
          <a:ln>
            <a:miter lim="800000"/>
            <a:headEnd/>
            <a:tailEnd/>
          </a:ln>
        </p:spPr>
        <p:txBody>
          <a:bodyPr vert="horz" wrap="square" lIns="68580" tIns="34290" rIns="68580" bIns="34290" numCol="1" anchor="b" anchorCtr="0" compatLnSpc="1">
            <a:prstTxWarp prst="textNoShape">
              <a:avLst/>
            </a:prstTxWarp>
          </a:bodyPr>
          <a:lstStyle/>
          <a:p>
            <a:pPr fontAlgn="base">
              <a:spcBef>
                <a:spcPct val="0"/>
              </a:spcBef>
              <a:spcAft>
                <a:spcPct val="0"/>
              </a:spcAft>
              <a:defRPr/>
            </a:pPr>
            <a:r>
              <a:rPr lang="en-US"/>
              <a:t>© 1992-2018 by Pearson Education, Inc. All Rights Reserved.</a:t>
            </a:r>
          </a:p>
        </p:txBody>
      </p:sp>
    </p:spTree>
    <p:extLst>
      <p:ext uri="{BB962C8B-B14F-4D97-AF65-F5344CB8AC3E}">
        <p14:creationId xmlns:p14="http://schemas.microsoft.com/office/powerpoint/2010/main" val="4146996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Arial"/>
              </a:rPr>
              <a:t>5.6  </a:t>
            </a:r>
            <a:r>
              <a:rPr lang="en-US" dirty="0">
                <a:solidFill>
                  <a:srgbClr val="3380E6"/>
                </a:solidFill>
                <a:latin typeface="Arial"/>
              </a:rPr>
              <a:t>Method-Call Stack and Activation Records (cont.)</a:t>
            </a:r>
          </a:p>
        </p:txBody>
      </p:sp>
      <p:sp>
        <p:nvSpPr>
          <p:cNvPr id="109571" name="Text Placeholder 2"/>
          <p:cNvSpPr>
            <a:spLocks noGrp="1"/>
          </p:cNvSpPr>
          <p:nvPr>
            <p:ph type="body" idx="1"/>
          </p:nvPr>
        </p:nvSpPr>
        <p:spPr/>
        <p:txBody>
          <a:bodyPr/>
          <a:lstStyle/>
          <a:p>
            <a:pPr marL="82153" indent="0">
              <a:lnSpc>
                <a:spcPct val="90000"/>
              </a:lnSpc>
              <a:buNone/>
              <a:defRPr/>
            </a:pPr>
            <a:r>
              <a:rPr lang="en-US" sz="2100" b="1" i="1" dirty="0">
                <a:solidFill>
                  <a:srgbClr val="000000"/>
                </a:solidFill>
              </a:rPr>
              <a:t>Local Variables and Stack Frames</a:t>
            </a:r>
          </a:p>
          <a:p>
            <a:pPr>
              <a:lnSpc>
                <a:spcPct val="90000"/>
              </a:lnSpc>
              <a:defRPr/>
            </a:pPr>
            <a:r>
              <a:rPr lang="en-US" sz="2100" dirty="0">
                <a:solidFill>
                  <a:srgbClr val="000000"/>
                </a:solidFill>
              </a:rPr>
              <a:t>When a method call returns, the stack frame for the method call is </a:t>
            </a:r>
            <a:r>
              <a:rPr lang="en-US" sz="2100" i="1" dirty="0">
                <a:solidFill>
                  <a:srgbClr val="000000"/>
                </a:solidFill>
              </a:rPr>
              <a:t>popped</a:t>
            </a:r>
            <a:r>
              <a:rPr lang="en-US" sz="2100" dirty="0">
                <a:solidFill>
                  <a:srgbClr val="000000"/>
                </a:solidFill>
              </a:rPr>
              <a:t>, and control transfers to the return address in the popped stack frame.</a:t>
            </a:r>
          </a:p>
          <a:p>
            <a:pPr marL="82153" indent="0">
              <a:lnSpc>
                <a:spcPct val="90000"/>
              </a:lnSpc>
              <a:buNone/>
              <a:defRPr/>
            </a:pPr>
            <a:r>
              <a:rPr lang="en-US" sz="2100" b="1" i="1" dirty="0">
                <a:solidFill>
                  <a:srgbClr val="000000"/>
                </a:solidFill>
              </a:rPr>
              <a:t>Stack Overflow</a:t>
            </a:r>
          </a:p>
          <a:p>
            <a:pPr>
              <a:lnSpc>
                <a:spcPct val="90000"/>
              </a:lnSpc>
              <a:defRPr/>
            </a:pPr>
            <a:r>
              <a:rPr lang="en-US" sz="2100" dirty="0">
                <a:solidFill>
                  <a:srgbClr val="000000"/>
                </a:solidFill>
              </a:rPr>
              <a:t>The amount of memory in a computer is finite, so only a certain amount of memory can be used to store activation records on the method call stack. </a:t>
            </a:r>
          </a:p>
          <a:p>
            <a:pPr>
              <a:lnSpc>
                <a:spcPct val="90000"/>
              </a:lnSpc>
              <a:defRPr/>
            </a:pPr>
            <a:r>
              <a:rPr lang="en-US" sz="2100" dirty="0">
                <a:solidFill>
                  <a:srgbClr val="000000"/>
                </a:solidFill>
              </a:rPr>
              <a:t>If more method calls occur than can have their activation records stored on the method call stack, an a fatal error known as </a:t>
            </a:r>
            <a:r>
              <a:rPr lang="en-US" sz="2100" dirty="0">
                <a:solidFill>
                  <a:srgbClr val="0000FF"/>
                </a:solidFill>
              </a:rPr>
              <a:t>stack overflow</a:t>
            </a:r>
            <a:r>
              <a:rPr lang="en-US" sz="2100" dirty="0">
                <a:solidFill>
                  <a:srgbClr val="000000"/>
                </a:solidFill>
              </a:rPr>
              <a:t> occurs.</a:t>
            </a:r>
          </a:p>
        </p:txBody>
      </p:sp>
      <p:sp>
        <p:nvSpPr>
          <p:cNvPr id="110596" name="Footer Placeholder 3"/>
          <p:cNvSpPr>
            <a:spLocks noGrp="1"/>
          </p:cNvSpPr>
          <p:nvPr>
            <p:ph type="ftr" sz="quarter" idx="11"/>
          </p:nvPr>
        </p:nvSpPr>
        <p:spPr bwMode="auto">
          <a:ln>
            <a:miter lim="800000"/>
            <a:headEnd/>
            <a:tailEnd/>
          </a:ln>
        </p:spPr>
        <p:txBody>
          <a:bodyPr vert="horz" wrap="square" lIns="68580" tIns="34290" rIns="68580" bIns="34290" numCol="1" anchor="b" anchorCtr="0" compatLnSpc="1">
            <a:prstTxWarp prst="textNoShape">
              <a:avLst/>
            </a:prstTxWarp>
          </a:bodyPr>
          <a:lstStyle/>
          <a:p>
            <a:pPr fontAlgn="base">
              <a:spcBef>
                <a:spcPct val="0"/>
              </a:spcBef>
              <a:spcAft>
                <a:spcPct val="0"/>
              </a:spcAft>
              <a:defRPr/>
            </a:pPr>
            <a:r>
              <a:rPr lang="en-US"/>
              <a:t>© 1992-2018 by Pearson Education, Inc. All Rights Reserved.</a:t>
            </a:r>
          </a:p>
        </p:txBody>
      </p:sp>
    </p:spTree>
    <p:extLst>
      <p:ext uri="{BB962C8B-B14F-4D97-AF65-F5344CB8AC3E}">
        <p14:creationId xmlns:p14="http://schemas.microsoft.com/office/powerpoint/2010/main" val="3207185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0C66-31FC-45A4-9490-F59C5A20291E}"/>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5.7  </a:t>
            </a:r>
            <a:r>
              <a:rPr lang="en-US" dirty="0">
                <a:solidFill>
                  <a:srgbClr val="3380E6"/>
                </a:solidFill>
                <a:latin typeface="Calibri" panose="020F0502020204030204" pitchFamily="34" charset="0"/>
              </a:rPr>
              <a:t>Argument Promotion and Casting</a:t>
            </a:r>
          </a:p>
        </p:txBody>
      </p:sp>
      <p:sp>
        <p:nvSpPr>
          <p:cNvPr id="51203" name="Text Placeholder 2">
            <a:extLst>
              <a:ext uri="{FF2B5EF4-FFF2-40B4-BE49-F238E27FC236}">
                <a16:creationId xmlns:a16="http://schemas.microsoft.com/office/drawing/2014/main" id="{5F7186F1-FF4C-4FD1-8F85-5B4DF0F39524}"/>
              </a:ext>
            </a:extLst>
          </p:cNvPr>
          <p:cNvSpPr>
            <a:spLocks noGrp="1"/>
          </p:cNvSpPr>
          <p:nvPr>
            <p:ph type="body" idx="1"/>
          </p:nvPr>
        </p:nvSpPr>
        <p:spPr/>
        <p:txBody>
          <a:bodyPr/>
          <a:lstStyle/>
          <a:p>
            <a:pPr eaLnBrk="1" hangingPunct="1">
              <a:lnSpc>
                <a:spcPct val="90000"/>
              </a:lnSpc>
            </a:pPr>
            <a:r>
              <a:rPr lang="en-US" altLang="en-US" sz="2300" dirty="0">
                <a:solidFill>
                  <a:srgbClr val="0000FF"/>
                </a:solidFill>
                <a:latin typeface="Cambria" panose="02040503050406030204" pitchFamily="18" charset="0"/>
              </a:rPr>
              <a:t>Argument promotion</a:t>
            </a:r>
            <a:r>
              <a:rPr lang="en-US" altLang="en-US" sz="2300" dirty="0">
                <a:solidFill>
                  <a:srgbClr val="000000"/>
                </a:solidFill>
                <a:latin typeface="Cambria" panose="02040503050406030204" pitchFamily="18" charset="0"/>
              </a:rPr>
              <a:t>—converting an argument’s value, if possible, to the type that the method expects to receive in its corresponding parameter </a:t>
            </a:r>
          </a:p>
          <a:p>
            <a:pPr eaLnBrk="1" hangingPunct="1">
              <a:lnSpc>
                <a:spcPct val="90000"/>
              </a:lnSpc>
            </a:pPr>
            <a:r>
              <a:rPr lang="en-US" altLang="en-US" sz="2300" dirty="0">
                <a:solidFill>
                  <a:srgbClr val="000000"/>
                </a:solidFill>
                <a:latin typeface="Cambria" panose="02040503050406030204" pitchFamily="18" charset="0"/>
              </a:rPr>
              <a:t>Such conversions may lead to compilation errors if Java’s </a:t>
            </a:r>
            <a:r>
              <a:rPr lang="en-US" altLang="en-US" sz="2300" dirty="0">
                <a:solidFill>
                  <a:srgbClr val="0000FF"/>
                </a:solidFill>
                <a:latin typeface="Cambria" panose="02040503050406030204" pitchFamily="18" charset="0"/>
              </a:rPr>
              <a:t>promotion rules</a:t>
            </a:r>
            <a:r>
              <a:rPr lang="en-US" altLang="en-US" sz="2300" dirty="0">
                <a:solidFill>
                  <a:srgbClr val="000000"/>
                </a:solidFill>
                <a:latin typeface="Cambria" panose="02040503050406030204" pitchFamily="18" charset="0"/>
              </a:rPr>
              <a:t> are not satisfied </a:t>
            </a:r>
          </a:p>
          <a:p>
            <a:pPr eaLnBrk="1" hangingPunct="1">
              <a:lnSpc>
                <a:spcPct val="90000"/>
              </a:lnSpc>
            </a:pPr>
            <a:r>
              <a:rPr lang="en-US" altLang="en-US" sz="2300" dirty="0">
                <a:solidFill>
                  <a:srgbClr val="000000"/>
                </a:solidFill>
                <a:latin typeface="Cambria" panose="02040503050406030204" pitchFamily="18" charset="0"/>
              </a:rPr>
              <a:t>These rules specify which conversions are allowed—that is, which ones can be performed </a:t>
            </a:r>
            <a:r>
              <a:rPr lang="en-US" altLang="en-US" sz="2300" i="1" dirty="0">
                <a:solidFill>
                  <a:srgbClr val="000000"/>
                </a:solidFill>
                <a:latin typeface="Cambria" panose="02040503050406030204" pitchFamily="18" charset="0"/>
              </a:rPr>
              <a:t>without losing data </a:t>
            </a:r>
          </a:p>
          <a:p>
            <a:pPr eaLnBrk="1" hangingPunct="1">
              <a:lnSpc>
                <a:spcPct val="90000"/>
              </a:lnSpc>
            </a:pPr>
            <a:r>
              <a:rPr lang="en-US" altLang="en-US" sz="2300" dirty="0">
                <a:solidFill>
                  <a:srgbClr val="000000"/>
                </a:solidFill>
                <a:latin typeface="Cambria" panose="02040503050406030204" pitchFamily="18" charset="0"/>
              </a:rPr>
              <a:t>The promotion rules apply to expressions containing values of two or more primitive types and to primitive-type values passed as arguments to methods </a:t>
            </a:r>
          </a:p>
          <a:p>
            <a:pPr eaLnBrk="1" hangingPunct="1">
              <a:lnSpc>
                <a:spcPct val="90000"/>
              </a:lnSpc>
            </a:pPr>
            <a:r>
              <a:rPr lang="en-US" altLang="en-US" sz="2300" dirty="0">
                <a:solidFill>
                  <a:srgbClr val="000000"/>
                </a:solidFill>
                <a:latin typeface="Cambria" panose="02040503050406030204" pitchFamily="18" charset="0"/>
              </a:rPr>
              <a:t>Each value is promoted to the “highest” type in the expression </a:t>
            </a:r>
          </a:p>
          <a:p>
            <a:pPr eaLnBrk="1" hangingPunct="1">
              <a:lnSpc>
                <a:spcPct val="90000"/>
              </a:lnSpc>
            </a:pPr>
            <a:r>
              <a:rPr lang="en-US" altLang="en-US" sz="2300" dirty="0">
                <a:solidFill>
                  <a:srgbClr val="000000"/>
                </a:solidFill>
                <a:latin typeface="Cambria" panose="02040503050406030204" pitchFamily="18" charset="0"/>
              </a:rPr>
              <a:t>Figure 5.4 lists the primitive types and the types to which each can be promoted </a:t>
            </a:r>
          </a:p>
        </p:txBody>
      </p:sp>
      <p:sp>
        <p:nvSpPr>
          <p:cNvPr id="53252" name="Footer Placeholder 3">
            <a:extLst>
              <a:ext uri="{FF2B5EF4-FFF2-40B4-BE49-F238E27FC236}">
                <a16:creationId xmlns:a16="http://schemas.microsoft.com/office/drawing/2014/main" id="{298C2A4A-2609-4DB2-BDC0-17505BD58C43}"/>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27">
            <a:extLst>
              <a:ext uri="{FF2B5EF4-FFF2-40B4-BE49-F238E27FC236}">
                <a16:creationId xmlns:a16="http://schemas.microsoft.com/office/drawing/2014/main" id="{61EDB61C-795E-46F1-8354-63FDE49EE01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5282" y="857250"/>
            <a:ext cx="8452247" cy="5143500"/>
          </a:xfrm>
          <a:prstGeom prst="rect">
            <a:avLst/>
          </a:prstGeom>
        </p:spPr>
      </p:pic>
      <p:sp>
        <p:nvSpPr>
          <p:cNvPr id="2" name="Footer Placeholder 1">
            <a:extLst>
              <a:ext uri="{FF2B5EF4-FFF2-40B4-BE49-F238E27FC236}">
                <a16:creationId xmlns:a16="http://schemas.microsoft.com/office/drawing/2014/main" id="{3314FAC5-6A35-4D50-9CD7-1F2C48DB700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586342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28">
            <a:extLst>
              <a:ext uri="{FF2B5EF4-FFF2-40B4-BE49-F238E27FC236}">
                <a16:creationId xmlns:a16="http://schemas.microsoft.com/office/drawing/2014/main" id="{2F73BC3B-549B-45B0-893F-CA1B8D98B3B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82366"/>
            <a:ext cx="9144000" cy="3292078"/>
          </a:xfrm>
          <a:prstGeom prst="rect">
            <a:avLst/>
          </a:prstGeom>
        </p:spPr>
      </p:pic>
      <p:sp>
        <p:nvSpPr>
          <p:cNvPr id="2" name="Footer Placeholder 1">
            <a:extLst>
              <a:ext uri="{FF2B5EF4-FFF2-40B4-BE49-F238E27FC236}">
                <a16:creationId xmlns:a16="http://schemas.microsoft.com/office/drawing/2014/main" id="{F4F5F039-E980-440A-97FB-43C2F54946F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297373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4721-B8BA-4EDB-9F14-6F1C7D6B6C5A}"/>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5.8  </a:t>
            </a:r>
            <a:r>
              <a:rPr lang="en-US" dirty="0">
                <a:solidFill>
                  <a:srgbClr val="3380E6"/>
                </a:solidFill>
                <a:latin typeface="Calibri" panose="020F0502020204030204" pitchFamily="34" charset="0"/>
              </a:rPr>
              <a:t>Java API Packages</a:t>
            </a:r>
          </a:p>
        </p:txBody>
      </p:sp>
      <p:sp>
        <p:nvSpPr>
          <p:cNvPr id="54275" name="Text Placeholder 2">
            <a:extLst>
              <a:ext uri="{FF2B5EF4-FFF2-40B4-BE49-F238E27FC236}">
                <a16:creationId xmlns:a16="http://schemas.microsoft.com/office/drawing/2014/main" id="{63CC1AAE-CEB7-456B-9F17-15E599A704B5}"/>
              </a:ext>
            </a:extLst>
          </p:cNvPr>
          <p:cNvSpPr>
            <a:spLocks noGrp="1"/>
          </p:cNvSpPr>
          <p:nvPr>
            <p:ph type="body" idx="1"/>
          </p:nvPr>
        </p:nvSpPr>
        <p:spPr/>
        <p:txBody>
          <a:bodyPr/>
          <a:lstStyle/>
          <a:p>
            <a:pPr eaLnBrk="1" hangingPunct="1">
              <a:lnSpc>
                <a:spcPct val="80000"/>
              </a:lnSpc>
            </a:pPr>
            <a:r>
              <a:rPr lang="en-US" altLang="en-US" sz="2100" dirty="0">
                <a:solidFill>
                  <a:srgbClr val="000000"/>
                </a:solidFill>
                <a:latin typeface="Cambria" panose="02040503050406030204" pitchFamily="18" charset="0"/>
              </a:rPr>
              <a:t>Java contains many predefined classes that are grouped into categories of related classes called </a:t>
            </a:r>
            <a:r>
              <a:rPr lang="en-US" altLang="en-US" sz="2100" i="1" dirty="0">
                <a:solidFill>
                  <a:srgbClr val="000000"/>
                </a:solidFill>
                <a:latin typeface="Cambria" panose="02040503050406030204" pitchFamily="18" charset="0"/>
              </a:rPr>
              <a:t>packages </a:t>
            </a:r>
          </a:p>
          <a:p>
            <a:pPr eaLnBrk="1" hangingPunct="1">
              <a:lnSpc>
                <a:spcPct val="80000"/>
              </a:lnSpc>
            </a:pPr>
            <a:r>
              <a:rPr lang="en-US" altLang="en-US" sz="2100" dirty="0">
                <a:solidFill>
                  <a:srgbClr val="000000"/>
                </a:solidFill>
                <a:latin typeface="Cambria" panose="02040503050406030204" pitchFamily="18" charset="0"/>
              </a:rPr>
              <a:t>Known as the Java Application Programming Interface (Java API), or the Java class library </a:t>
            </a:r>
          </a:p>
          <a:p>
            <a:pPr eaLnBrk="1" hangingPunct="1">
              <a:lnSpc>
                <a:spcPct val="80000"/>
              </a:lnSpc>
            </a:pPr>
            <a:r>
              <a:rPr lang="en-US" altLang="en-US" sz="2100" dirty="0">
                <a:solidFill>
                  <a:srgbClr val="000000"/>
                </a:solidFill>
                <a:latin typeface="Cambria" panose="02040503050406030204" pitchFamily="18" charset="0"/>
              </a:rPr>
              <a:t>Some key Java API packages are described in Fig. 5.5</a:t>
            </a:r>
          </a:p>
          <a:p>
            <a:pPr eaLnBrk="1" hangingPunct="1">
              <a:lnSpc>
                <a:spcPct val="80000"/>
              </a:lnSpc>
            </a:pPr>
            <a:r>
              <a:rPr lang="en-US" altLang="en-US" sz="2100" dirty="0">
                <a:solidFill>
                  <a:srgbClr val="000000"/>
                </a:solidFill>
                <a:latin typeface="Cambria" panose="02040503050406030204" pitchFamily="18" charset="0"/>
              </a:rPr>
              <a:t>Overview of the packages in Java</a:t>
            </a:r>
          </a:p>
          <a:p>
            <a:pPr lvl="2" eaLnBrk="1" hangingPunct="1">
              <a:lnSpc>
                <a:spcPct val="80000"/>
              </a:lnSpc>
            </a:pPr>
            <a:r>
              <a:rPr lang="en-US" altLang="en-US" sz="1600" dirty="0">
                <a:solidFill>
                  <a:srgbClr val="000000"/>
                </a:solidFill>
                <a:latin typeface="Consolas" panose="020B0609020204030204" pitchFamily="49" charset="0"/>
                <a:hlinkClick r:id="rId2"/>
              </a:rPr>
              <a:t>http://docs.oracle.com/javase/7/docs/api/overview-summary.html</a:t>
            </a:r>
            <a:endParaRPr lang="en-US" altLang="en-US" sz="1600" dirty="0">
              <a:solidFill>
                <a:srgbClr val="000000"/>
              </a:solidFill>
              <a:latin typeface="Consolas" panose="020B0609020204030204" pitchFamily="49" charset="0"/>
            </a:endParaRPr>
          </a:p>
          <a:p>
            <a:pPr lvl="2" eaLnBrk="1" hangingPunct="1">
              <a:lnSpc>
                <a:spcPct val="80000"/>
              </a:lnSpc>
            </a:pPr>
            <a:r>
              <a:rPr lang="en-US" altLang="en-US" sz="1600" dirty="0">
                <a:solidFill>
                  <a:srgbClr val="000000"/>
                </a:solidFill>
                <a:latin typeface="Consolas" panose="020B0609020204030204" pitchFamily="49" charset="0"/>
                <a:hlinkClick r:id="rId3"/>
              </a:rPr>
              <a:t>http://download.java.net/jdk8/docs/api/overview-summary.html</a:t>
            </a:r>
            <a:endParaRPr lang="en-US" altLang="en-US" sz="1600" dirty="0">
              <a:solidFill>
                <a:srgbClr val="000000"/>
              </a:solidFill>
              <a:latin typeface="Consolas" panose="020B0609020204030204" pitchFamily="49" charset="0"/>
            </a:endParaRPr>
          </a:p>
          <a:p>
            <a:pPr lvl="2" eaLnBrk="1" hangingPunct="1">
              <a:lnSpc>
                <a:spcPct val="80000"/>
              </a:lnSpc>
            </a:pPr>
            <a:r>
              <a:rPr lang="en-US" altLang="en-US" dirty="0">
                <a:solidFill>
                  <a:srgbClr val="000000"/>
                </a:solidFill>
                <a:latin typeface="Cambria" panose="02040503050406030204" pitchFamily="18" charset="0"/>
              </a:rPr>
              <a:t>Additional information about a predefined Java class’s methods </a:t>
            </a:r>
          </a:p>
          <a:p>
            <a:pPr lvl="2" eaLnBrk="1" hangingPunct="1">
              <a:lnSpc>
                <a:spcPct val="80000"/>
              </a:lnSpc>
            </a:pPr>
            <a:r>
              <a:rPr lang="en-US" altLang="en-US" sz="1600" dirty="0">
                <a:solidFill>
                  <a:srgbClr val="000000"/>
                </a:solidFill>
                <a:latin typeface="Consolas" panose="020B0609020204030204" pitchFamily="49" charset="0"/>
                <a:hlinkClick r:id="rId4"/>
              </a:rPr>
              <a:t>http://docs.oracle.com/javase/7/docs/api/</a:t>
            </a:r>
            <a:endParaRPr lang="en-US" altLang="en-US" sz="1600" dirty="0">
              <a:solidFill>
                <a:srgbClr val="000000"/>
              </a:solidFill>
              <a:latin typeface="Cambria" panose="02040503050406030204" pitchFamily="18" charset="0"/>
            </a:endParaRPr>
          </a:p>
          <a:p>
            <a:pPr lvl="1" eaLnBrk="1" hangingPunct="1">
              <a:lnSpc>
                <a:spcPct val="80000"/>
              </a:lnSpc>
            </a:pPr>
            <a:r>
              <a:rPr lang="en-US" altLang="en-US" sz="1800" dirty="0">
                <a:solidFill>
                  <a:srgbClr val="000000"/>
                </a:solidFill>
                <a:latin typeface="Calibri" panose="020F0502020204030204" pitchFamily="34" charset="0"/>
              </a:rPr>
              <a:t>Index</a:t>
            </a:r>
            <a:r>
              <a:rPr lang="en-US" altLang="en-US" sz="1800" dirty="0">
                <a:solidFill>
                  <a:srgbClr val="000000"/>
                </a:solidFill>
                <a:latin typeface="Cambria" panose="02040503050406030204" pitchFamily="18" charset="0"/>
              </a:rPr>
              <a:t> link shows alphabetical list of all the classes and methods in the Java API </a:t>
            </a:r>
          </a:p>
          <a:p>
            <a:pPr lvl="1" eaLnBrk="1" hangingPunct="1">
              <a:lnSpc>
                <a:spcPct val="80000"/>
              </a:lnSpc>
            </a:pPr>
            <a:r>
              <a:rPr lang="en-US" altLang="en-US" sz="1800" dirty="0">
                <a:solidFill>
                  <a:srgbClr val="000000"/>
                </a:solidFill>
                <a:latin typeface="Cambria" panose="02040503050406030204" pitchFamily="18" charset="0"/>
              </a:rPr>
              <a:t>Locate the class name and click its link to see the online description of the class </a:t>
            </a:r>
          </a:p>
          <a:p>
            <a:pPr lvl="1" eaLnBrk="1" hangingPunct="1">
              <a:lnSpc>
                <a:spcPct val="80000"/>
              </a:lnSpc>
            </a:pPr>
            <a:r>
              <a:rPr lang="en-US" altLang="en-US" sz="1800" dirty="0">
                <a:solidFill>
                  <a:srgbClr val="000000"/>
                </a:solidFill>
                <a:latin typeface="Calibri" panose="020F0502020204030204" pitchFamily="34" charset="0"/>
              </a:rPr>
              <a:t>METHOD</a:t>
            </a:r>
            <a:r>
              <a:rPr lang="en-US" altLang="en-US" sz="1800" dirty="0">
                <a:solidFill>
                  <a:srgbClr val="000000"/>
                </a:solidFill>
                <a:latin typeface="Cambria" panose="02040503050406030204" pitchFamily="18" charset="0"/>
              </a:rPr>
              <a:t> link shows a table of the class’s methods </a:t>
            </a:r>
          </a:p>
          <a:p>
            <a:pPr lvl="1" eaLnBrk="1" hangingPunct="1">
              <a:lnSpc>
                <a:spcPct val="80000"/>
              </a:lnSpc>
            </a:pPr>
            <a:r>
              <a:rPr lang="en-US" altLang="en-US" sz="1800" dirty="0">
                <a:solidFill>
                  <a:srgbClr val="000000"/>
                </a:solidFill>
                <a:latin typeface="Cambria" panose="02040503050406030204" pitchFamily="18" charset="0"/>
              </a:rPr>
              <a:t>Each </a:t>
            </a:r>
            <a:r>
              <a:rPr lang="en-US" altLang="en-US" sz="1800" dirty="0">
                <a:solidFill>
                  <a:srgbClr val="000000"/>
                </a:solidFill>
                <a:latin typeface="Consolas" panose="020B0609020204030204" pitchFamily="49" charset="0"/>
              </a:rPr>
              <a:t>static</a:t>
            </a:r>
            <a:r>
              <a:rPr lang="en-US" altLang="en-US" sz="1800" dirty="0">
                <a:solidFill>
                  <a:srgbClr val="000000"/>
                </a:solidFill>
                <a:latin typeface="Cambria" panose="02040503050406030204" pitchFamily="18" charset="0"/>
              </a:rPr>
              <a:t> method will be listed with the word “</a:t>
            </a:r>
            <a:r>
              <a:rPr lang="en-US" altLang="en-US" sz="1800" dirty="0">
                <a:solidFill>
                  <a:srgbClr val="000000"/>
                </a:solidFill>
                <a:latin typeface="Consolas" panose="020B0609020204030204" pitchFamily="49" charset="0"/>
              </a:rPr>
              <a:t>static</a:t>
            </a:r>
            <a:r>
              <a:rPr lang="en-US" altLang="en-US" sz="1800" dirty="0">
                <a:solidFill>
                  <a:srgbClr val="000000"/>
                </a:solidFill>
                <a:latin typeface="Cambria" panose="02040503050406030204" pitchFamily="18" charset="0"/>
              </a:rPr>
              <a:t>” preceding its return type</a:t>
            </a:r>
          </a:p>
        </p:txBody>
      </p:sp>
      <p:sp>
        <p:nvSpPr>
          <p:cNvPr id="56324" name="Footer Placeholder 3">
            <a:extLst>
              <a:ext uri="{FF2B5EF4-FFF2-40B4-BE49-F238E27FC236}">
                <a16:creationId xmlns:a16="http://schemas.microsoft.com/office/drawing/2014/main" id="{670BF186-A538-4861-B6D3-BB4346335C4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29">
            <a:extLst>
              <a:ext uri="{FF2B5EF4-FFF2-40B4-BE49-F238E27FC236}">
                <a16:creationId xmlns:a16="http://schemas.microsoft.com/office/drawing/2014/main" id="{9619B436-15D6-41D4-8365-74B3B91F674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69119" y="857250"/>
            <a:ext cx="8004572" cy="5143500"/>
          </a:xfrm>
          <a:prstGeom prst="rect">
            <a:avLst/>
          </a:prstGeom>
        </p:spPr>
      </p:pic>
      <p:sp>
        <p:nvSpPr>
          <p:cNvPr id="2" name="Footer Placeholder 1">
            <a:extLst>
              <a:ext uri="{FF2B5EF4-FFF2-40B4-BE49-F238E27FC236}">
                <a16:creationId xmlns:a16="http://schemas.microsoft.com/office/drawing/2014/main" id="{183A32D1-05E2-4B19-BE4D-50E7BB4027E9}"/>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15311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05">
            <a:extLst>
              <a:ext uri="{FF2B5EF4-FFF2-40B4-BE49-F238E27FC236}">
                <a16:creationId xmlns:a16="http://schemas.microsoft.com/office/drawing/2014/main" id="{F63EC342-E8EA-41F4-946A-228163325FA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67929" y="857250"/>
            <a:ext cx="8008144" cy="5143500"/>
          </a:xfrm>
          <a:prstGeom prst="rect">
            <a:avLst/>
          </a:prstGeom>
        </p:spPr>
      </p:pic>
      <p:sp>
        <p:nvSpPr>
          <p:cNvPr id="2" name="Footer Placeholder 1">
            <a:extLst>
              <a:ext uri="{FF2B5EF4-FFF2-40B4-BE49-F238E27FC236}">
                <a16:creationId xmlns:a16="http://schemas.microsoft.com/office/drawing/2014/main" id="{7E8A05CA-B137-4C8D-85FD-4FD1FC273F2D}"/>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411113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30">
            <a:extLst>
              <a:ext uri="{FF2B5EF4-FFF2-40B4-BE49-F238E27FC236}">
                <a16:creationId xmlns:a16="http://schemas.microsoft.com/office/drawing/2014/main" id="{8C4DF1C9-7836-469B-B349-5E2990DFCC2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67904" y="857250"/>
            <a:ext cx="8407003" cy="5143500"/>
          </a:xfrm>
          <a:prstGeom prst="rect">
            <a:avLst/>
          </a:prstGeom>
        </p:spPr>
      </p:pic>
      <p:sp>
        <p:nvSpPr>
          <p:cNvPr id="2" name="Footer Placeholder 1">
            <a:extLst>
              <a:ext uri="{FF2B5EF4-FFF2-40B4-BE49-F238E27FC236}">
                <a16:creationId xmlns:a16="http://schemas.microsoft.com/office/drawing/2014/main" id="{F512C4D3-DF9D-49DE-B117-6071518082D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883948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31">
            <a:extLst>
              <a:ext uri="{FF2B5EF4-FFF2-40B4-BE49-F238E27FC236}">
                <a16:creationId xmlns:a16="http://schemas.microsoft.com/office/drawing/2014/main" id="{1095ADC8-1ED3-425B-BCFF-F01F0A55A81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86979" y="857250"/>
            <a:ext cx="7970044" cy="5143500"/>
          </a:xfrm>
          <a:prstGeom prst="rect">
            <a:avLst/>
          </a:prstGeom>
        </p:spPr>
      </p:pic>
      <p:sp>
        <p:nvSpPr>
          <p:cNvPr id="2" name="Footer Placeholder 1">
            <a:extLst>
              <a:ext uri="{FF2B5EF4-FFF2-40B4-BE49-F238E27FC236}">
                <a16:creationId xmlns:a16="http://schemas.microsoft.com/office/drawing/2014/main" id="{F6924917-EF17-473C-932F-FD77C5CD99C9}"/>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62423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32">
            <a:extLst>
              <a:ext uri="{FF2B5EF4-FFF2-40B4-BE49-F238E27FC236}">
                <a16:creationId xmlns:a16="http://schemas.microsoft.com/office/drawing/2014/main" id="{1C363BB7-0459-44DB-9B3C-E0E14A9A8DC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2869" y="857250"/>
            <a:ext cx="8957072" cy="5143500"/>
          </a:xfrm>
          <a:prstGeom prst="rect">
            <a:avLst/>
          </a:prstGeom>
        </p:spPr>
      </p:pic>
      <p:sp>
        <p:nvSpPr>
          <p:cNvPr id="2" name="Footer Placeholder 1">
            <a:extLst>
              <a:ext uri="{FF2B5EF4-FFF2-40B4-BE49-F238E27FC236}">
                <a16:creationId xmlns:a16="http://schemas.microsoft.com/office/drawing/2014/main" id="{59EE45F9-A520-4B72-A959-3FEDC7951C0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085606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33">
            <a:extLst>
              <a:ext uri="{FF2B5EF4-FFF2-40B4-BE49-F238E27FC236}">
                <a16:creationId xmlns:a16="http://schemas.microsoft.com/office/drawing/2014/main" id="{E5191FF8-CADD-41E1-86F0-CB3EDF894DE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46598"/>
            <a:ext cx="9144000" cy="4164806"/>
          </a:xfrm>
          <a:prstGeom prst="rect">
            <a:avLst/>
          </a:prstGeom>
        </p:spPr>
      </p:pic>
      <p:sp>
        <p:nvSpPr>
          <p:cNvPr id="2" name="Footer Placeholder 1">
            <a:extLst>
              <a:ext uri="{FF2B5EF4-FFF2-40B4-BE49-F238E27FC236}">
                <a16:creationId xmlns:a16="http://schemas.microsoft.com/office/drawing/2014/main" id="{507A5BC1-3087-4239-95C7-9A4756C500EB}"/>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548969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36F5B-DDCC-479C-8184-8A5516F38F78}"/>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5.9  </a:t>
            </a:r>
            <a:r>
              <a:rPr lang="en-US" dirty="0">
                <a:solidFill>
                  <a:srgbClr val="3380E6"/>
                </a:solidFill>
                <a:latin typeface="Calibri" panose="020F0502020204030204" pitchFamily="34" charset="0"/>
              </a:rPr>
              <a:t>Case Study: Random-Number Generation</a:t>
            </a:r>
          </a:p>
        </p:txBody>
      </p:sp>
      <p:sp>
        <p:nvSpPr>
          <p:cNvPr id="58371" name="Text Placeholder 2">
            <a:extLst>
              <a:ext uri="{FF2B5EF4-FFF2-40B4-BE49-F238E27FC236}">
                <a16:creationId xmlns:a16="http://schemas.microsoft.com/office/drawing/2014/main" id="{9E6A43B8-7808-4310-BDBF-4EAC33744FFB}"/>
              </a:ext>
            </a:extLst>
          </p:cNvPr>
          <p:cNvSpPr>
            <a:spLocks noGrp="1"/>
          </p:cNvSpPr>
          <p:nvPr>
            <p:ph type="body" idx="1"/>
          </p:nvPr>
        </p:nvSpPr>
        <p:spPr/>
        <p:txBody>
          <a:bodyPr/>
          <a:lstStyle/>
          <a:p>
            <a:pPr eaLnBrk="1" hangingPunct="1">
              <a:lnSpc>
                <a:spcPct val="80000"/>
              </a:lnSpc>
            </a:pPr>
            <a:r>
              <a:rPr lang="en-US" altLang="en-US" sz="2500" dirty="0">
                <a:solidFill>
                  <a:srgbClr val="000000"/>
                </a:solidFill>
                <a:latin typeface="Cambria" panose="02040503050406030204" pitchFamily="18" charset="0"/>
              </a:rPr>
              <a:t>The </a:t>
            </a:r>
            <a:r>
              <a:rPr lang="en-US" altLang="en-US" sz="2500" dirty="0">
                <a:solidFill>
                  <a:srgbClr val="0000FF"/>
                </a:solidFill>
                <a:latin typeface="Cambria" panose="02040503050406030204" pitchFamily="18" charset="0"/>
              </a:rPr>
              <a:t>element of chance </a:t>
            </a:r>
            <a:r>
              <a:rPr lang="en-US" altLang="en-US" sz="2500" dirty="0">
                <a:solidFill>
                  <a:srgbClr val="000000"/>
                </a:solidFill>
                <a:latin typeface="Cambria" panose="02040503050406030204" pitchFamily="18" charset="0"/>
              </a:rPr>
              <a:t>can be introduced in a program via an object of class </a:t>
            </a:r>
            <a:r>
              <a:rPr lang="en-US" altLang="en-US" sz="2500" dirty="0" err="1">
                <a:solidFill>
                  <a:srgbClr val="000000"/>
                </a:solidFill>
                <a:latin typeface="Consolas" panose="020B0609020204030204" pitchFamily="49" charset="0"/>
              </a:rPr>
              <a:t>SecureRandom</a:t>
            </a:r>
            <a:r>
              <a:rPr lang="en-US" altLang="en-US" sz="2500" dirty="0">
                <a:solidFill>
                  <a:srgbClr val="000000"/>
                </a:solidFill>
                <a:latin typeface="Cambria" panose="02040503050406030204" pitchFamily="18" charset="0"/>
              </a:rPr>
              <a:t> (package </a:t>
            </a:r>
            <a:r>
              <a:rPr lang="en-US" altLang="en-US" sz="2500" dirty="0" err="1">
                <a:solidFill>
                  <a:srgbClr val="000000"/>
                </a:solidFill>
                <a:latin typeface="Consolas" panose="020B0609020204030204" pitchFamily="49" charset="0"/>
              </a:rPr>
              <a:t>java.security</a:t>
            </a:r>
            <a:r>
              <a:rPr lang="en-US" altLang="en-US" sz="2500" dirty="0">
                <a:solidFill>
                  <a:srgbClr val="000000"/>
                </a:solidFill>
                <a:latin typeface="Cambria" panose="02040503050406030204" pitchFamily="18" charset="0"/>
              </a:rPr>
              <a:t>). </a:t>
            </a:r>
          </a:p>
          <a:p>
            <a:pPr eaLnBrk="1" hangingPunct="1">
              <a:lnSpc>
                <a:spcPct val="80000"/>
              </a:lnSpc>
            </a:pPr>
            <a:r>
              <a:rPr lang="en-US" altLang="en-US" sz="2500" dirty="0">
                <a:solidFill>
                  <a:srgbClr val="000000"/>
                </a:solidFill>
                <a:latin typeface="Cambria" panose="02040503050406030204" pitchFamily="18" charset="0"/>
              </a:rPr>
              <a:t>Such objects can produce random </a:t>
            </a:r>
            <a:r>
              <a:rPr lang="en-US" altLang="en-US" sz="2500" dirty="0" err="1">
                <a:solidFill>
                  <a:srgbClr val="000000"/>
                </a:solidFill>
                <a:latin typeface="Consolas" panose="020B0609020204030204" pitchFamily="49" charset="0"/>
              </a:rPr>
              <a:t>boolean</a:t>
            </a:r>
            <a:r>
              <a:rPr lang="en-US" altLang="en-US" sz="2500" dirty="0">
                <a:solidFill>
                  <a:srgbClr val="000000"/>
                </a:solidFill>
                <a:latin typeface="Cambria" panose="02040503050406030204" pitchFamily="18" charset="0"/>
              </a:rPr>
              <a:t>, </a:t>
            </a:r>
            <a:r>
              <a:rPr lang="en-US" altLang="en-US" sz="2500" dirty="0">
                <a:solidFill>
                  <a:srgbClr val="000000"/>
                </a:solidFill>
                <a:latin typeface="Consolas" panose="020B0609020204030204" pitchFamily="49" charset="0"/>
              </a:rPr>
              <a:t>byte</a:t>
            </a:r>
            <a:r>
              <a:rPr lang="en-US" altLang="en-US" sz="2500" dirty="0">
                <a:solidFill>
                  <a:srgbClr val="000000"/>
                </a:solidFill>
                <a:latin typeface="Cambria" panose="02040503050406030204" pitchFamily="18" charset="0"/>
              </a:rPr>
              <a:t>, </a:t>
            </a:r>
            <a:r>
              <a:rPr lang="en-US" altLang="en-US" sz="2500" dirty="0">
                <a:solidFill>
                  <a:srgbClr val="000000"/>
                </a:solidFill>
                <a:latin typeface="Consolas" panose="020B0609020204030204" pitchFamily="49" charset="0"/>
              </a:rPr>
              <a:t>float</a:t>
            </a:r>
            <a:r>
              <a:rPr lang="en-US" altLang="en-US" sz="2500" dirty="0">
                <a:solidFill>
                  <a:srgbClr val="000000"/>
                </a:solidFill>
                <a:latin typeface="Cambria" panose="02040503050406030204" pitchFamily="18" charset="0"/>
              </a:rPr>
              <a:t>, </a:t>
            </a:r>
            <a:r>
              <a:rPr lang="en-US" altLang="en-US" sz="2500" dirty="0">
                <a:solidFill>
                  <a:srgbClr val="000000"/>
                </a:solidFill>
                <a:latin typeface="Consolas" panose="020B0609020204030204" pitchFamily="49" charset="0"/>
              </a:rPr>
              <a:t>double</a:t>
            </a:r>
            <a:r>
              <a:rPr lang="en-US" altLang="en-US" sz="2500" dirty="0">
                <a:solidFill>
                  <a:srgbClr val="000000"/>
                </a:solidFill>
                <a:latin typeface="Cambria" panose="02040503050406030204" pitchFamily="18" charset="0"/>
              </a:rPr>
              <a:t>, </a:t>
            </a:r>
            <a:r>
              <a:rPr lang="en-US" altLang="en-US" sz="2500" dirty="0" err="1">
                <a:solidFill>
                  <a:srgbClr val="000000"/>
                </a:solidFill>
                <a:latin typeface="Consolas" panose="020B0609020204030204" pitchFamily="49" charset="0"/>
              </a:rPr>
              <a:t>int</a:t>
            </a:r>
            <a:r>
              <a:rPr lang="en-US" altLang="en-US" sz="2500" dirty="0">
                <a:solidFill>
                  <a:srgbClr val="000000"/>
                </a:solidFill>
                <a:latin typeface="Cambria" panose="02040503050406030204" pitchFamily="18" charset="0"/>
              </a:rPr>
              <a:t>, </a:t>
            </a:r>
            <a:r>
              <a:rPr lang="en-US" altLang="en-US" sz="2500" dirty="0">
                <a:solidFill>
                  <a:srgbClr val="000000"/>
                </a:solidFill>
                <a:latin typeface="Consolas" panose="020B0609020204030204" pitchFamily="49" charset="0"/>
              </a:rPr>
              <a:t>long</a:t>
            </a:r>
            <a:r>
              <a:rPr lang="en-US" altLang="en-US" sz="2500" dirty="0">
                <a:solidFill>
                  <a:srgbClr val="000000"/>
                </a:solidFill>
                <a:latin typeface="Cambria" panose="02040503050406030204" pitchFamily="18" charset="0"/>
              </a:rPr>
              <a:t> and Gaussian values.</a:t>
            </a:r>
          </a:p>
          <a:p>
            <a:pPr eaLnBrk="1" hangingPunct="1">
              <a:lnSpc>
                <a:spcPct val="80000"/>
              </a:lnSpc>
            </a:pPr>
            <a:r>
              <a:rPr lang="en-US" altLang="en-US" sz="2500" dirty="0" err="1">
                <a:solidFill>
                  <a:srgbClr val="000000"/>
                </a:solidFill>
                <a:latin typeface="Consolas" panose="020B0609020204030204" pitchFamily="49" charset="0"/>
              </a:rPr>
              <a:t>SecureRandom</a:t>
            </a:r>
            <a:r>
              <a:rPr lang="en-US" altLang="en-US" sz="2500" dirty="0">
                <a:solidFill>
                  <a:srgbClr val="000000"/>
                </a:solidFill>
                <a:latin typeface="Cambria" panose="02040503050406030204" pitchFamily="18" charset="0"/>
              </a:rPr>
              <a:t> objects produce nondeterministic random numbers that cannot be predicted. </a:t>
            </a:r>
          </a:p>
          <a:p>
            <a:pPr eaLnBrk="1" hangingPunct="1">
              <a:lnSpc>
                <a:spcPct val="80000"/>
              </a:lnSpc>
            </a:pPr>
            <a:r>
              <a:rPr lang="en-US" altLang="en-US" sz="2500" dirty="0">
                <a:solidFill>
                  <a:srgbClr val="000000"/>
                </a:solidFill>
                <a:latin typeface="Cambria" panose="02040503050406030204" pitchFamily="18" charset="0"/>
              </a:rPr>
              <a:t>Deterministic random numbers have been the source of many software security breaches. </a:t>
            </a:r>
          </a:p>
        </p:txBody>
      </p:sp>
      <p:sp>
        <p:nvSpPr>
          <p:cNvPr id="61444" name="Footer Placeholder 3">
            <a:extLst>
              <a:ext uri="{FF2B5EF4-FFF2-40B4-BE49-F238E27FC236}">
                <a16:creationId xmlns:a16="http://schemas.microsoft.com/office/drawing/2014/main" id="{51799363-69FD-4007-AF2C-464B0A93D21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DB54-3751-4A62-A139-EF14EEC31FF0}"/>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5.9  </a:t>
            </a:r>
            <a:r>
              <a:rPr lang="en-US" dirty="0">
                <a:solidFill>
                  <a:srgbClr val="3380E6"/>
                </a:solidFill>
                <a:latin typeface="Calibri" panose="020F0502020204030204" pitchFamily="34" charset="0"/>
              </a:rPr>
              <a:t>Case Study: Random-Number Generation (cont.)</a:t>
            </a:r>
          </a:p>
        </p:txBody>
      </p:sp>
      <p:sp>
        <p:nvSpPr>
          <p:cNvPr id="59395" name="Text Placeholder 2">
            <a:extLst>
              <a:ext uri="{FF2B5EF4-FFF2-40B4-BE49-F238E27FC236}">
                <a16:creationId xmlns:a16="http://schemas.microsoft.com/office/drawing/2014/main" id="{657CCA1D-A3E5-4746-91C2-3E04D2038159}"/>
              </a:ext>
            </a:extLst>
          </p:cNvPr>
          <p:cNvSpPr>
            <a:spLocks noGrp="1"/>
          </p:cNvSpPr>
          <p:nvPr>
            <p:ph type="body" idx="1"/>
          </p:nvPr>
        </p:nvSpPr>
        <p:spPr/>
        <p:txBody>
          <a:bodyPr/>
          <a:lstStyle/>
          <a:p>
            <a:pPr eaLnBrk="1" hangingPunct="1">
              <a:lnSpc>
                <a:spcPct val="90000"/>
              </a:lnSpc>
            </a:pPr>
            <a:r>
              <a:rPr lang="en-US" altLang="en-US" sz="2500" dirty="0">
                <a:solidFill>
                  <a:srgbClr val="000000"/>
                </a:solidFill>
                <a:latin typeface="Cambria" panose="02040503050406030204" pitchFamily="18" charset="0"/>
              </a:rPr>
              <a:t>If truly </a:t>
            </a:r>
            <a:r>
              <a:rPr lang="en-US" altLang="en-US" sz="2500" i="1" dirty="0">
                <a:solidFill>
                  <a:srgbClr val="000000"/>
                </a:solidFill>
                <a:latin typeface="Cambria" panose="02040503050406030204" pitchFamily="18" charset="0"/>
              </a:rPr>
              <a:t>random</a:t>
            </a:r>
            <a:r>
              <a:rPr lang="en-US" altLang="en-US" sz="2500" dirty="0">
                <a:solidFill>
                  <a:srgbClr val="000000"/>
                </a:solidFill>
                <a:latin typeface="Cambria" panose="02040503050406030204" pitchFamily="18" charset="0"/>
              </a:rPr>
              <a:t>, then every value in the range should have an </a:t>
            </a:r>
            <a:r>
              <a:rPr lang="en-US" altLang="en-US" sz="2500" i="1" dirty="0">
                <a:solidFill>
                  <a:srgbClr val="000000"/>
                </a:solidFill>
                <a:latin typeface="Cambria" panose="02040503050406030204" pitchFamily="18" charset="0"/>
              </a:rPr>
              <a:t>equal chance </a:t>
            </a:r>
            <a:r>
              <a:rPr lang="en-US" altLang="en-US" sz="2500" dirty="0">
                <a:solidFill>
                  <a:srgbClr val="000000"/>
                </a:solidFill>
                <a:latin typeface="Cambria" panose="02040503050406030204" pitchFamily="18" charset="0"/>
              </a:rPr>
              <a:t>(or probability) of being chosen each time </a:t>
            </a:r>
            <a:r>
              <a:rPr lang="en-US" altLang="en-US" sz="2500" dirty="0" err="1">
                <a:solidFill>
                  <a:srgbClr val="000000"/>
                </a:solidFill>
                <a:latin typeface="Consolas" panose="020B0609020204030204" pitchFamily="49" charset="0"/>
              </a:rPr>
              <a:t>nextInt</a:t>
            </a:r>
            <a:r>
              <a:rPr lang="en-US" altLang="en-US" sz="2500" dirty="0">
                <a:solidFill>
                  <a:srgbClr val="000000"/>
                </a:solidFill>
                <a:latin typeface="Cambria" panose="02040503050406030204" pitchFamily="18" charset="0"/>
              </a:rPr>
              <a:t> is called </a:t>
            </a:r>
          </a:p>
          <a:p>
            <a:pPr eaLnBrk="1" hangingPunct="1">
              <a:lnSpc>
                <a:spcPct val="90000"/>
              </a:lnSpc>
            </a:pPr>
            <a:r>
              <a:rPr lang="en-US" altLang="en-US" sz="2500" dirty="0">
                <a:solidFill>
                  <a:srgbClr val="000000"/>
                </a:solidFill>
                <a:latin typeface="Cambria" panose="02040503050406030204" pitchFamily="18" charset="0"/>
              </a:rPr>
              <a:t>Class </a:t>
            </a:r>
            <a:r>
              <a:rPr lang="en-US" altLang="en-US" sz="2500" dirty="0">
                <a:solidFill>
                  <a:srgbClr val="000000"/>
                </a:solidFill>
                <a:latin typeface="Consolas" panose="020B0609020204030204" pitchFamily="49" charset="0"/>
              </a:rPr>
              <a:t>Random</a:t>
            </a:r>
            <a:r>
              <a:rPr lang="en-US" altLang="en-US" sz="2500" dirty="0">
                <a:solidFill>
                  <a:srgbClr val="000000"/>
                </a:solidFill>
                <a:latin typeface="Cambria" panose="02040503050406030204" pitchFamily="18" charset="0"/>
              </a:rPr>
              <a:t> provides another version of method </a:t>
            </a:r>
            <a:r>
              <a:rPr lang="en-US" altLang="en-US" sz="2500" dirty="0" err="1">
                <a:solidFill>
                  <a:srgbClr val="000000"/>
                </a:solidFill>
                <a:latin typeface="Consolas" panose="020B0609020204030204" pitchFamily="49" charset="0"/>
              </a:rPr>
              <a:t>nextInt</a:t>
            </a:r>
            <a:r>
              <a:rPr lang="en-US" altLang="en-US" sz="2500" dirty="0">
                <a:solidFill>
                  <a:srgbClr val="000000"/>
                </a:solidFill>
                <a:latin typeface="Cambria" panose="02040503050406030204" pitchFamily="18" charset="0"/>
              </a:rPr>
              <a:t> that receives an </a:t>
            </a:r>
            <a:r>
              <a:rPr lang="en-US" altLang="en-US" sz="2500" dirty="0" err="1">
                <a:solidFill>
                  <a:srgbClr val="000000"/>
                </a:solidFill>
                <a:latin typeface="Consolas" panose="020B0609020204030204" pitchFamily="49" charset="0"/>
              </a:rPr>
              <a:t>int</a:t>
            </a:r>
            <a:r>
              <a:rPr lang="en-US" altLang="en-US" sz="2500" dirty="0">
                <a:solidFill>
                  <a:srgbClr val="000000"/>
                </a:solidFill>
                <a:latin typeface="Cambria" panose="02040503050406030204" pitchFamily="18" charset="0"/>
              </a:rPr>
              <a:t> argument and returns a value from 0 up to, but not including, the argument’s value </a:t>
            </a:r>
          </a:p>
        </p:txBody>
      </p:sp>
      <p:sp>
        <p:nvSpPr>
          <p:cNvPr id="62468" name="Footer Placeholder 3">
            <a:extLst>
              <a:ext uri="{FF2B5EF4-FFF2-40B4-BE49-F238E27FC236}">
                <a16:creationId xmlns:a16="http://schemas.microsoft.com/office/drawing/2014/main" id="{B0410798-E812-4EF1-B1CD-EF66DC6114B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C638-B97D-412D-A2CB-26131D045131}"/>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5.9  </a:t>
            </a:r>
            <a:r>
              <a:rPr lang="en-US" dirty="0">
                <a:solidFill>
                  <a:srgbClr val="3380E6"/>
                </a:solidFill>
                <a:latin typeface="Calibri" panose="020F0502020204030204" pitchFamily="34" charset="0"/>
              </a:rPr>
              <a:t>Case Study: Random-Number Generation (cont.)</a:t>
            </a:r>
          </a:p>
        </p:txBody>
      </p:sp>
      <p:sp>
        <p:nvSpPr>
          <p:cNvPr id="60419" name="Text Placeholder 2">
            <a:extLst>
              <a:ext uri="{FF2B5EF4-FFF2-40B4-BE49-F238E27FC236}">
                <a16:creationId xmlns:a16="http://schemas.microsoft.com/office/drawing/2014/main" id="{4C403A8C-CC0B-4A7E-A2E2-F29876E69D21}"/>
              </a:ext>
            </a:extLst>
          </p:cNvPr>
          <p:cNvSpPr>
            <a:spLocks noGrp="1"/>
          </p:cNvSpPr>
          <p:nvPr>
            <p:ph type="body" idx="1"/>
          </p:nvPr>
        </p:nvSpPr>
        <p:spPr/>
        <p:txBody>
          <a:bodyPr/>
          <a:lstStyle/>
          <a:p>
            <a:pPr eaLnBrk="1" hangingPunct="1"/>
            <a:r>
              <a:rPr lang="en-US" altLang="en-US" dirty="0">
                <a:solidFill>
                  <a:srgbClr val="0000FF"/>
                </a:solidFill>
                <a:latin typeface="Cambria" panose="02040503050406030204" pitchFamily="18" charset="0"/>
              </a:rPr>
              <a:t>scaling factor</a:t>
            </a:r>
            <a:r>
              <a:rPr lang="en-US" altLang="en-US" dirty="0">
                <a:solidFill>
                  <a:srgbClr val="000000"/>
                </a:solidFill>
                <a:latin typeface="Cambria" panose="02040503050406030204" pitchFamily="18" charset="0"/>
              </a:rPr>
              <a:t>—represents the number of unique values that </a:t>
            </a:r>
            <a:r>
              <a:rPr lang="en-US" altLang="en-US" dirty="0" err="1">
                <a:solidFill>
                  <a:srgbClr val="000000"/>
                </a:solidFill>
                <a:latin typeface="Consolas" panose="020B0609020204030204" pitchFamily="49" charset="0"/>
              </a:rPr>
              <a:t>nextInt</a:t>
            </a:r>
            <a:r>
              <a:rPr lang="en-US" altLang="en-US" dirty="0">
                <a:solidFill>
                  <a:srgbClr val="000000"/>
                </a:solidFill>
                <a:latin typeface="Cambria" panose="02040503050406030204" pitchFamily="18" charset="0"/>
              </a:rPr>
              <a:t> should produce  </a:t>
            </a:r>
          </a:p>
          <a:p>
            <a:pPr eaLnBrk="1" hangingPunct="1"/>
            <a:r>
              <a:rPr lang="en-US" altLang="en-US" dirty="0">
                <a:solidFill>
                  <a:srgbClr val="0000FF"/>
                </a:solidFill>
                <a:latin typeface="Cambria" panose="02040503050406030204" pitchFamily="18" charset="0"/>
              </a:rPr>
              <a:t>shift</a:t>
            </a:r>
            <a:r>
              <a:rPr lang="en-US" altLang="en-US" dirty="0">
                <a:solidFill>
                  <a:srgbClr val="000000"/>
                </a:solidFill>
                <a:latin typeface="Cambria" panose="02040503050406030204" pitchFamily="18" charset="0"/>
              </a:rPr>
              <a:t> the range of numbers produced by adding a </a:t>
            </a:r>
            <a:r>
              <a:rPr lang="en-US" altLang="en-US" dirty="0">
                <a:solidFill>
                  <a:srgbClr val="0000FF"/>
                </a:solidFill>
                <a:latin typeface="Cambria" panose="02040503050406030204" pitchFamily="18" charset="0"/>
              </a:rPr>
              <a:t>shifting value</a:t>
            </a:r>
            <a:endParaRPr lang="en-US" altLang="en-US" dirty="0">
              <a:solidFill>
                <a:srgbClr val="000000"/>
              </a:solidFill>
              <a:latin typeface="Cambria" panose="02040503050406030204" pitchFamily="18" charset="0"/>
            </a:endParaRPr>
          </a:p>
        </p:txBody>
      </p:sp>
      <p:sp>
        <p:nvSpPr>
          <p:cNvPr id="63492" name="Footer Placeholder 3">
            <a:extLst>
              <a:ext uri="{FF2B5EF4-FFF2-40B4-BE49-F238E27FC236}">
                <a16:creationId xmlns:a16="http://schemas.microsoft.com/office/drawing/2014/main" id="{57BC4EB2-80FE-472A-B26B-7B7D2223D6B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34">
            <a:extLst>
              <a:ext uri="{FF2B5EF4-FFF2-40B4-BE49-F238E27FC236}">
                <a16:creationId xmlns:a16="http://schemas.microsoft.com/office/drawing/2014/main" id="{011B7E84-3FAC-436E-88D8-71F6C0BE59E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13373"/>
            <a:ext cx="9144000" cy="2431256"/>
          </a:xfrm>
          <a:prstGeom prst="rect">
            <a:avLst/>
          </a:prstGeom>
        </p:spPr>
      </p:pic>
      <p:sp>
        <p:nvSpPr>
          <p:cNvPr id="2" name="Footer Placeholder 1">
            <a:extLst>
              <a:ext uri="{FF2B5EF4-FFF2-40B4-BE49-F238E27FC236}">
                <a16:creationId xmlns:a16="http://schemas.microsoft.com/office/drawing/2014/main" id="{6CEB4408-317C-4BFA-96B7-F64B24F9582B}"/>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672594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35">
            <a:extLst>
              <a:ext uri="{FF2B5EF4-FFF2-40B4-BE49-F238E27FC236}">
                <a16:creationId xmlns:a16="http://schemas.microsoft.com/office/drawing/2014/main" id="{E4839425-292B-4ECB-B767-F1C2ECD6AA2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02494" y="857250"/>
            <a:ext cx="7337822" cy="5143500"/>
          </a:xfrm>
          <a:prstGeom prst="rect">
            <a:avLst/>
          </a:prstGeom>
        </p:spPr>
      </p:pic>
      <p:sp>
        <p:nvSpPr>
          <p:cNvPr id="2" name="Footer Placeholder 1">
            <a:extLst>
              <a:ext uri="{FF2B5EF4-FFF2-40B4-BE49-F238E27FC236}">
                <a16:creationId xmlns:a16="http://schemas.microsoft.com/office/drawing/2014/main" id="{B197768D-8490-4416-AB88-44B0866FF60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674084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36">
            <a:extLst>
              <a:ext uri="{FF2B5EF4-FFF2-40B4-BE49-F238E27FC236}">
                <a16:creationId xmlns:a16="http://schemas.microsoft.com/office/drawing/2014/main" id="{7CD65B5A-C4E5-4B18-A23E-7A9813EE17A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12094"/>
            <a:ext cx="9144000" cy="3832622"/>
          </a:xfrm>
          <a:prstGeom prst="rect">
            <a:avLst/>
          </a:prstGeom>
        </p:spPr>
      </p:pic>
      <p:sp>
        <p:nvSpPr>
          <p:cNvPr id="2" name="Footer Placeholder 1">
            <a:extLst>
              <a:ext uri="{FF2B5EF4-FFF2-40B4-BE49-F238E27FC236}">
                <a16:creationId xmlns:a16="http://schemas.microsoft.com/office/drawing/2014/main" id="{20B5C22D-87F9-4823-9CFD-0454B16824E3}"/>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34203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06">
            <a:extLst>
              <a:ext uri="{FF2B5EF4-FFF2-40B4-BE49-F238E27FC236}">
                <a16:creationId xmlns:a16="http://schemas.microsoft.com/office/drawing/2014/main" id="{6D1BF7DB-1D49-456B-8D58-AD5ADF5728E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7879" y="857250"/>
            <a:ext cx="8807053" cy="5143500"/>
          </a:xfrm>
          <a:prstGeom prst="rect">
            <a:avLst/>
          </a:prstGeom>
        </p:spPr>
      </p:pic>
      <p:sp>
        <p:nvSpPr>
          <p:cNvPr id="2" name="Footer Placeholder 1">
            <a:extLst>
              <a:ext uri="{FF2B5EF4-FFF2-40B4-BE49-F238E27FC236}">
                <a16:creationId xmlns:a16="http://schemas.microsoft.com/office/drawing/2014/main" id="{D2BC5F5D-844F-44D4-B003-E5BE3DEA1FE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578230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37">
            <a:extLst>
              <a:ext uri="{FF2B5EF4-FFF2-40B4-BE49-F238E27FC236}">
                <a16:creationId xmlns:a16="http://schemas.microsoft.com/office/drawing/2014/main" id="{690F81B3-3ACB-4177-871A-ACB88DC895E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85838"/>
            <a:ext cx="9144000" cy="4885135"/>
          </a:xfrm>
          <a:prstGeom prst="rect">
            <a:avLst/>
          </a:prstGeom>
        </p:spPr>
      </p:pic>
      <p:sp>
        <p:nvSpPr>
          <p:cNvPr id="2" name="Footer Placeholder 1">
            <a:extLst>
              <a:ext uri="{FF2B5EF4-FFF2-40B4-BE49-F238E27FC236}">
                <a16:creationId xmlns:a16="http://schemas.microsoft.com/office/drawing/2014/main" id="{427B62F8-DC5C-4A39-A9C9-D2E03A628FA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910578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38">
            <a:extLst>
              <a:ext uri="{FF2B5EF4-FFF2-40B4-BE49-F238E27FC236}">
                <a16:creationId xmlns:a16="http://schemas.microsoft.com/office/drawing/2014/main" id="{E3B05C99-DC36-4B29-A74A-8AD1E4BB20E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1210" y="857250"/>
            <a:ext cx="8840390" cy="5143500"/>
          </a:xfrm>
          <a:prstGeom prst="rect">
            <a:avLst/>
          </a:prstGeom>
        </p:spPr>
      </p:pic>
      <p:sp>
        <p:nvSpPr>
          <p:cNvPr id="2" name="Footer Placeholder 1">
            <a:extLst>
              <a:ext uri="{FF2B5EF4-FFF2-40B4-BE49-F238E27FC236}">
                <a16:creationId xmlns:a16="http://schemas.microsoft.com/office/drawing/2014/main" id="{8C58808C-1FC2-4EB8-9A41-F3DA8E99D4FB}"/>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277738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39">
            <a:extLst>
              <a:ext uri="{FF2B5EF4-FFF2-40B4-BE49-F238E27FC236}">
                <a16:creationId xmlns:a16="http://schemas.microsoft.com/office/drawing/2014/main" id="{6A09C8F7-B10F-475A-B330-8B2A2289D2A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95375"/>
            <a:ext cx="9144000" cy="4666060"/>
          </a:xfrm>
          <a:prstGeom prst="rect">
            <a:avLst/>
          </a:prstGeom>
        </p:spPr>
      </p:pic>
      <p:sp>
        <p:nvSpPr>
          <p:cNvPr id="2" name="Footer Placeholder 1">
            <a:extLst>
              <a:ext uri="{FF2B5EF4-FFF2-40B4-BE49-F238E27FC236}">
                <a16:creationId xmlns:a16="http://schemas.microsoft.com/office/drawing/2014/main" id="{38F5F363-CAB2-45D5-BE63-06227BD695A3}"/>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435238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40">
            <a:extLst>
              <a:ext uri="{FF2B5EF4-FFF2-40B4-BE49-F238E27FC236}">
                <a16:creationId xmlns:a16="http://schemas.microsoft.com/office/drawing/2014/main" id="{E78C1F62-5DF3-4C36-8B38-22EF1BB4796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00113"/>
            <a:ext cx="9144000" cy="5056585"/>
          </a:xfrm>
          <a:prstGeom prst="rect">
            <a:avLst/>
          </a:prstGeom>
        </p:spPr>
      </p:pic>
      <p:sp>
        <p:nvSpPr>
          <p:cNvPr id="2" name="Footer Placeholder 1">
            <a:extLst>
              <a:ext uri="{FF2B5EF4-FFF2-40B4-BE49-F238E27FC236}">
                <a16:creationId xmlns:a16="http://schemas.microsoft.com/office/drawing/2014/main" id="{4E981B90-084C-4998-973C-F6DF5351C09F}"/>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6714014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41">
            <a:extLst>
              <a:ext uri="{FF2B5EF4-FFF2-40B4-BE49-F238E27FC236}">
                <a16:creationId xmlns:a16="http://schemas.microsoft.com/office/drawing/2014/main" id="{23176812-C21A-4F04-9881-8B3D319DBB8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8794"/>
            <a:ext cx="9144000" cy="3299222"/>
          </a:xfrm>
          <a:prstGeom prst="rect">
            <a:avLst/>
          </a:prstGeom>
        </p:spPr>
      </p:pic>
      <p:sp>
        <p:nvSpPr>
          <p:cNvPr id="2" name="Footer Placeholder 1">
            <a:extLst>
              <a:ext uri="{FF2B5EF4-FFF2-40B4-BE49-F238E27FC236}">
                <a16:creationId xmlns:a16="http://schemas.microsoft.com/office/drawing/2014/main" id="{19D951FC-4542-47A1-A3C6-607357DE5ED3}"/>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825728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009F-2C4F-4DDD-939E-76218EFB0E1B}"/>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59D9B3"/>
                </a:solidFill>
                <a:latin typeface="Calibri" panose="020F0502020204030204" pitchFamily="34" charset="0"/>
              </a:rPr>
              <a:t>5.9.1 </a:t>
            </a:r>
            <a:r>
              <a:rPr lang="en-US" dirty="0">
                <a:solidFill>
                  <a:srgbClr val="33B38C"/>
                </a:solidFill>
                <a:latin typeface="Calibri" panose="020F0502020204030204" pitchFamily="34" charset="0"/>
              </a:rPr>
              <a:t>Generalized Scaling and Shifting of Random Numbers</a:t>
            </a:r>
          </a:p>
        </p:txBody>
      </p:sp>
      <p:sp>
        <p:nvSpPr>
          <p:cNvPr id="66563" name="Text Placeholder 2">
            <a:extLst>
              <a:ext uri="{FF2B5EF4-FFF2-40B4-BE49-F238E27FC236}">
                <a16:creationId xmlns:a16="http://schemas.microsoft.com/office/drawing/2014/main" id="{260EED91-9F61-43BD-920C-03F7D58FB2D9}"/>
              </a:ext>
            </a:extLst>
          </p:cNvPr>
          <p:cNvSpPr>
            <a:spLocks noGrp="1"/>
          </p:cNvSpPr>
          <p:nvPr>
            <p:ph type="body" idx="1"/>
          </p:nvPr>
        </p:nvSpPr>
        <p:spPr/>
        <p:txBody>
          <a:bodyPr/>
          <a:lstStyle/>
          <a:p>
            <a:pPr eaLnBrk="1" hangingPunct="1">
              <a:lnSpc>
                <a:spcPct val="90000"/>
              </a:lnSpc>
            </a:pPr>
            <a:r>
              <a:rPr lang="en-US" altLang="en-US" sz="2300" dirty="0">
                <a:solidFill>
                  <a:srgbClr val="000000"/>
                </a:solidFill>
                <a:latin typeface="Cambria" panose="02040503050406030204" pitchFamily="18" charset="0"/>
              </a:rPr>
              <a:t>Generalized scaling and shifting of random numbers:</a:t>
            </a:r>
          </a:p>
          <a:p>
            <a:pPr lvl="2" eaLnBrk="1" hangingPunct="1">
              <a:lnSpc>
                <a:spcPct val="90000"/>
              </a:lnSpc>
            </a:pPr>
            <a:r>
              <a:rPr lang="en-US" altLang="en-US" sz="1800" dirty="0">
                <a:solidFill>
                  <a:srgbClr val="000000"/>
                </a:solidFill>
                <a:latin typeface="Consolas" panose="020B0609020204030204" pitchFamily="49" charset="0"/>
              </a:rPr>
              <a:t>number = </a:t>
            </a:r>
            <a:r>
              <a:rPr lang="en-US" altLang="en-US" sz="1800" i="1" dirty="0" err="1">
                <a:solidFill>
                  <a:srgbClr val="000000"/>
                </a:solidFill>
                <a:latin typeface="Cambria" panose="02040503050406030204" pitchFamily="18" charset="0"/>
              </a:rPr>
              <a:t>shiftingValue</a:t>
            </a:r>
            <a:r>
              <a:rPr lang="en-US" altLang="en-US" sz="1800" i="1" dirty="0">
                <a:solidFill>
                  <a:srgbClr val="000000"/>
                </a:solidFill>
                <a:latin typeface="Consolas" panose="020B0609020204030204" pitchFamily="49" charset="0"/>
              </a:rPr>
              <a:t> </a:t>
            </a:r>
            <a:r>
              <a:rPr lang="en-US" altLang="en-US" sz="1800" dirty="0">
                <a:solidFill>
                  <a:srgbClr val="000000"/>
                </a:solidFill>
                <a:latin typeface="Consolas" panose="020B0609020204030204" pitchFamily="49" charset="0"/>
              </a:rPr>
              <a:t>+ </a:t>
            </a:r>
            <a:br>
              <a:rPr lang="en-US" altLang="en-US" sz="1800" dirty="0">
                <a:solidFill>
                  <a:srgbClr val="000000"/>
                </a:solidFill>
                <a:latin typeface="Consolas" panose="020B0609020204030204" pitchFamily="49" charset="0"/>
              </a:rPr>
            </a:b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randomNumbers.nextInt</a:t>
            </a:r>
            <a:r>
              <a:rPr lang="en-US" altLang="en-US" sz="1800" dirty="0">
                <a:solidFill>
                  <a:srgbClr val="000000"/>
                </a:solidFill>
                <a:latin typeface="Consolas" panose="020B0609020204030204" pitchFamily="49" charset="0"/>
              </a:rPr>
              <a:t>(</a:t>
            </a:r>
            <a:r>
              <a:rPr lang="en-US" altLang="en-US" sz="1800" i="1" dirty="0" err="1">
                <a:solidFill>
                  <a:srgbClr val="000000"/>
                </a:solidFill>
                <a:latin typeface="Cambria" panose="02040503050406030204" pitchFamily="18" charset="0"/>
              </a:rPr>
              <a:t>scalingFactor</a:t>
            </a:r>
            <a:r>
              <a:rPr lang="en-US" altLang="en-US" sz="1800" dirty="0">
                <a:solidFill>
                  <a:srgbClr val="000000"/>
                </a:solidFill>
                <a:latin typeface="Consolas" panose="020B0609020204030204" pitchFamily="49" charset="0"/>
              </a:rPr>
              <a:t>);</a:t>
            </a:r>
          </a:p>
          <a:p>
            <a:pPr eaLnBrk="1" hangingPunct="1">
              <a:lnSpc>
                <a:spcPct val="90000"/>
              </a:lnSpc>
              <a:buFont typeface="Wingdings 3" panose="05040102010807070707" pitchFamily="18" charset="2"/>
              <a:buNone/>
            </a:pPr>
            <a:r>
              <a:rPr lang="en-US" altLang="en-US" sz="2300" dirty="0">
                <a:solidFill>
                  <a:srgbClr val="000000"/>
                </a:solidFill>
                <a:latin typeface="Cambria" panose="02040503050406030204" pitchFamily="18" charset="0"/>
              </a:rPr>
              <a:t>	where </a:t>
            </a:r>
            <a:r>
              <a:rPr lang="en-US" altLang="en-US" sz="2300" i="1" dirty="0" err="1">
                <a:solidFill>
                  <a:srgbClr val="000000"/>
                </a:solidFill>
                <a:latin typeface="Cambria" panose="02040503050406030204" pitchFamily="18" charset="0"/>
              </a:rPr>
              <a:t>shiftingValue</a:t>
            </a:r>
            <a:r>
              <a:rPr lang="en-US" altLang="en-US" sz="2300" i="1" dirty="0">
                <a:solidFill>
                  <a:srgbClr val="000000"/>
                </a:solidFill>
                <a:latin typeface="Cambria" panose="02040503050406030204" pitchFamily="18" charset="0"/>
              </a:rPr>
              <a:t> </a:t>
            </a:r>
            <a:r>
              <a:rPr lang="en-US" altLang="en-US" sz="2300" dirty="0">
                <a:solidFill>
                  <a:srgbClr val="000000"/>
                </a:solidFill>
                <a:latin typeface="Cambria" panose="02040503050406030204" pitchFamily="18" charset="0"/>
              </a:rPr>
              <a:t>specifies the first number in the desired range of consecutive integers and </a:t>
            </a:r>
            <a:r>
              <a:rPr lang="en-US" altLang="en-US" sz="2300" i="1" dirty="0" err="1">
                <a:solidFill>
                  <a:srgbClr val="000000"/>
                </a:solidFill>
                <a:latin typeface="Cambria" panose="02040503050406030204" pitchFamily="18" charset="0"/>
              </a:rPr>
              <a:t>scalingFactor</a:t>
            </a:r>
            <a:r>
              <a:rPr lang="en-US" altLang="en-US" sz="2300" i="1" dirty="0">
                <a:solidFill>
                  <a:srgbClr val="000000"/>
                </a:solidFill>
                <a:latin typeface="Cambria" panose="02040503050406030204" pitchFamily="18" charset="0"/>
              </a:rPr>
              <a:t> </a:t>
            </a:r>
            <a:r>
              <a:rPr lang="en-US" altLang="en-US" sz="2300" dirty="0">
                <a:solidFill>
                  <a:srgbClr val="000000"/>
                </a:solidFill>
                <a:latin typeface="Cambria" panose="02040503050406030204" pitchFamily="18" charset="0"/>
              </a:rPr>
              <a:t>specifies how many numbers are in the range </a:t>
            </a:r>
          </a:p>
          <a:p>
            <a:pPr eaLnBrk="1" hangingPunct="1">
              <a:lnSpc>
                <a:spcPct val="90000"/>
              </a:lnSpc>
            </a:pPr>
            <a:r>
              <a:rPr lang="en-US" altLang="en-US" sz="2300" dirty="0">
                <a:solidFill>
                  <a:srgbClr val="000000"/>
                </a:solidFill>
                <a:latin typeface="Cambria" panose="02040503050406030204" pitchFamily="18" charset="0"/>
              </a:rPr>
              <a:t>Choose integers at random from sets of values other than ranges of consecutive integers, generalized as </a:t>
            </a:r>
          </a:p>
          <a:p>
            <a:pPr lvl="2" eaLnBrk="1" hangingPunct="1">
              <a:lnSpc>
                <a:spcPct val="90000"/>
              </a:lnSpc>
            </a:pPr>
            <a:r>
              <a:rPr lang="en-US" altLang="en-US" sz="1800" dirty="0">
                <a:solidFill>
                  <a:srgbClr val="000000"/>
                </a:solidFill>
                <a:latin typeface="Consolas" panose="020B0609020204030204" pitchFamily="49" charset="0"/>
              </a:rPr>
              <a:t>number = </a:t>
            </a:r>
            <a:r>
              <a:rPr lang="en-US" altLang="en-US" sz="1800" i="1" dirty="0" err="1">
                <a:solidFill>
                  <a:srgbClr val="000000"/>
                </a:solidFill>
                <a:latin typeface="Cambria" panose="02040503050406030204" pitchFamily="18" charset="0"/>
              </a:rPr>
              <a:t>shiftingValue</a:t>
            </a:r>
            <a:r>
              <a:rPr lang="en-US" altLang="en-US" sz="1800" i="1" dirty="0">
                <a:solidFill>
                  <a:srgbClr val="000000"/>
                </a:solidFill>
                <a:latin typeface="Consolas" panose="020B0609020204030204" pitchFamily="49" charset="0"/>
              </a:rPr>
              <a:t> </a:t>
            </a:r>
            <a:r>
              <a:rPr lang="en-US" altLang="en-US" sz="1800" dirty="0">
                <a:solidFill>
                  <a:srgbClr val="000000"/>
                </a:solidFill>
                <a:latin typeface="Consolas" panose="020B0609020204030204" pitchFamily="49" charset="0"/>
              </a:rPr>
              <a:t>+</a:t>
            </a:r>
            <a:r>
              <a:rPr lang="en-US" altLang="en-US" sz="1800" i="1" dirty="0">
                <a:solidFill>
                  <a:srgbClr val="000000"/>
                </a:solidFill>
                <a:latin typeface="Consolas" panose="020B0609020204030204" pitchFamily="49" charset="0"/>
              </a:rPr>
              <a:t> </a:t>
            </a:r>
            <a:r>
              <a:rPr lang="en-US" altLang="en-US" sz="1800" i="1" dirty="0" err="1">
                <a:solidFill>
                  <a:srgbClr val="000000"/>
                </a:solidFill>
                <a:latin typeface="Cambria" panose="02040503050406030204" pitchFamily="18" charset="0"/>
              </a:rPr>
              <a:t>differenceBetweenValues</a:t>
            </a:r>
            <a:r>
              <a:rPr lang="en-US" altLang="en-US" sz="1800" dirty="0">
                <a:solidFill>
                  <a:srgbClr val="000000"/>
                </a:solidFill>
                <a:latin typeface="Consolas" panose="020B0609020204030204" pitchFamily="49" charset="0"/>
              </a:rPr>
              <a:t> *</a:t>
            </a:r>
            <a:br>
              <a:rPr lang="en-US" altLang="en-US" sz="1800" dirty="0">
                <a:solidFill>
                  <a:srgbClr val="000000"/>
                </a:solidFill>
                <a:latin typeface="Consolas" panose="020B0609020204030204" pitchFamily="49" charset="0"/>
              </a:rPr>
            </a:b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randomNumbers.nextInt</a:t>
            </a:r>
            <a:r>
              <a:rPr lang="en-US" altLang="en-US" sz="1800" dirty="0">
                <a:solidFill>
                  <a:srgbClr val="000000"/>
                </a:solidFill>
                <a:latin typeface="Consolas" panose="020B0609020204030204" pitchFamily="49" charset="0"/>
              </a:rPr>
              <a:t>(</a:t>
            </a:r>
            <a:r>
              <a:rPr lang="en-US" altLang="en-US" sz="1800" i="1" dirty="0" err="1">
                <a:solidFill>
                  <a:srgbClr val="000000"/>
                </a:solidFill>
                <a:latin typeface="Cambria" panose="02040503050406030204" pitchFamily="18" charset="0"/>
              </a:rPr>
              <a:t>scalingFactor</a:t>
            </a:r>
            <a:r>
              <a:rPr lang="en-US" altLang="en-US" sz="1800" dirty="0">
                <a:solidFill>
                  <a:srgbClr val="000000"/>
                </a:solidFill>
                <a:latin typeface="Consolas" panose="020B0609020204030204" pitchFamily="49" charset="0"/>
              </a:rPr>
              <a:t>);</a:t>
            </a:r>
          </a:p>
          <a:p>
            <a:pPr eaLnBrk="1" hangingPunct="1">
              <a:lnSpc>
                <a:spcPct val="90000"/>
              </a:lnSpc>
              <a:buFont typeface="Wingdings 3" panose="05040102010807070707" pitchFamily="18" charset="2"/>
              <a:buNone/>
            </a:pPr>
            <a:r>
              <a:rPr lang="en-US" altLang="en-US" sz="2300" dirty="0">
                <a:solidFill>
                  <a:srgbClr val="000000"/>
                </a:solidFill>
                <a:latin typeface="Cambria" panose="02040503050406030204" pitchFamily="18" charset="0"/>
              </a:rPr>
              <a:t>	where </a:t>
            </a:r>
            <a:r>
              <a:rPr lang="en-US" altLang="en-US" sz="2300" i="1" dirty="0" err="1">
                <a:solidFill>
                  <a:srgbClr val="000000"/>
                </a:solidFill>
                <a:latin typeface="Cambria" panose="02040503050406030204" pitchFamily="18" charset="0"/>
              </a:rPr>
              <a:t>shiftingValue</a:t>
            </a:r>
            <a:r>
              <a:rPr lang="en-US" altLang="en-US" sz="2300" i="1" dirty="0">
                <a:solidFill>
                  <a:srgbClr val="000000"/>
                </a:solidFill>
                <a:latin typeface="Cambria" panose="02040503050406030204" pitchFamily="18" charset="0"/>
              </a:rPr>
              <a:t> </a:t>
            </a:r>
            <a:r>
              <a:rPr lang="en-US" altLang="en-US" sz="2300" dirty="0">
                <a:solidFill>
                  <a:srgbClr val="000000"/>
                </a:solidFill>
                <a:latin typeface="Cambria" panose="02040503050406030204" pitchFamily="18" charset="0"/>
              </a:rPr>
              <a:t>specifies the first number in the desired range of values, </a:t>
            </a:r>
            <a:r>
              <a:rPr lang="en-US" altLang="en-US" sz="2300" i="1" dirty="0" err="1">
                <a:solidFill>
                  <a:srgbClr val="000000"/>
                </a:solidFill>
                <a:latin typeface="Cambria" panose="02040503050406030204" pitchFamily="18" charset="0"/>
              </a:rPr>
              <a:t>differenceBetweenValues</a:t>
            </a:r>
            <a:r>
              <a:rPr lang="en-US" altLang="en-US" sz="2300" i="1" dirty="0">
                <a:solidFill>
                  <a:srgbClr val="000000"/>
                </a:solidFill>
                <a:latin typeface="Cambria" panose="02040503050406030204" pitchFamily="18" charset="0"/>
              </a:rPr>
              <a:t> </a:t>
            </a:r>
            <a:r>
              <a:rPr lang="en-US" altLang="en-US" sz="2300" dirty="0">
                <a:solidFill>
                  <a:srgbClr val="000000"/>
                </a:solidFill>
                <a:latin typeface="Cambria" panose="02040503050406030204" pitchFamily="18" charset="0"/>
              </a:rPr>
              <a:t>represents the constant difference between consecutive numbers in the sequence and </a:t>
            </a:r>
            <a:r>
              <a:rPr lang="en-US" altLang="en-US" sz="2300" i="1" dirty="0" err="1">
                <a:solidFill>
                  <a:srgbClr val="000000"/>
                </a:solidFill>
                <a:latin typeface="Cambria" panose="02040503050406030204" pitchFamily="18" charset="0"/>
              </a:rPr>
              <a:t>scalingFactor</a:t>
            </a:r>
            <a:r>
              <a:rPr lang="en-US" altLang="en-US" sz="2300" i="1" dirty="0">
                <a:solidFill>
                  <a:srgbClr val="000000"/>
                </a:solidFill>
                <a:latin typeface="Cambria" panose="02040503050406030204" pitchFamily="18" charset="0"/>
              </a:rPr>
              <a:t> </a:t>
            </a:r>
            <a:r>
              <a:rPr lang="en-US" altLang="en-US" sz="2300" dirty="0">
                <a:solidFill>
                  <a:srgbClr val="000000"/>
                </a:solidFill>
                <a:latin typeface="Cambria" panose="02040503050406030204" pitchFamily="18" charset="0"/>
              </a:rPr>
              <a:t>specifies how many numbers are in the range </a:t>
            </a:r>
          </a:p>
        </p:txBody>
      </p:sp>
      <p:sp>
        <p:nvSpPr>
          <p:cNvPr id="69636" name="Footer Placeholder 3">
            <a:extLst>
              <a:ext uri="{FF2B5EF4-FFF2-40B4-BE49-F238E27FC236}">
                <a16:creationId xmlns:a16="http://schemas.microsoft.com/office/drawing/2014/main" id="{185EA8CE-FA71-4D63-A761-958187F5857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2D3B-C07D-49B8-B2E4-C54C12E0C2DD}"/>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5.10  </a:t>
            </a:r>
            <a:r>
              <a:rPr lang="en-US" dirty="0">
                <a:solidFill>
                  <a:srgbClr val="3380E6"/>
                </a:solidFill>
                <a:latin typeface="Calibri" panose="020F0502020204030204" pitchFamily="34" charset="0"/>
              </a:rPr>
              <a:t>Case Study: A Game of Chance; Introducing Enumerations</a:t>
            </a:r>
          </a:p>
        </p:txBody>
      </p:sp>
      <p:sp>
        <p:nvSpPr>
          <p:cNvPr id="67587" name="Text Placeholder 2">
            <a:extLst>
              <a:ext uri="{FF2B5EF4-FFF2-40B4-BE49-F238E27FC236}">
                <a16:creationId xmlns:a16="http://schemas.microsoft.com/office/drawing/2014/main" id="{C7A3E7E5-7922-4DD0-BA5C-34451D1F99FE}"/>
              </a:ext>
            </a:extLst>
          </p:cNvPr>
          <p:cNvSpPr>
            <a:spLocks noGrp="1"/>
          </p:cNvSpPr>
          <p:nvPr>
            <p:ph type="body" idx="1"/>
          </p:nvPr>
        </p:nvSpPr>
        <p:spPr/>
        <p:txBody>
          <a:bodyPr/>
          <a:lstStyle/>
          <a:p>
            <a:pPr eaLnBrk="1" hangingPunct="1">
              <a:lnSpc>
                <a:spcPct val="90000"/>
              </a:lnSpc>
            </a:pPr>
            <a:r>
              <a:rPr lang="en-US" altLang="en-US" dirty="0">
                <a:solidFill>
                  <a:srgbClr val="000000"/>
                </a:solidFill>
                <a:latin typeface="Cambria" panose="02040503050406030204" pitchFamily="18" charset="0"/>
              </a:rPr>
              <a:t>Rules for the dice game Craps:</a:t>
            </a:r>
          </a:p>
          <a:p>
            <a:pPr lvl="1" eaLnBrk="1" hangingPunct="1">
              <a:lnSpc>
                <a:spcPct val="90000"/>
              </a:lnSpc>
            </a:pPr>
            <a:r>
              <a:rPr lang="en-US" altLang="en-US" dirty="0">
                <a:solidFill>
                  <a:srgbClr val="000000"/>
                </a:solidFill>
                <a:latin typeface="Cambria" panose="02040503050406030204" pitchFamily="18" charset="0"/>
              </a:rPr>
              <a:t>You roll two dice. Each die has six faces, which contain one, two, three, four, five and six spots, respectively. After the dice have come to rest, the sum of the spots on the two upward faces is calculated. If the sum is 7 or 11 on the first throw, you win. If the sum is 2, 3 or 12 on the first throw (called “craps”), you lose (i.e., the “house” wins). If the sum is 4, 5, 6, 8, 9 or 10 on the first throw, that sum becomes your “point.” To win, you must continue rolling the dice until you “make your point” (i.e., roll that same point value). You lose by rolling a 7 before making your point. </a:t>
            </a:r>
          </a:p>
          <a:p>
            <a:pPr eaLnBrk="1" hangingPunct="1">
              <a:lnSpc>
                <a:spcPct val="90000"/>
              </a:lnSpc>
            </a:pPr>
            <a:r>
              <a:rPr lang="en-US" altLang="en-US" dirty="0">
                <a:solidFill>
                  <a:srgbClr val="000000"/>
                </a:solidFill>
                <a:latin typeface="Cambria" panose="02040503050406030204" pitchFamily="18" charset="0"/>
              </a:rPr>
              <a:t>The application in Fig. 5.8 simulates the game of craps, using methods to implement the game’s logic  </a:t>
            </a:r>
          </a:p>
          <a:p>
            <a:pPr eaLnBrk="1" hangingPunct="1">
              <a:lnSpc>
                <a:spcPct val="90000"/>
              </a:lnSpc>
            </a:pPr>
            <a:endParaRPr lang="en-US" altLang="en-US" dirty="0">
              <a:solidFill>
                <a:srgbClr val="000000"/>
              </a:solidFill>
              <a:latin typeface="Cambria" panose="02040503050406030204" pitchFamily="18" charset="0"/>
            </a:endParaRPr>
          </a:p>
        </p:txBody>
      </p:sp>
      <p:sp>
        <p:nvSpPr>
          <p:cNvPr id="72708" name="Footer Placeholder 3">
            <a:extLst>
              <a:ext uri="{FF2B5EF4-FFF2-40B4-BE49-F238E27FC236}">
                <a16:creationId xmlns:a16="http://schemas.microsoft.com/office/drawing/2014/main" id="{E2D18EF5-BAFE-4BB0-962F-C2804F7B31E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42">
            <a:extLst>
              <a:ext uri="{FF2B5EF4-FFF2-40B4-BE49-F238E27FC236}">
                <a16:creationId xmlns:a16="http://schemas.microsoft.com/office/drawing/2014/main" id="{41E0B0B4-6EBF-49C1-9E25-3B875E3FB6C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5966" y="857250"/>
            <a:ext cx="8932069" cy="5143500"/>
          </a:xfrm>
          <a:prstGeom prst="rect">
            <a:avLst/>
          </a:prstGeom>
        </p:spPr>
      </p:pic>
      <p:sp>
        <p:nvSpPr>
          <p:cNvPr id="2" name="Footer Placeholder 1">
            <a:extLst>
              <a:ext uri="{FF2B5EF4-FFF2-40B4-BE49-F238E27FC236}">
                <a16:creationId xmlns:a16="http://schemas.microsoft.com/office/drawing/2014/main" id="{9C98B5D7-6B8E-4F84-9AAA-90750DFB2319}"/>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8993681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43">
            <a:extLst>
              <a:ext uri="{FF2B5EF4-FFF2-40B4-BE49-F238E27FC236}">
                <a16:creationId xmlns:a16="http://schemas.microsoft.com/office/drawing/2014/main" id="{238FCBD7-52CF-4CFE-B4C3-46E123EE42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92981" y="857250"/>
            <a:ext cx="7158038" cy="5143500"/>
          </a:xfrm>
          <a:prstGeom prst="rect">
            <a:avLst/>
          </a:prstGeom>
        </p:spPr>
      </p:pic>
      <p:sp>
        <p:nvSpPr>
          <p:cNvPr id="2" name="Footer Placeholder 1">
            <a:extLst>
              <a:ext uri="{FF2B5EF4-FFF2-40B4-BE49-F238E27FC236}">
                <a16:creationId xmlns:a16="http://schemas.microsoft.com/office/drawing/2014/main" id="{12313857-3974-4E7D-8489-6D5D6892F9C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7267934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44">
            <a:extLst>
              <a:ext uri="{FF2B5EF4-FFF2-40B4-BE49-F238E27FC236}">
                <a16:creationId xmlns:a16="http://schemas.microsoft.com/office/drawing/2014/main" id="{7D76721B-3BC1-43DC-8ED3-131FC9F35EE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13223"/>
            <a:ext cx="9144000" cy="4830365"/>
          </a:xfrm>
          <a:prstGeom prst="rect">
            <a:avLst/>
          </a:prstGeom>
        </p:spPr>
      </p:pic>
      <p:sp>
        <p:nvSpPr>
          <p:cNvPr id="2" name="Footer Placeholder 1">
            <a:extLst>
              <a:ext uri="{FF2B5EF4-FFF2-40B4-BE49-F238E27FC236}">
                <a16:creationId xmlns:a16="http://schemas.microsoft.com/office/drawing/2014/main" id="{79AD6992-674B-417A-B1D8-062FCA268888}"/>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89313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678D-E44D-424C-B345-7F73B38926AC}"/>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5.1  </a:t>
            </a:r>
            <a:r>
              <a:rPr lang="en-US" dirty="0">
                <a:solidFill>
                  <a:srgbClr val="3380E6"/>
                </a:solidFill>
                <a:latin typeface="Calibri" panose="020F0502020204030204" pitchFamily="34" charset="0"/>
              </a:rPr>
              <a:t>Introduction </a:t>
            </a:r>
          </a:p>
        </p:txBody>
      </p:sp>
      <p:sp>
        <p:nvSpPr>
          <p:cNvPr id="13315" name="Text Placeholder 2">
            <a:extLst>
              <a:ext uri="{FF2B5EF4-FFF2-40B4-BE49-F238E27FC236}">
                <a16:creationId xmlns:a16="http://schemas.microsoft.com/office/drawing/2014/main" id="{F5F67452-36BF-4A83-A2FD-BFB6C18D063E}"/>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Best way to develop and maintain a large program is to construct it from small, simple pieces. </a:t>
            </a:r>
          </a:p>
          <a:p>
            <a:pPr lvl="1" eaLnBrk="1" hangingPunct="1"/>
            <a:r>
              <a:rPr lang="en-US" altLang="en-US" dirty="0">
                <a:solidFill>
                  <a:srgbClr val="000000"/>
                </a:solidFill>
                <a:latin typeface="Cambria" panose="02040503050406030204" pitchFamily="18" charset="0"/>
              </a:rPr>
              <a:t>called </a:t>
            </a:r>
            <a:r>
              <a:rPr lang="en-US" altLang="en-US" dirty="0">
                <a:solidFill>
                  <a:srgbClr val="0000FF"/>
                </a:solidFill>
                <a:latin typeface="Cambria" panose="02040503050406030204" pitchFamily="18" charset="0"/>
              </a:rPr>
              <a:t>divide and conquer</a:t>
            </a:r>
            <a:r>
              <a:rPr lang="en-US" altLang="en-US" dirty="0">
                <a:solidFill>
                  <a:srgbClr val="000000"/>
                </a:solidFill>
                <a:latin typeface="Cambria" panose="02040503050406030204" pitchFamily="18" charset="0"/>
              </a:rPr>
              <a:t> </a:t>
            </a:r>
          </a:p>
          <a:p>
            <a:pPr eaLnBrk="1" hangingPunct="1"/>
            <a:r>
              <a:rPr lang="en-US" altLang="en-US" dirty="0">
                <a:solidFill>
                  <a:srgbClr val="000000"/>
                </a:solidFill>
                <a:latin typeface="Cambria" panose="02040503050406030204" pitchFamily="18" charset="0"/>
              </a:rPr>
              <a:t>Methods facilitate the design, implementation, operation and maintenance of large programs.</a:t>
            </a:r>
          </a:p>
          <a:p>
            <a:pPr eaLnBrk="1" hangingPunct="1"/>
            <a:r>
              <a:rPr lang="en-US" altLang="en-US" dirty="0">
                <a:solidFill>
                  <a:srgbClr val="000000"/>
                </a:solidFill>
                <a:latin typeface="Cambria" panose="02040503050406030204" pitchFamily="18" charset="0"/>
              </a:rPr>
              <a:t>Normally, methods are called on specific objects </a:t>
            </a:r>
          </a:p>
          <a:p>
            <a:pPr eaLnBrk="1" hangingPunct="1"/>
            <a:r>
              <a:rPr lang="en-US" altLang="en-US" dirty="0">
                <a:solidFill>
                  <a:srgbClr val="000000"/>
                </a:solidFill>
                <a:latin typeface="Consolas" panose="020B0609020204030204" pitchFamily="49" charset="0"/>
              </a:rPr>
              <a:t>static</a:t>
            </a:r>
            <a:r>
              <a:rPr lang="en-US" altLang="en-US" dirty="0">
                <a:solidFill>
                  <a:srgbClr val="000000"/>
                </a:solidFill>
                <a:latin typeface="Cambria" panose="02040503050406030204" pitchFamily="18" charset="0"/>
              </a:rPr>
              <a:t> methods can be called on a class rather than an object. </a:t>
            </a:r>
          </a:p>
        </p:txBody>
      </p:sp>
      <p:sp>
        <p:nvSpPr>
          <p:cNvPr id="13316" name="Footer Placeholder 3">
            <a:extLst>
              <a:ext uri="{FF2B5EF4-FFF2-40B4-BE49-F238E27FC236}">
                <a16:creationId xmlns:a16="http://schemas.microsoft.com/office/drawing/2014/main" id="{C04A44B5-1842-4541-B22E-2D387ED92678}"/>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45">
            <a:extLst>
              <a:ext uri="{FF2B5EF4-FFF2-40B4-BE49-F238E27FC236}">
                <a16:creationId xmlns:a16="http://schemas.microsoft.com/office/drawing/2014/main" id="{814C81BB-484F-410F-80B1-4A087C1EC6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1538" y="857250"/>
            <a:ext cx="7400925" cy="5143500"/>
          </a:xfrm>
          <a:prstGeom prst="rect">
            <a:avLst/>
          </a:prstGeom>
        </p:spPr>
      </p:pic>
      <p:sp>
        <p:nvSpPr>
          <p:cNvPr id="2" name="Footer Placeholder 1">
            <a:extLst>
              <a:ext uri="{FF2B5EF4-FFF2-40B4-BE49-F238E27FC236}">
                <a16:creationId xmlns:a16="http://schemas.microsoft.com/office/drawing/2014/main" id="{9BD96C00-5FC0-49A9-BF4D-58D36C25317E}"/>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373909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46">
            <a:extLst>
              <a:ext uri="{FF2B5EF4-FFF2-40B4-BE49-F238E27FC236}">
                <a16:creationId xmlns:a16="http://schemas.microsoft.com/office/drawing/2014/main" id="{F62A35E4-B845-4AB7-A040-68E4EB5EC69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45356" y="857250"/>
            <a:ext cx="7253288" cy="5143500"/>
          </a:xfrm>
          <a:prstGeom prst="rect">
            <a:avLst/>
          </a:prstGeom>
        </p:spPr>
      </p:pic>
      <p:sp>
        <p:nvSpPr>
          <p:cNvPr id="2" name="Footer Placeholder 1">
            <a:extLst>
              <a:ext uri="{FF2B5EF4-FFF2-40B4-BE49-F238E27FC236}">
                <a16:creationId xmlns:a16="http://schemas.microsoft.com/office/drawing/2014/main" id="{A92E8739-12F1-4338-9D52-F1E27156D8E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515054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B280-1FEC-4E8E-92CD-AA6D51DA97A4}"/>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5.10  </a:t>
            </a:r>
            <a:r>
              <a:rPr lang="en-US" dirty="0">
                <a:solidFill>
                  <a:srgbClr val="3380E6"/>
                </a:solidFill>
                <a:latin typeface="Calibri" panose="020F0502020204030204" pitchFamily="34" charset="0"/>
              </a:rPr>
              <a:t>Case Study: A Game of Chance; Introducing Enumerations (cont.)</a:t>
            </a:r>
          </a:p>
        </p:txBody>
      </p:sp>
      <p:sp>
        <p:nvSpPr>
          <p:cNvPr id="73731" name="Text Placeholder 2">
            <a:extLst>
              <a:ext uri="{FF2B5EF4-FFF2-40B4-BE49-F238E27FC236}">
                <a16:creationId xmlns:a16="http://schemas.microsoft.com/office/drawing/2014/main" id="{5579A3B3-439E-4844-AB1A-6D0EB0C47DAB}"/>
              </a:ext>
            </a:extLst>
          </p:cNvPr>
          <p:cNvSpPr>
            <a:spLocks noGrp="1"/>
          </p:cNvSpPr>
          <p:nvPr>
            <p:ph type="body" idx="1"/>
          </p:nvPr>
        </p:nvSpPr>
        <p:spPr/>
        <p:txBody>
          <a:bodyPr/>
          <a:lstStyle/>
          <a:p>
            <a:pPr eaLnBrk="1" hangingPunct="1">
              <a:lnSpc>
                <a:spcPct val="90000"/>
              </a:lnSpc>
            </a:pPr>
            <a:r>
              <a:rPr lang="en-US" altLang="en-US" sz="2500" dirty="0">
                <a:solidFill>
                  <a:srgbClr val="000000"/>
                </a:solidFill>
                <a:latin typeface="Cambria" panose="02040503050406030204" pitchFamily="18" charset="0"/>
              </a:rPr>
              <a:t>Type </a:t>
            </a:r>
            <a:r>
              <a:rPr lang="en-US" altLang="en-US" sz="2500" dirty="0">
                <a:solidFill>
                  <a:srgbClr val="000000"/>
                </a:solidFill>
                <a:latin typeface="Consolas" panose="020B0609020204030204" pitchFamily="49" charset="0"/>
              </a:rPr>
              <a:t>Status</a:t>
            </a:r>
            <a:r>
              <a:rPr lang="en-US" altLang="en-US" sz="2500" dirty="0">
                <a:solidFill>
                  <a:srgbClr val="000000"/>
                </a:solidFill>
                <a:latin typeface="Cambria" panose="02040503050406030204" pitchFamily="18" charset="0"/>
              </a:rPr>
              <a:t> is a </a:t>
            </a:r>
            <a:r>
              <a:rPr lang="en-US" altLang="en-US" sz="2500" dirty="0">
                <a:solidFill>
                  <a:srgbClr val="000000"/>
                </a:solidFill>
                <a:latin typeface="Consolas" panose="020B0609020204030204" pitchFamily="49" charset="0"/>
              </a:rPr>
              <a:t>private</a:t>
            </a:r>
            <a:r>
              <a:rPr lang="en-US" altLang="en-US" sz="2500" dirty="0">
                <a:solidFill>
                  <a:srgbClr val="000000"/>
                </a:solidFill>
                <a:latin typeface="Cambria" panose="02040503050406030204" pitchFamily="18" charset="0"/>
              </a:rPr>
              <a:t> member of class </a:t>
            </a:r>
            <a:r>
              <a:rPr lang="en-US" altLang="en-US" sz="2500" dirty="0">
                <a:solidFill>
                  <a:srgbClr val="000000"/>
                </a:solidFill>
                <a:latin typeface="Consolas" panose="020B0609020204030204" pitchFamily="49" charset="0"/>
              </a:rPr>
              <a:t>Craps</a:t>
            </a:r>
            <a:r>
              <a:rPr lang="en-US" altLang="en-US" sz="2500" dirty="0">
                <a:solidFill>
                  <a:srgbClr val="000000"/>
                </a:solidFill>
                <a:latin typeface="Cambria" panose="02040503050406030204" pitchFamily="18" charset="0"/>
              </a:rPr>
              <a:t>, because </a:t>
            </a:r>
            <a:r>
              <a:rPr lang="en-US" altLang="en-US" sz="2500" dirty="0">
                <a:solidFill>
                  <a:srgbClr val="000000"/>
                </a:solidFill>
                <a:latin typeface="Consolas" panose="020B0609020204030204" pitchFamily="49" charset="0"/>
              </a:rPr>
              <a:t>Status</a:t>
            </a:r>
            <a:r>
              <a:rPr lang="en-US" altLang="en-US" sz="2500" dirty="0">
                <a:solidFill>
                  <a:srgbClr val="000000"/>
                </a:solidFill>
                <a:latin typeface="Cambria" panose="02040503050406030204" pitchFamily="18" charset="0"/>
              </a:rPr>
              <a:t> will be used only in that class </a:t>
            </a:r>
          </a:p>
          <a:p>
            <a:pPr eaLnBrk="1" hangingPunct="1">
              <a:lnSpc>
                <a:spcPct val="90000"/>
              </a:lnSpc>
            </a:pPr>
            <a:r>
              <a:rPr lang="en-US" altLang="en-US" sz="2500" dirty="0">
                <a:solidFill>
                  <a:srgbClr val="000000"/>
                </a:solidFill>
                <a:latin typeface="Consolas" panose="020B0609020204030204" pitchFamily="49" charset="0"/>
              </a:rPr>
              <a:t>Status</a:t>
            </a:r>
            <a:r>
              <a:rPr lang="en-US" altLang="en-US" sz="2500" dirty="0">
                <a:solidFill>
                  <a:srgbClr val="000000"/>
                </a:solidFill>
                <a:latin typeface="Cambria" panose="02040503050406030204" pitchFamily="18" charset="0"/>
              </a:rPr>
              <a:t> is an </a:t>
            </a:r>
            <a:r>
              <a:rPr lang="en-US" altLang="en-US" sz="2500" dirty="0" err="1">
                <a:solidFill>
                  <a:srgbClr val="0000FF"/>
                </a:solidFill>
                <a:latin typeface="Consolas" panose="020B0609020204030204" pitchFamily="49" charset="0"/>
              </a:rPr>
              <a:t>enum</a:t>
            </a:r>
            <a:r>
              <a:rPr lang="en-US" altLang="en-US" sz="2500" dirty="0">
                <a:solidFill>
                  <a:srgbClr val="0000FF"/>
                </a:solidFill>
                <a:latin typeface="Cambria" panose="02040503050406030204" pitchFamily="18" charset="0"/>
              </a:rPr>
              <a:t> type</a:t>
            </a:r>
            <a:endParaRPr lang="en-US" altLang="en-US" sz="2500" dirty="0">
              <a:solidFill>
                <a:srgbClr val="000000"/>
              </a:solidFill>
              <a:latin typeface="Cambria" panose="02040503050406030204" pitchFamily="18" charset="0"/>
            </a:endParaRPr>
          </a:p>
          <a:p>
            <a:pPr lvl="1" eaLnBrk="1" hangingPunct="1">
              <a:lnSpc>
                <a:spcPct val="90000"/>
              </a:lnSpc>
            </a:pPr>
            <a:r>
              <a:rPr lang="en-US" altLang="en-US" sz="2100" dirty="0">
                <a:solidFill>
                  <a:srgbClr val="000000"/>
                </a:solidFill>
                <a:latin typeface="Cambria" panose="02040503050406030204" pitchFamily="18" charset="0"/>
              </a:rPr>
              <a:t>Declares a set of constants represented by identifiers </a:t>
            </a:r>
          </a:p>
          <a:p>
            <a:pPr lvl="1" eaLnBrk="1" hangingPunct="1">
              <a:lnSpc>
                <a:spcPct val="90000"/>
              </a:lnSpc>
            </a:pPr>
            <a:r>
              <a:rPr lang="en-US" altLang="en-US" sz="2100" dirty="0">
                <a:solidFill>
                  <a:srgbClr val="000000"/>
                </a:solidFill>
                <a:latin typeface="Cambria" panose="02040503050406030204" pitchFamily="18" charset="0"/>
              </a:rPr>
              <a:t>Special kind of class that is introduced by the keyword </a:t>
            </a:r>
            <a:r>
              <a:rPr lang="en-US" altLang="en-US" sz="2100" dirty="0" err="1">
                <a:solidFill>
                  <a:srgbClr val="0000FF"/>
                </a:solidFill>
                <a:latin typeface="Consolas" panose="020B0609020204030204" pitchFamily="49" charset="0"/>
              </a:rPr>
              <a:t>enum</a:t>
            </a:r>
            <a:r>
              <a:rPr lang="en-US" altLang="en-US" sz="2100" dirty="0">
                <a:solidFill>
                  <a:srgbClr val="000000"/>
                </a:solidFill>
                <a:latin typeface="Cambria" panose="02040503050406030204" pitchFamily="18" charset="0"/>
              </a:rPr>
              <a:t> and a type name </a:t>
            </a:r>
          </a:p>
          <a:p>
            <a:pPr eaLnBrk="1" hangingPunct="1">
              <a:lnSpc>
                <a:spcPct val="90000"/>
              </a:lnSpc>
            </a:pPr>
            <a:r>
              <a:rPr lang="en-US" altLang="en-US" sz="2500" dirty="0">
                <a:solidFill>
                  <a:srgbClr val="000000"/>
                </a:solidFill>
                <a:latin typeface="Cambria" panose="02040503050406030204" pitchFamily="18" charset="0"/>
              </a:rPr>
              <a:t>Braces delimit an </a:t>
            </a:r>
            <a:r>
              <a:rPr lang="en-US" altLang="en-US" sz="2500" dirty="0" err="1">
                <a:solidFill>
                  <a:srgbClr val="000000"/>
                </a:solidFill>
                <a:latin typeface="Consolas" panose="020B0609020204030204" pitchFamily="49" charset="0"/>
              </a:rPr>
              <a:t>enum</a:t>
            </a:r>
            <a:r>
              <a:rPr lang="en-US" altLang="en-US" sz="2500" dirty="0">
                <a:solidFill>
                  <a:srgbClr val="000000"/>
                </a:solidFill>
                <a:latin typeface="Cambria" panose="02040503050406030204" pitchFamily="18" charset="0"/>
              </a:rPr>
              <a:t> declaration’s body </a:t>
            </a:r>
          </a:p>
          <a:p>
            <a:pPr eaLnBrk="1" hangingPunct="1">
              <a:lnSpc>
                <a:spcPct val="90000"/>
              </a:lnSpc>
            </a:pPr>
            <a:r>
              <a:rPr lang="en-US" altLang="en-US" sz="2500" dirty="0">
                <a:solidFill>
                  <a:srgbClr val="000000"/>
                </a:solidFill>
                <a:latin typeface="Cambria" panose="02040503050406030204" pitchFamily="18" charset="0"/>
              </a:rPr>
              <a:t>Inside the braces is a comma-separated list of </a:t>
            </a:r>
            <a:r>
              <a:rPr lang="en-US" altLang="en-US" sz="2500" dirty="0" err="1">
                <a:solidFill>
                  <a:srgbClr val="0000FF"/>
                </a:solidFill>
                <a:latin typeface="Consolas" panose="020B0609020204030204" pitchFamily="49" charset="0"/>
              </a:rPr>
              <a:t>enum</a:t>
            </a:r>
            <a:r>
              <a:rPr lang="en-US" altLang="en-US" sz="2500" dirty="0">
                <a:solidFill>
                  <a:srgbClr val="0000FF"/>
                </a:solidFill>
                <a:latin typeface="Cambria" panose="02040503050406030204" pitchFamily="18" charset="0"/>
              </a:rPr>
              <a:t> constants</a:t>
            </a:r>
            <a:r>
              <a:rPr lang="en-US" altLang="en-US" sz="2500" dirty="0">
                <a:solidFill>
                  <a:srgbClr val="000000"/>
                </a:solidFill>
                <a:latin typeface="Cambria" panose="02040503050406030204" pitchFamily="18" charset="0"/>
              </a:rPr>
              <a:t>, each representing a unique value </a:t>
            </a:r>
          </a:p>
          <a:p>
            <a:pPr eaLnBrk="1" hangingPunct="1">
              <a:lnSpc>
                <a:spcPct val="90000"/>
              </a:lnSpc>
            </a:pPr>
            <a:r>
              <a:rPr lang="en-US" altLang="en-US" sz="2500" dirty="0">
                <a:solidFill>
                  <a:srgbClr val="000000"/>
                </a:solidFill>
                <a:latin typeface="Cambria" panose="02040503050406030204" pitchFamily="18" charset="0"/>
              </a:rPr>
              <a:t>The identifiers in an </a:t>
            </a:r>
            <a:r>
              <a:rPr lang="en-US" altLang="en-US" sz="2500" dirty="0" err="1">
                <a:solidFill>
                  <a:srgbClr val="000000"/>
                </a:solidFill>
                <a:latin typeface="Consolas" panose="020B0609020204030204" pitchFamily="49" charset="0"/>
              </a:rPr>
              <a:t>enum</a:t>
            </a:r>
            <a:r>
              <a:rPr lang="en-US" altLang="en-US" sz="2500" dirty="0">
                <a:solidFill>
                  <a:srgbClr val="000000"/>
                </a:solidFill>
                <a:latin typeface="Cambria" panose="02040503050406030204" pitchFamily="18" charset="0"/>
              </a:rPr>
              <a:t> must be unique </a:t>
            </a:r>
          </a:p>
          <a:p>
            <a:pPr eaLnBrk="1" hangingPunct="1">
              <a:lnSpc>
                <a:spcPct val="90000"/>
              </a:lnSpc>
            </a:pPr>
            <a:r>
              <a:rPr lang="en-US" altLang="en-US" sz="2500" dirty="0">
                <a:solidFill>
                  <a:srgbClr val="000000"/>
                </a:solidFill>
                <a:latin typeface="Cambria" panose="02040503050406030204" pitchFamily="18" charset="0"/>
              </a:rPr>
              <a:t>Variables of an </a:t>
            </a:r>
            <a:r>
              <a:rPr lang="en-US" altLang="en-US" sz="2500" dirty="0" err="1">
                <a:solidFill>
                  <a:srgbClr val="000000"/>
                </a:solidFill>
                <a:latin typeface="Consolas" panose="020B0609020204030204" pitchFamily="49" charset="0"/>
              </a:rPr>
              <a:t>enum</a:t>
            </a:r>
            <a:r>
              <a:rPr lang="en-US" altLang="en-US" sz="2500" dirty="0">
                <a:solidFill>
                  <a:srgbClr val="000000"/>
                </a:solidFill>
                <a:latin typeface="Cambria" panose="02040503050406030204" pitchFamily="18" charset="0"/>
              </a:rPr>
              <a:t> type can be assigned only the constants declared in the </a:t>
            </a:r>
            <a:r>
              <a:rPr lang="en-US" altLang="en-US" sz="2500" dirty="0" err="1">
                <a:solidFill>
                  <a:srgbClr val="000000"/>
                </a:solidFill>
                <a:latin typeface="Consolas" panose="020B0609020204030204" pitchFamily="49" charset="0"/>
              </a:rPr>
              <a:t>enum</a:t>
            </a:r>
            <a:endParaRPr lang="en-US" altLang="en-US" sz="2500" dirty="0">
              <a:solidFill>
                <a:srgbClr val="000000"/>
              </a:solidFill>
              <a:latin typeface="Consolas" panose="020B0609020204030204" pitchFamily="49" charset="0"/>
            </a:endParaRPr>
          </a:p>
        </p:txBody>
      </p:sp>
      <p:sp>
        <p:nvSpPr>
          <p:cNvPr id="78852" name="Footer Placeholder 3">
            <a:extLst>
              <a:ext uri="{FF2B5EF4-FFF2-40B4-BE49-F238E27FC236}">
                <a16:creationId xmlns:a16="http://schemas.microsoft.com/office/drawing/2014/main" id="{76BC7011-0D72-4DA6-A3A1-42E249FB585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47">
            <a:extLst>
              <a:ext uri="{FF2B5EF4-FFF2-40B4-BE49-F238E27FC236}">
                <a16:creationId xmlns:a16="http://schemas.microsoft.com/office/drawing/2014/main" id="{5EAC8D0D-8CF2-4DC4-8F2A-8917A98E9E4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93131"/>
            <a:ext cx="9144000" cy="2471738"/>
          </a:xfrm>
          <a:prstGeom prst="rect">
            <a:avLst/>
          </a:prstGeom>
        </p:spPr>
      </p:pic>
      <p:sp>
        <p:nvSpPr>
          <p:cNvPr id="2" name="Footer Placeholder 1">
            <a:extLst>
              <a:ext uri="{FF2B5EF4-FFF2-40B4-BE49-F238E27FC236}">
                <a16:creationId xmlns:a16="http://schemas.microsoft.com/office/drawing/2014/main" id="{3A7E3EEE-4EF0-4857-9501-DB4E1975C63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5599469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48">
            <a:extLst>
              <a:ext uri="{FF2B5EF4-FFF2-40B4-BE49-F238E27FC236}">
                <a16:creationId xmlns:a16="http://schemas.microsoft.com/office/drawing/2014/main" id="{3336CE9F-5EEF-456F-8F09-BAC19542291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26444"/>
            <a:ext cx="9144000" cy="2803922"/>
          </a:xfrm>
          <a:prstGeom prst="rect">
            <a:avLst/>
          </a:prstGeom>
        </p:spPr>
      </p:pic>
      <p:sp>
        <p:nvSpPr>
          <p:cNvPr id="2" name="Footer Placeholder 1">
            <a:extLst>
              <a:ext uri="{FF2B5EF4-FFF2-40B4-BE49-F238E27FC236}">
                <a16:creationId xmlns:a16="http://schemas.microsoft.com/office/drawing/2014/main" id="{B776C1AD-6AAE-4DA9-ABCB-D9CD844ACBDF}"/>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5698307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DC2C-BA3F-42F5-A6B6-A1639DF3010B}"/>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5.10  </a:t>
            </a:r>
            <a:r>
              <a:rPr lang="en-US" dirty="0">
                <a:solidFill>
                  <a:srgbClr val="3380E6"/>
                </a:solidFill>
                <a:latin typeface="Calibri" panose="020F0502020204030204" pitchFamily="34" charset="0"/>
              </a:rPr>
              <a:t>Case Study: A Game of Chance; Introducing Enumerations (cont.)</a:t>
            </a:r>
          </a:p>
        </p:txBody>
      </p:sp>
      <p:sp>
        <p:nvSpPr>
          <p:cNvPr id="76803" name="Text Placeholder 2">
            <a:extLst>
              <a:ext uri="{FF2B5EF4-FFF2-40B4-BE49-F238E27FC236}">
                <a16:creationId xmlns:a16="http://schemas.microsoft.com/office/drawing/2014/main" id="{8D0E0F49-3853-4B5A-A969-6D8F88A9E995}"/>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Why we declare some constants as </a:t>
            </a:r>
            <a:r>
              <a:rPr lang="en-US" altLang="en-US" dirty="0">
                <a:solidFill>
                  <a:srgbClr val="000000"/>
                </a:solidFill>
                <a:latin typeface="Consolas" panose="020B0609020204030204" pitchFamily="49" charset="0"/>
              </a:rPr>
              <a:t>public</a:t>
            </a:r>
            <a:r>
              <a:rPr lang="en-US" altLang="en-US" dirty="0">
                <a:solidFill>
                  <a:srgbClr val="000000"/>
                </a:solidFill>
                <a:latin typeface="Cambria" panose="02040503050406030204" pitchFamily="18" charset="0"/>
              </a:rPr>
              <a:t> </a:t>
            </a:r>
            <a:r>
              <a:rPr lang="en-US" altLang="en-US" dirty="0">
                <a:solidFill>
                  <a:srgbClr val="000000"/>
                </a:solidFill>
                <a:latin typeface="Consolas" panose="020B0609020204030204" pitchFamily="49" charset="0"/>
              </a:rPr>
              <a:t>final</a:t>
            </a:r>
            <a:r>
              <a:rPr lang="en-US" altLang="en-US" dirty="0">
                <a:solidFill>
                  <a:srgbClr val="000000"/>
                </a:solidFill>
                <a:latin typeface="Cambria" panose="02040503050406030204" pitchFamily="18" charset="0"/>
              </a:rPr>
              <a:t> </a:t>
            </a:r>
            <a:r>
              <a:rPr lang="en-US" altLang="en-US" dirty="0">
                <a:solidFill>
                  <a:srgbClr val="000000"/>
                </a:solidFill>
                <a:latin typeface="Consolas" panose="020B0609020204030204" pitchFamily="49" charset="0"/>
              </a:rPr>
              <a:t>static</a:t>
            </a:r>
            <a:r>
              <a:rPr lang="en-US" altLang="en-US" dirty="0">
                <a:solidFill>
                  <a:srgbClr val="000000"/>
                </a:solidFill>
                <a:latin typeface="Cambria" panose="02040503050406030204" pitchFamily="18" charset="0"/>
              </a:rPr>
              <a:t> </a:t>
            </a:r>
            <a:r>
              <a:rPr lang="en-US" altLang="en-US" dirty="0" err="1">
                <a:solidFill>
                  <a:srgbClr val="000000"/>
                </a:solidFill>
                <a:latin typeface="Consolas" panose="020B0609020204030204" pitchFamily="49" charset="0"/>
              </a:rPr>
              <a:t>int</a:t>
            </a:r>
            <a:r>
              <a:rPr lang="en-US" altLang="en-US" dirty="0">
                <a:solidFill>
                  <a:srgbClr val="000000"/>
                </a:solidFill>
                <a:latin typeface="Cambria" panose="02040503050406030204" pitchFamily="18" charset="0"/>
              </a:rPr>
              <a:t> rather than as </a:t>
            </a:r>
            <a:r>
              <a:rPr lang="en-US" altLang="en-US" dirty="0" err="1">
                <a:solidFill>
                  <a:srgbClr val="000000"/>
                </a:solidFill>
                <a:latin typeface="Consolas" panose="020B0609020204030204" pitchFamily="49" charset="0"/>
              </a:rPr>
              <a:t>enum</a:t>
            </a:r>
            <a:r>
              <a:rPr lang="en-US" altLang="en-US" dirty="0">
                <a:solidFill>
                  <a:srgbClr val="000000"/>
                </a:solidFill>
                <a:latin typeface="Cambria" panose="02040503050406030204" pitchFamily="18" charset="0"/>
              </a:rPr>
              <a:t> constants: </a:t>
            </a:r>
          </a:p>
          <a:p>
            <a:pPr lvl="1" eaLnBrk="1" hangingPunct="1"/>
            <a:r>
              <a:rPr lang="en-US" altLang="en-US" dirty="0">
                <a:solidFill>
                  <a:srgbClr val="000000"/>
                </a:solidFill>
                <a:latin typeface="Cambria" panose="02040503050406030204" pitchFamily="18" charset="0"/>
              </a:rPr>
              <a:t>Java does </a:t>
            </a:r>
            <a:r>
              <a:rPr lang="en-US" altLang="en-US" i="1" dirty="0">
                <a:solidFill>
                  <a:srgbClr val="000000"/>
                </a:solidFill>
                <a:latin typeface="Cambria" panose="02040503050406030204" pitchFamily="18" charset="0"/>
              </a:rPr>
              <a:t>not</a:t>
            </a:r>
            <a:r>
              <a:rPr lang="en-US" altLang="en-US" dirty="0">
                <a:solidFill>
                  <a:srgbClr val="000000"/>
                </a:solidFill>
                <a:latin typeface="Cambria" panose="02040503050406030204" pitchFamily="18" charset="0"/>
              </a:rPr>
              <a:t> allow an </a:t>
            </a:r>
            <a:r>
              <a:rPr lang="en-US" altLang="en-US" dirty="0" err="1">
                <a:solidFill>
                  <a:srgbClr val="000000"/>
                </a:solidFill>
                <a:latin typeface="Consolas" panose="020B0609020204030204" pitchFamily="49" charset="0"/>
              </a:rPr>
              <a:t>int</a:t>
            </a:r>
            <a:r>
              <a:rPr lang="en-US" altLang="en-US" dirty="0">
                <a:solidFill>
                  <a:srgbClr val="000000"/>
                </a:solidFill>
                <a:latin typeface="Cambria" panose="02040503050406030204" pitchFamily="18" charset="0"/>
              </a:rPr>
              <a:t> to be compared to an </a:t>
            </a:r>
            <a:r>
              <a:rPr lang="en-US" altLang="en-US" dirty="0" err="1">
                <a:solidFill>
                  <a:srgbClr val="000000"/>
                </a:solidFill>
                <a:latin typeface="Consolas" panose="020B0609020204030204" pitchFamily="49" charset="0"/>
              </a:rPr>
              <a:t>enum</a:t>
            </a:r>
            <a:r>
              <a:rPr lang="en-US" altLang="en-US" dirty="0">
                <a:solidFill>
                  <a:srgbClr val="000000"/>
                </a:solidFill>
                <a:latin typeface="Cambria" panose="02040503050406030204" pitchFamily="18" charset="0"/>
              </a:rPr>
              <a:t> constant </a:t>
            </a:r>
          </a:p>
          <a:p>
            <a:pPr eaLnBrk="1" hangingPunct="1"/>
            <a:r>
              <a:rPr lang="en-US" altLang="en-US" dirty="0">
                <a:solidFill>
                  <a:srgbClr val="000000"/>
                </a:solidFill>
                <a:latin typeface="Cambria" panose="02040503050406030204" pitchFamily="18" charset="0"/>
              </a:rPr>
              <a:t>Unfortunately, Java does not provide an easy way to convert an </a:t>
            </a:r>
            <a:r>
              <a:rPr lang="en-US" altLang="en-US" dirty="0" err="1">
                <a:solidFill>
                  <a:srgbClr val="000000"/>
                </a:solidFill>
                <a:latin typeface="Consolas" panose="020B0609020204030204" pitchFamily="49" charset="0"/>
              </a:rPr>
              <a:t>int</a:t>
            </a:r>
            <a:r>
              <a:rPr lang="en-US" altLang="en-US" dirty="0">
                <a:solidFill>
                  <a:srgbClr val="000000"/>
                </a:solidFill>
                <a:latin typeface="Cambria" panose="02040503050406030204" pitchFamily="18" charset="0"/>
              </a:rPr>
              <a:t> value to a particular </a:t>
            </a:r>
            <a:r>
              <a:rPr lang="en-US" altLang="en-US" dirty="0" err="1">
                <a:solidFill>
                  <a:srgbClr val="000000"/>
                </a:solidFill>
                <a:latin typeface="Consolas" panose="020B0609020204030204" pitchFamily="49" charset="0"/>
              </a:rPr>
              <a:t>enum</a:t>
            </a:r>
            <a:r>
              <a:rPr lang="en-US" altLang="en-US" dirty="0">
                <a:solidFill>
                  <a:srgbClr val="000000"/>
                </a:solidFill>
                <a:latin typeface="Cambria" panose="02040503050406030204" pitchFamily="18" charset="0"/>
              </a:rPr>
              <a:t> constant </a:t>
            </a:r>
          </a:p>
        </p:txBody>
      </p:sp>
      <p:sp>
        <p:nvSpPr>
          <p:cNvPr id="81924" name="Footer Placeholder 3">
            <a:extLst>
              <a:ext uri="{FF2B5EF4-FFF2-40B4-BE49-F238E27FC236}">
                <a16:creationId xmlns:a16="http://schemas.microsoft.com/office/drawing/2014/main" id="{DD622153-E26B-4369-ACEA-4A582A6ED26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A440-8CED-4FD5-92AD-E6C46D867B0C}"/>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5.11  </a:t>
            </a:r>
            <a:r>
              <a:rPr lang="en-US" dirty="0">
                <a:solidFill>
                  <a:srgbClr val="3380E6"/>
                </a:solidFill>
                <a:latin typeface="Calibri" panose="020F0502020204030204" pitchFamily="34" charset="0"/>
              </a:rPr>
              <a:t>Scope of Declarations </a:t>
            </a:r>
          </a:p>
        </p:txBody>
      </p:sp>
      <p:sp>
        <p:nvSpPr>
          <p:cNvPr id="77827" name="Text Placeholder 2">
            <a:extLst>
              <a:ext uri="{FF2B5EF4-FFF2-40B4-BE49-F238E27FC236}">
                <a16:creationId xmlns:a16="http://schemas.microsoft.com/office/drawing/2014/main" id="{B1ECA8CC-1E14-4FC0-AF12-94FEA75AA1A7}"/>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Declarations introduce names that can be used to refer to classes, methods, variables and parameters </a:t>
            </a:r>
          </a:p>
          <a:p>
            <a:pPr eaLnBrk="1" hangingPunct="1"/>
            <a:r>
              <a:rPr lang="en-US" altLang="en-US" dirty="0">
                <a:solidFill>
                  <a:srgbClr val="000000"/>
                </a:solidFill>
                <a:latin typeface="Cambria" panose="02040503050406030204" pitchFamily="18" charset="0"/>
              </a:rPr>
              <a:t>The </a:t>
            </a:r>
            <a:r>
              <a:rPr lang="en-US" altLang="en-US" dirty="0">
                <a:solidFill>
                  <a:srgbClr val="0000FF"/>
                </a:solidFill>
                <a:latin typeface="Cambria" panose="02040503050406030204" pitchFamily="18" charset="0"/>
              </a:rPr>
              <a:t>scope</a:t>
            </a:r>
            <a:r>
              <a:rPr lang="en-US" altLang="en-US" dirty="0">
                <a:solidFill>
                  <a:srgbClr val="000000"/>
                </a:solidFill>
                <a:latin typeface="Cambria" panose="02040503050406030204" pitchFamily="18" charset="0"/>
              </a:rPr>
              <a:t> of a declaration is the portion of the program that can refer to the declared entity by its name </a:t>
            </a:r>
          </a:p>
          <a:p>
            <a:pPr eaLnBrk="1" hangingPunct="1"/>
            <a:r>
              <a:rPr lang="en-US" altLang="en-US" dirty="0">
                <a:solidFill>
                  <a:srgbClr val="000000"/>
                </a:solidFill>
                <a:latin typeface="Cambria" panose="02040503050406030204" pitchFamily="18" charset="0"/>
              </a:rPr>
              <a:t>Such an entity is said to be “in scope” for that portion of the program </a:t>
            </a:r>
          </a:p>
        </p:txBody>
      </p:sp>
      <p:sp>
        <p:nvSpPr>
          <p:cNvPr id="82948" name="Footer Placeholder 3">
            <a:extLst>
              <a:ext uri="{FF2B5EF4-FFF2-40B4-BE49-F238E27FC236}">
                <a16:creationId xmlns:a16="http://schemas.microsoft.com/office/drawing/2014/main" id="{728E751E-72F4-40D2-9AB5-9475EE0CE61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23D6-7D7D-4B84-8B2C-C03CDD9835E5}"/>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5.11  </a:t>
            </a:r>
            <a:r>
              <a:rPr lang="en-US" dirty="0">
                <a:solidFill>
                  <a:srgbClr val="3380E6"/>
                </a:solidFill>
                <a:latin typeface="Calibri" panose="020F0502020204030204" pitchFamily="34" charset="0"/>
              </a:rPr>
              <a:t>Scope of Declarations (cont.)</a:t>
            </a:r>
          </a:p>
        </p:txBody>
      </p:sp>
      <p:sp>
        <p:nvSpPr>
          <p:cNvPr id="78851" name="Text Placeholder 2">
            <a:extLst>
              <a:ext uri="{FF2B5EF4-FFF2-40B4-BE49-F238E27FC236}">
                <a16:creationId xmlns:a16="http://schemas.microsoft.com/office/drawing/2014/main" id="{9A84509F-F080-4715-87BA-454F0B9C4B15}"/>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Basic scope rules:</a:t>
            </a:r>
          </a:p>
          <a:p>
            <a:pPr lvl="1" eaLnBrk="1" hangingPunct="1"/>
            <a:r>
              <a:rPr lang="en-US" altLang="en-US" dirty="0">
                <a:solidFill>
                  <a:srgbClr val="000000"/>
                </a:solidFill>
                <a:latin typeface="Cambria" panose="02040503050406030204" pitchFamily="18" charset="0"/>
              </a:rPr>
              <a:t>The scope of a parameter declaration is the body of the method in which the declaration appears. </a:t>
            </a:r>
          </a:p>
          <a:p>
            <a:pPr lvl="1" eaLnBrk="1" hangingPunct="1"/>
            <a:r>
              <a:rPr lang="en-US" altLang="en-US" dirty="0">
                <a:solidFill>
                  <a:srgbClr val="000000"/>
                </a:solidFill>
                <a:latin typeface="Cambria" panose="02040503050406030204" pitchFamily="18" charset="0"/>
              </a:rPr>
              <a:t>The scope of a local-variable declaration is from the point at which the declaration appears to the end of that block. </a:t>
            </a:r>
          </a:p>
          <a:p>
            <a:pPr lvl="1" eaLnBrk="1" hangingPunct="1"/>
            <a:r>
              <a:rPr lang="en-US" altLang="en-US" dirty="0">
                <a:solidFill>
                  <a:srgbClr val="000000"/>
                </a:solidFill>
                <a:latin typeface="Cambria" panose="02040503050406030204" pitchFamily="18" charset="0"/>
              </a:rPr>
              <a:t>The scope of a local-variable declaration that appears in the initialization section of a </a:t>
            </a:r>
            <a:r>
              <a:rPr lang="en-US" altLang="en-US" dirty="0">
                <a:solidFill>
                  <a:srgbClr val="000000"/>
                </a:solidFill>
                <a:latin typeface="Consolas" panose="020B0609020204030204" pitchFamily="49" charset="0"/>
              </a:rPr>
              <a:t>for</a:t>
            </a:r>
            <a:r>
              <a:rPr lang="en-US" altLang="en-US" dirty="0">
                <a:solidFill>
                  <a:srgbClr val="000000"/>
                </a:solidFill>
                <a:latin typeface="Cambria" panose="02040503050406030204" pitchFamily="18" charset="0"/>
              </a:rPr>
              <a:t> statement’s header is the body of the </a:t>
            </a:r>
            <a:r>
              <a:rPr lang="en-US" altLang="en-US" dirty="0">
                <a:solidFill>
                  <a:srgbClr val="000000"/>
                </a:solidFill>
                <a:latin typeface="Consolas" panose="020B0609020204030204" pitchFamily="49" charset="0"/>
              </a:rPr>
              <a:t>for</a:t>
            </a:r>
            <a:r>
              <a:rPr lang="en-US" altLang="en-US" dirty="0">
                <a:solidFill>
                  <a:srgbClr val="000000"/>
                </a:solidFill>
                <a:latin typeface="Cambria" panose="02040503050406030204" pitchFamily="18" charset="0"/>
              </a:rPr>
              <a:t> statement and the other expressions in the header. </a:t>
            </a:r>
          </a:p>
          <a:p>
            <a:pPr lvl="1" eaLnBrk="1" hangingPunct="1"/>
            <a:r>
              <a:rPr lang="en-US" altLang="en-US" dirty="0">
                <a:solidFill>
                  <a:srgbClr val="000000"/>
                </a:solidFill>
                <a:latin typeface="Cambria" panose="02040503050406030204" pitchFamily="18" charset="0"/>
              </a:rPr>
              <a:t>A method or field’s scope is the entire body of the class. </a:t>
            </a:r>
          </a:p>
        </p:txBody>
      </p:sp>
      <p:sp>
        <p:nvSpPr>
          <p:cNvPr id="83972" name="Footer Placeholder 3">
            <a:extLst>
              <a:ext uri="{FF2B5EF4-FFF2-40B4-BE49-F238E27FC236}">
                <a16:creationId xmlns:a16="http://schemas.microsoft.com/office/drawing/2014/main" id="{2301529D-CFA7-4BF5-8E18-3526D45BCE28}"/>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BBDE-D299-44DF-A020-CE6E14E71241}"/>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5.11  </a:t>
            </a:r>
            <a:r>
              <a:rPr lang="en-US" dirty="0">
                <a:solidFill>
                  <a:srgbClr val="3380E6"/>
                </a:solidFill>
                <a:latin typeface="Calibri" panose="020F0502020204030204" pitchFamily="34" charset="0"/>
              </a:rPr>
              <a:t>Scope of Declarations (cont.)</a:t>
            </a:r>
          </a:p>
        </p:txBody>
      </p:sp>
      <p:sp>
        <p:nvSpPr>
          <p:cNvPr id="79875" name="Text Placeholder 2">
            <a:extLst>
              <a:ext uri="{FF2B5EF4-FFF2-40B4-BE49-F238E27FC236}">
                <a16:creationId xmlns:a16="http://schemas.microsoft.com/office/drawing/2014/main" id="{6FE6AD76-A3E4-4290-B26F-FF639C2E9638}"/>
              </a:ext>
            </a:extLst>
          </p:cNvPr>
          <p:cNvSpPr>
            <a:spLocks noGrp="1"/>
          </p:cNvSpPr>
          <p:nvPr>
            <p:ph type="body" idx="1"/>
          </p:nvPr>
        </p:nvSpPr>
        <p:spPr/>
        <p:txBody>
          <a:bodyPr/>
          <a:lstStyle/>
          <a:p>
            <a:pPr eaLnBrk="1" hangingPunct="1"/>
            <a:r>
              <a:rPr lang="en-US" altLang="en-US" i="1" dirty="0">
                <a:solidFill>
                  <a:srgbClr val="000000"/>
                </a:solidFill>
                <a:latin typeface="Cambria" panose="02040503050406030204" pitchFamily="18" charset="0"/>
              </a:rPr>
              <a:t>Any</a:t>
            </a:r>
            <a:r>
              <a:rPr lang="en-US" altLang="en-US" dirty="0">
                <a:solidFill>
                  <a:srgbClr val="000000"/>
                </a:solidFill>
                <a:latin typeface="Cambria" panose="02040503050406030204" pitchFamily="18" charset="0"/>
              </a:rPr>
              <a:t> block may contain variable declarations </a:t>
            </a:r>
          </a:p>
          <a:p>
            <a:pPr eaLnBrk="1" hangingPunct="1"/>
            <a:r>
              <a:rPr lang="en-US" altLang="en-US" dirty="0">
                <a:solidFill>
                  <a:srgbClr val="000000"/>
                </a:solidFill>
                <a:latin typeface="Cambria" panose="02040503050406030204" pitchFamily="18" charset="0"/>
              </a:rPr>
              <a:t>If a local variable or parameter in a method has the same name as a field of the class, the field is hidden until the block terminates execution</a:t>
            </a:r>
          </a:p>
          <a:p>
            <a:pPr lvl="1" eaLnBrk="1" hangingPunct="1"/>
            <a:r>
              <a:rPr lang="en-US" altLang="en-US" dirty="0">
                <a:solidFill>
                  <a:srgbClr val="000000"/>
                </a:solidFill>
                <a:latin typeface="Cambria" panose="02040503050406030204" pitchFamily="18" charset="0"/>
              </a:rPr>
              <a:t>Called </a:t>
            </a:r>
            <a:r>
              <a:rPr lang="en-US" altLang="en-US" dirty="0">
                <a:solidFill>
                  <a:srgbClr val="0000FF"/>
                </a:solidFill>
                <a:latin typeface="Cambria" panose="02040503050406030204" pitchFamily="18" charset="0"/>
              </a:rPr>
              <a:t>shadowing</a:t>
            </a:r>
            <a:r>
              <a:rPr lang="en-US" altLang="en-US" dirty="0">
                <a:solidFill>
                  <a:srgbClr val="000000"/>
                </a:solidFill>
                <a:latin typeface="Cambria" panose="02040503050406030204" pitchFamily="18" charset="0"/>
              </a:rPr>
              <a:t> </a:t>
            </a:r>
          </a:p>
          <a:p>
            <a:pPr eaLnBrk="1" hangingPunct="1"/>
            <a:r>
              <a:rPr lang="en-US" altLang="en-US" dirty="0">
                <a:solidFill>
                  <a:srgbClr val="000000"/>
                </a:solidFill>
                <a:latin typeface="Cambria" panose="02040503050406030204" pitchFamily="18" charset="0"/>
              </a:rPr>
              <a:t>Figure 5.9 demonstrates scoping issues with </a:t>
            </a:r>
            <a:r>
              <a:rPr lang="en-US" altLang="en-US" dirty="0">
                <a:solidFill>
                  <a:srgbClr val="000000"/>
                </a:solidFill>
                <a:latin typeface="Consolas" panose="020B0609020204030204" pitchFamily="49" charset="0"/>
              </a:rPr>
              <a:t>static</a:t>
            </a:r>
            <a:r>
              <a:rPr lang="en-US" altLang="en-US" dirty="0">
                <a:solidFill>
                  <a:srgbClr val="000000"/>
                </a:solidFill>
                <a:latin typeface="Cambria" panose="02040503050406030204" pitchFamily="18" charset="0"/>
              </a:rPr>
              <a:t> and local variables.</a:t>
            </a:r>
          </a:p>
        </p:txBody>
      </p:sp>
      <p:sp>
        <p:nvSpPr>
          <p:cNvPr id="84996" name="Footer Placeholder 3">
            <a:extLst>
              <a:ext uri="{FF2B5EF4-FFF2-40B4-BE49-F238E27FC236}">
                <a16:creationId xmlns:a16="http://schemas.microsoft.com/office/drawing/2014/main" id="{32A3E4FD-42B5-4DB1-AACD-6B167E61A4AC}"/>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49">
            <a:extLst>
              <a:ext uri="{FF2B5EF4-FFF2-40B4-BE49-F238E27FC236}">
                <a16:creationId xmlns:a16="http://schemas.microsoft.com/office/drawing/2014/main" id="{E0F30E81-03D4-4F5B-9F7F-095898D295D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38188" y="857250"/>
            <a:ext cx="7666435" cy="5143500"/>
          </a:xfrm>
          <a:prstGeom prst="rect">
            <a:avLst/>
          </a:prstGeom>
        </p:spPr>
      </p:pic>
      <p:sp>
        <p:nvSpPr>
          <p:cNvPr id="2" name="Footer Placeholder 1">
            <a:extLst>
              <a:ext uri="{FF2B5EF4-FFF2-40B4-BE49-F238E27FC236}">
                <a16:creationId xmlns:a16="http://schemas.microsoft.com/office/drawing/2014/main" id="{4C051C0E-ECA2-4E65-AE81-955E8C7B118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85480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1D41-E068-4DF1-A331-76132213C8FD}"/>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5.2  </a:t>
            </a:r>
            <a:r>
              <a:rPr lang="en-US" dirty="0">
                <a:solidFill>
                  <a:srgbClr val="3380E6"/>
                </a:solidFill>
                <a:latin typeface="Calibri" panose="020F0502020204030204" pitchFamily="34" charset="0"/>
              </a:rPr>
              <a:t>Program Units in Java </a:t>
            </a:r>
          </a:p>
        </p:txBody>
      </p:sp>
      <p:sp>
        <p:nvSpPr>
          <p:cNvPr id="14339" name="Text Placeholder 2">
            <a:extLst>
              <a:ext uri="{FF2B5EF4-FFF2-40B4-BE49-F238E27FC236}">
                <a16:creationId xmlns:a16="http://schemas.microsoft.com/office/drawing/2014/main" id="{0130D2DB-850D-4B29-B6E7-895EC9DFEF88}"/>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You write Java programs by combining new methods and classes that you write with predefined available in the </a:t>
            </a:r>
            <a:r>
              <a:rPr lang="en-US" altLang="en-US" dirty="0">
                <a:solidFill>
                  <a:srgbClr val="0000FF"/>
                </a:solidFill>
                <a:latin typeface="Cambria" panose="02040503050406030204" pitchFamily="18" charset="0"/>
              </a:rPr>
              <a:t>Java Application Programming Interface </a:t>
            </a:r>
            <a:r>
              <a:rPr lang="en-US" altLang="en-US" dirty="0">
                <a:solidFill>
                  <a:srgbClr val="000000"/>
                </a:solidFill>
                <a:latin typeface="Cambria" panose="02040503050406030204" pitchFamily="18" charset="0"/>
              </a:rPr>
              <a:t>and in various other class libraries </a:t>
            </a:r>
          </a:p>
          <a:p>
            <a:pPr eaLnBrk="1" hangingPunct="1"/>
            <a:r>
              <a:rPr lang="en-US" altLang="en-US" dirty="0">
                <a:solidFill>
                  <a:srgbClr val="000000"/>
                </a:solidFill>
                <a:latin typeface="Cambria" panose="02040503050406030204" pitchFamily="18" charset="0"/>
              </a:rPr>
              <a:t>Related classes are typically grouped into </a:t>
            </a:r>
            <a:r>
              <a:rPr lang="en-US" altLang="en-US" i="1" dirty="0">
                <a:solidFill>
                  <a:srgbClr val="000000"/>
                </a:solidFill>
                <a:latin typeface="Cambria" panose="02040503050406030204" pitchFamily="18" charset="0"/>
              </a:rPr>
              <a:t>packages</a:t>
            </a:r>
            <a:r>
              <a:rPr lang="en-US" altLang="en-US" dirty="0">
                <a:solidFill>
                  <a:srgbClr val="000000"/>
                </a:solidFill>
                <a:latin typeface="Cambria" panose="02040503050406030204" pitchFamily="18" charset="0"/>
              </a:rPr>
              <a:t> so that they can be </a:t>
            </a:r>
            <a:r>
              <a:rPr lang="en-US" altLang="en-US" i="1" dirty="0">
                <a:solidFill>
                  <a:srgbClr val="000000"/>
                </a:solidFill>
                <a:latin typeface="Cambria" panose="02040503050406030204" pitchFamily="18" charset="0"/>
              </a:rPr>
              <a:t>imported</a:t>
            </a:r>
            <a:r>
              <a:rPr lang="en-US" altLang="en-US" dirty="0">
                <a:solidFill>
                  <a:srgbClr val="000000"/>
                </a:solidFill>
                <a:latin typeface="Cambria" panose="02040503050406030204" pitchFamily="18" charset="0"/>
              </a:rPr>
              <a:t> into programs and </a:t>
            </a:r>
            <a:r>
              <a:rPr lang="en-US" altLang="en-US" i="1" dirty="0">
                <a:solidFill>
                  <a:srgbClr val="000000"/>
                </a:solidFill>
                <a:latin typeface="Cambria" panose="02040503050406030204" pitchFamily="18" charset="0"/>
              </a:rPr>
              <a:t>reused </a:t>
            </a:r>
          </a:p>
          <a:p>
            <a:pPr eaLnBrk="1" hangingPunct="1"/>
            <a:r>
              <a:rPr lang="en-US" altLang="en-US" dirty="0">
                <a:solidFill>
                  <a:srgbClr val="000000"/>
                </a:solidFill>
                <a:latin typeface="Cambria" panose="02040503050406030204" pitchFamily="18" charset="0"/>
              </a:rPr>
              <a:t>The Java API provides a rich collection of predefined classes  </a:t>
            </a:r>
          </a:p>
          <a:p>
            <a:pPr eaLnBrk="1" hangingPunct="1"/>
            <a:endParaRPr lang="en-US" altLang="en-US" dirty="0">
              <a:solidFill>
                <a:srgbClr val="000000"/>
              </a:solidFill>
              <a:latin typeface="Cambria" panose="02040503050406030204" pitchFamily="18" charset="0"/>
            </a:endParaRPr>
          </a:p>
        </p:txBody>
      </p:sp>
      <p:sp>
        <p:nvSpPr>
          <p:cNvPr id="14340" name="Footer Placeholder 3">
            <a:extLst>
              <a:ext uri="{FF2B5EF4-FFF2-40B4-BE49-F238E27FC236}">
                <a16:creationId xmlns:a16="http://schemas.microsoft.com/office/drawing/2014/main" id="{1376F0DE-5A18-4C8A-8B34-FB61FC714E1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50">
            <a:extLst>
              <a:ext uri="{FF2B5EF4-FFF2-40B4-BE49-F238E27FC236}">
                <a16:creationId xmlns:a16="http://schemas.microsoft.com/office/drawing/2014/main" id="{D56AD61F-6BF4-4618-A4C6-CDB8A80C728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6485" y="857250"/>
            <a:ext cx="8251031" cy="5143500"/>
          </a:xfrm>
          <a:prstGeom prst="rect">
            <a:avLst/>
          </a:prstGeom>
        </p:spPr>
      </p:pic>
      <p:sp>
        <p:nvSpPr>
          <p:cNvPr id="2" name="Footer Placeholder 1">
            <a:extLst>
              <a:ext uri="{FF2B5EF4-FFF2-40B4-BE49-F238E27FC236}">
                <a16:creationId xmlns:a16="http://schemas.microsoft.com/office/drawing/2014/main" id="{50618471-4B25-470A-BA36-FF280B6025D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8077183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51">
            <a:extLst>
              <a:ext uri="{FF2B5EF4-FFF2-40B4-BE49-F238E27FC236}">
                <a16:creationId xmlns:a16="http://schemas.microsoft.com/office/drawing/2014/main" id="{246FBFD4-9E31-4B99-9790-B573D353C6F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44191"/>
            <a:ext cx="9144000" cy="4568428"/>
          </a:xfrm>
          <a:prstGeom prst="rect">
            <a:avLst/>
          </a:prstGeom>
        </p:spPr>
      </p:pic>
      <p:sp>
        <p:nvSpPr>
          <p:cNvPr id="2" name="Footer Placeholder 1">
            <a:extLst>
              <a:ext uri="{FF2B5EF4-FFF2-40B4-BE49-F238E27FC236}">
                <a16:creationId xmlns:a16="http://schemas.microsoft.com/office/drawing/2014/main" id="{04A72287-0F89-4299-899C-B99DAF78E79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6147468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52">
            <a:extLst>
              <a:ext uri="{FF2B5EF4-FFF2-40B4-BE49-F238E27FC236}">
                <a16:creationId xmlns:a16="http://schemas.microsoft.com/office/drawing/2014/main" id="{8D05B949-3C12-4752-8D5E-D6D8A03C5C7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91966"/>
            <a:ext cx="9144000" cy="2072878"/>
          </a:xfrm>
          <a:prstGeom prst="rect">
            <a:avLst/>
          </a:prstGeom>
        </p:spPr>
      </p:pic>
      <p:sp>
        <p:nvSpPr>
          <p:cNvPr id="2" name="Footer Placeholder 1">
            <a:extLst>
              <a:ext uri="{FF2B5EF4-FFF2-40B4-BE49-F238E27FC236}">
                <a16:creationId xmlns:a16="http://schemas.microsoft.com/office/drawing/2014/main" id="{A26AEB4E-5943-4C10-84A5-A551B9694D6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7898700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D3CF-A4E8-4BF5-99AC-C2C43C6C83E9}"/>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5.12  </a:t>
            </a:r>
            <a:r>
              <a:rPr lang="en-US" dirty="0">
                <a:solidFill>
                  <a:srgbClr val="3380E6"/>
                </a:solidFill>
                <a:latin typeface="Calibri" panose="020F0502020204030204" pitchFamily="34" charset="0"/>
              </a:rPr>
              <a:t>Method Overloading</a:t>
            </a:r>
          </a:p>
        </p:txBody>
      </p:sp>
      <p:sp>
        <p:nvSpPr>
          <p:cNvPr id="84995" name="Text Placeholder 2">
            <a:extLst>
              <a:ext uri="{FF2B5EF4-FFF2-40B4-BE49-F238E27FC236}">
                <a16:creationId xmlns:a16="http://schemas.microsoft.com/office/drawing/2014/main" id="{5240814C-B9D1-4DCC-8ECA-683F11F0B91D}"/>
              </a:ext>
            </a:extLst>
          </p:cNvPr>
          <p:cNvSpPr>
            <a:spLocks noGrp="1"/>
          </p:cNvSpPr>
          <p:nvPr>
            <p:ph type="body" idx="1"/>
          </p:nvPr>
        </p:nvSpPr>
        <p:spPr/>
        <p:txBody>
          <a:bodyPr/>
          <a:lstStyle/>
          <a:p>
            <a:pPr eaLnBrk="1" hangingPunct="1">
              <a:lnSpc>
                <a:spcPct val="80000"/>
              </a:lnSpc>
            </a:pPr>
            <a:r>
              <a:rPr lang="en-US" altLang="en-US" sz="2500" dirty="0">
                <a:solidFill>
                  <a:srgbClr val="000000"/>
                </a:solidFill>
                <a:latin typeface="Cambria" panose="02040503050406030204" pitchFamily="18" charset="0"/>
              </a:rPr>
              <a:t>Methods of the </a:t>
            </a:r>
            <a:r>
              <a:rPr lang="en-US" altLang="en-US" sz="2500" i="1" dirty="0">
                <a:solidFill>
                  <a:srgbClr val="000000"/>
                </a:solidFill>
                <a:latin typeface="Cambria" panose="02040503050406030204" pitchFamily="18" charset="0"/>
              </a:rPr>
              <a:t>same</a:t>
            </a:r>
            <a:r>
              <a:rPr lang="en-US" altLang="en-US" sz="2500" dirty="0">
                <a:solidFill>
                  <a:srgbClr val="000000"/>
                </a:solidFill>
                <a:latin typeface="Cambria" panose="02040503050406030204" pitchFamily="18" charset="0"/>
              </a:rPr>
              <a:t> name can be declared in the same class, as long as they have </a:t>
            </a:r>
            <a:r>
              <a:rPr lang="en-US" altLang="en-US" sz="2500" i="1" dirty="0">
                <a:solidFill>
                  <a:srgbClr val="000000"/>
                </a:solidFill>
                <a:latin typeface="Cambria" panose="02040503050406030204" pitchFamily="18" charset="0"/>
              </a:rPr>
              <a:t>different</a:t>
            </a:r>
            <a:r>
              <a:rPr lang="en-US" altLang="en-US" sz="2500" dirty="0">
                <a:solidFill>
                  <a:srgbClr val="000000"/>
                </a:solidFill>
                <a:latin typeface="Cambria" panose="02040503050406030204" pitchFamily="18" charset="0"/>
              </a:rPr>
              <a:t> sets of parameters </a:t>
            </a:r>
          </a:p>
          <a:p>
            <a:pPr lvl="1" eaLnBrk="1" hangingPunct="1">
              <a:lnSpc>
                <a:spcPct val="80000"/>
              </a:lnSpc>
            </a:pPr>
            <a:r>
              <a:rPr lang="en-US" altLang="en-US" sz="2100" dirty="0">
                <a:solidFill>
                  <a:srgbClr val="000000"/>
                </a:solidFill>
                <a:latin typeface="Cambria" panose="02040503050406030204" pitchFamily="18" charset="0"/>
              </a:rPr>
              <a:t>Called </a:t>
            </a:r>
            <a:r>
              <a:rPr lang="en-US" altLang="en-US" sz="2100" dirty="0">
                <a:solidFill>
                  <a:srgbClr val="0000FF"/>
                </a:solidFill>
                <a:latin typeface="Cambria" panose="02040503050406030204" pitchFamily="18" charset="0"/>
              </a:rPr>
              <a:t>method overloading</a:t>
            </a:r>
            <a:r>
              <a:rPr lang="en-US" altLang="en-US" sz="2100" dirty="0">
                <a:solidFill>
                  <a:srgbClr val="000000"/>
                </a:solidFill>
                <a:latin typeface="Cambria" panose="02040503050406030204" pitchFamily="18" charset="0"/>
              </a:rPr>
              <a:t> </a:t>
            </a:r>
          </a:p>
          <a:p>
            <a:pPr lvl="1" eaLnBrk="1" hangingPunct="1">
              <a:lnSpc>
                <a:spcPct val="80000"/>
              </a:lnSpc>
            </a:pPr>
            <a:r>
              <a:rPr lang="en-US" altLang="en-US" sz="2100" dirty="0">
                <a:solidFill>
                  <a:srgbClr val="000000"/>
                </a:solidFill>
                <a:latin typeface="Cambria" panose="02040503050406030204" pitchFamily="18" charset="0"/>
              </a:rPr>
              <a:t>The compiler selects the appropriate method to call by examining the number, types and order of the arguments in the call </a:t>
            </a:r>
          </a:p>
          <a:p>
            <a:pPr eaLnBrk="1" hangingPunct="1">
              <a:lnSpc>
                <a:spcPct val="80000"/>
              </a:lnSpc>
            </a:pPr>
            <a:r>
              <a:rPr lang="en-US" altLang="en-US" sz="2500" dirty="0">
                <a:solidFill>
                  <a:srgbClr val="000000"/>
                </a:solidFill>
                <a:latin typeface="Cambria" panose="02040503050406030204" pitchFamily="18" charset="0"/>
              </a:rPr>
              <a:t>Used to create several methods that perform the </a:t>
            </a:r>
            <a:r>
              <a:rPr lang="en-US" altLang="en-US" sz="2500" i="1" dirty="0">
                <a:solidFill>
                  <a:srgbClr val="000000"/>
                </a:solidFill>
                <a:latin typeface="Cambria" panose="02040503050406030204" pitchFamily="18" charset="0"/>
              </a:rPr>
              <a:t>same</a:t>
            </a:r>
            <a:r>
              <a:rPr lang="en-US" altLang="en-US" sz="2500" dirty="0">
                <a:solidFill>
                  <a:srgbClr val="000000"/>
                </a:solidFill>
                <a:latin typeface="Cambria" panose="02040503050406030204" pitchFamily="18" charset="0"/>
              </a:rPr>
              <a:t> or </a:t>
            </a:r>
            <a:r>
              <a:rPr lang="en-US" altLang="en-US" sz="2500" i="1" dirty="0">
                <a:solidFill>
                  <a:srgbClr val="000000"/>
                </a:solidFill>
                <a:latin typeface="Cambria" panose="02040503050406030204" pitchFamily="18" charset="0"/>
              </a:rPr>
              <a:t>similar</a:t>
            </a:r>
            <a:r>
              <a:rPr lang="en-US" altLang="en-US" sz="2500" dirty="0">
                <a:solidFill>
                  <a:srgbClr val="000000"/>
                </a:solidFill>
                <a:latin typeface="Cambria" panose="02040503050406030204" pitchFamily="18" charset="0"/>
              </a:rPr>
              <a:t> tasks on </a:t>
            </a:r>
            <a:r>
              <a:rPr lang="en-US" altLang="en-US" sz="2500" i="1" dirty="0">
                <a:solidFill>
                  <a:srgbClr val="000000"/>
                </a:solidFill>
                <a:latin typeface="Cambria" panose="02040503050406030204" pitchFamily="18" charset="0"/>
              </a:rPr>
              <a:t>different</a:t>
            </a:r>
            <a:r>
              <a:rPr lang="en-US" altLang="en-US" sz="2500" dirty="0">
                <a:solidFill>
                  <a:srgbClr val="000000"/>
                </a:solidFill>
                <a:latin typeface="Cambria" panose="02040503050406030204" pitchFamily="18" charset="0"/>
              </a:rPr>
              <a:t> types or </a:t>
            </a:r>
            <a:r>
              <a:rPr lang="en-US" altLang="en-US" sz="2500" i="1" dirty="0">
                <a:solidFill>
                  <a:srgbClr val="000000"/>
                </a:solidFill>
                <a:latin typeface="Cambria" panose="02040503050406030204" pitchFamily="18" charset="0"/>
              </a:rPr>
              <a:t>different</a:t>
            </a:r>
            <a:r>
              <a:rPr lang="en-US" altLang="en-US" sz="2500" dirty="0">
                <a:solidFill>
                  <a:srgbClr val="000000"/>
                </a:solidFill>
                <a:latin typeface="Cambria" panose="02040503050406030204" pitchFamily="18" charset="0"/>
              </a:rPr>
              <a:t> numbers of arguments </a:t>
            </a:r>
          </a:p>
          <a:p>
            <a:pPr eaLnBrk="1" hangingPunct="1">
              <a:lnSpc>
                <a:spcPct val="80000"/>
              </a:lnSpc>
            </a:pPr>
            <a:r>
              <a:rPr lang="en-US" altLang="en-US" sz="2500" dirty="0">
                <a:solidFill>
                  <a:srgbClr val="000000"/>
                </a:solidFill>
                <a:latin typeface="Consolas" panose="020B0609020204030204" pitchFamily="49" charset="0"/>
              </a:rPr>
              <a:t>Math</a:t>
            </a:r>
            <a:r>
              <a:rPr lang="en-US" altLang="en-US" sz="2500" dirty="0">
                <a:solidFill>
                  <a:srgbClr val="000000"/>
                </a:solidFill>
                <a:latin typeface="Cambria" panose="02040503050406030204" pitchFamily="18" charset="0"/>
              </a:rPr>
              <a:t> methods </a:t>
            </a:r>
            <a:r>
              <a:rPr lang="en-US" altLang="en-US" sz="2500" dirty="0">
                <a:solidFill>
                  <a:srgbClr val="000000"/>
                </a:solidFill>
                <a:latin typeface="Consolas" panose="020B0609020204030204" pitchFamily="49" charset="0"/>
              </a:rPr>
              <a:t>abs</a:t>
            </a:r>
            <a:r>
              <a:rPr lang="en-US" altLang="en-US" sz="2500" dirty="0">
                <a:solidFill>
                  <a:srgbClr val="000000"/>
                </a:solidFill>
                <a:latin typeface="Cambria" panose="02040503050406030204" pitchFamily="18" charset="0"/>
              </a:rPr>
              <a:t>, </a:t>
            </a:r>
            <a:r>
              <a:rPr lang="en-US" altLang="en-US" sz="2500" dirty="0">
                <a:solidFill>
                  <a:srgbClr val="000000"/>
                </a:solidFill>
                <a:latin typeface="Consolas" panose="020B0609020204030204" pitchFamily="49" charset="0"/>
              </a:rPr>
              <a:t>min</a:t>
            </a:r>
            <a:r>
              <a:rPr lang="en-US" altLang="en-US" sz="2500" dirty="0">
                <a:solidFill>
                  <a:srgbClr val="000000"/>
                </a:solidFill>
                <a:latin typeface="Cambria" panose="02040503050406030204" pitchFamily="18" charset="0"/>
              </a:rPr>
              <a:t> and </a:t>
            </a:r>
            <a:r>
              <a:rPr lang="en-US" altLang="en-US" sz="2500" dirty="0">
                <a:solidFill>
                  <a:srgbClr val="000000"/>
                </a:solidFill>
                <a:latin typeface="Consolas" panose="020B0609020204030204" pitchFamily="49" charset="0"/>
              </a:rPr>
              <a:t>max</a:t>
            </a:r>
            <a:r>
              <a:rPr lang="en-US" altLang="en-US" sz="2500" dirty="0">
                <a:solidFill>
                  <a:srgbClr val="000000"/>
                </a:solidFill>
                <a:latin typeface="Cambria" panose="02040503050406030204" pitchFamily="18" charset="0"/>
              </a:rPr>
              <a:t> are overloaded with four versions each:</a:t>
            </a:r>
          </a:p>
          <a:p>
            <a:pPr lvl="1" eaLnBrk="1" hangingPunct="1">
              <a:lnSpc>
                <a:spcPct val="80000"/>
              </a:lnSpc>
            </a:pPr>
            <a:r>
              <a:rPr lang="en-US" altLang="en-US" sz="2100" dirty="0">
                <a:solidFill>
                  <a:srgbClr val="000000"/>
                </a:solidFill>
                <a:latin typeface="Cambria" panose="02040503050406030204" pitchFamily="18" charset="0"/>
              </a:rPr>
              <a:t>One with two </a:t>
            </a:r>
            <a:r>
              <a:rPr lang="en-US" altLang="en-US" sz="2100" dirty="0">
                <a:solidFill>
                  <a:srgbClr val="000000"/>
                </a:solidFill>
                <a:latin typeface="Consolas" panose="020B0609020204030204" pitchFamily="49" charset="0"/>
              </a:rPr>
              <a:t>double</a:t>
            </a:r>
            <a:r>
              <a:rPr lang="en-US" altLang="en-US" sz="2100" dirty="0">
                <a:solidFill>
                  <a:srgbClr val="000000"/>
                </a:solidFill>
                <a:latin typeface="Cambria" panose="02040503050406030204" pitchFamily="18" charset="0"/>
              </a:rPr>
              <a:t> parameters</a:t>
            </a:r>
          </a:p>
          <a:p>
            <a:pPr lvl="1" eaLnBrk="1" hangingPunct="1">
              <a:lnSpc>
                <a:spcPct val="80000"/>
              </a:lnSpc>
            </a:pPr>
            <a:r>
              <a:rPr lang="en-US" altLang="en-US" sz="2100" dirty="0">
                <a:solidFill>
                  <a:srgbClr val="000000"/>
                </a:solidFill>
                <a:latin typeface="Cambria" panose="02040503050406030204" pitchFamily="18" charset="0"/>
              </a:rPr>
              <a:t>One with two </a:t>
            </a:r>
            <a:r>
              <a:rPr lang="en-US" altLang="en-US" sz="2100" dirty="0">
                <a:solidFill>
                  <a:srgbClr val="000000"/>
                </a:solidFill>
                <a:latin typeface="Consolas" panose="020B0609020204030204" pitchFamily="49" charset="0"/>
              </a:rPr>
              <a:t>float</a:t>
            </a:r>
            <a:r>
              <a:rPr lang="en-US" altLang="en-US" sz="2100" dirty="0">
                <a:solidFill>
                  <a:srgbClr val="000000"/>
                </a:solidFill>
                <a:latin typeface="Cambria" panose="02040503050406030204" pitchFamily="18" charset="0"/>
              </a:rPr>
              <a:t> parameters</a:t>
            </a:r>
          </a:p>
          <a:p>
            <a:pPr lvl="1" eaLnBrk="1" hangingPunct="1">
              <a:lnSpc>
                <a:spcPct val="80000"/>
              </a:lnSpc>
            </a:pPr>
            <a:r>
              <a:rPr lang="en-US" altLang="en-US" sz="2100" dirty="0">
                <a:solidFill>
                  <a:srgbClr val="000000"/>
                </a:solidFill>
                <a:latin typeface="Cambria" panose="02040503050406030204" pitchFamily="18" charset="0"/>
              </a:rPr>
              <a:t>One with two </a:t>
            </a:r>
            <a:r>
              <a:rPr lang="en-US" altLang="en-US" sz="2100" dirty="0" err="1">
                <a:solidFill>
                  <a:srgbClr val="000000"/>
                </a:solidFill>
                <a:latin typeface="Consolas" panose="020B0609020204030204" pitchFamily="49" charset="0"/>
              </a:rPr>
              <a:t>int</a:t>
            </a:r>
            <a:r>
              <a:rPr lang="en-US" altLang="en-US" sz="2100" dirty="0">
                <a:solidFill>
                  <a:srgbClr val="000000"/>
                </a:solidFill>
                <a:latin typeface="Cambria" panose="02040503050406030204" pitchFamily="18" charset="0"/>
              </a:rPr>
              <a:t> parameters</a:t>
            </a:r>
          </a:p>
          <a:p>
            <a:pPr lvl="1" eaLnBrk="1" hangingPunct="1">
              <a:lnSpc>
                <a:spcPct val="80000"/>
              </a:lnSpc>
            </a:pPr>
            <a:r>
              <a:rPr lang="en-US" altLang="en-US" sz="2100" dirty="0">
                <a:solidFill>
                  <a:srgbClr val="000000"/>
                </a:solidFill>
                <a:latin typeface="Cambria" panose="02040503050406030204" pitchFamily="18" charset="0"/>
              </a:rPr>
              <a:t>One with two </a:t>
            </a:r>
            <a:r>
              <a:rPr lang="en-US" altLang="en-US" sz="2100" dirty="0">
                <a:solidFill>
                  <a:srgbClr val="000000"/>
                </a:solidFill>
                <a:latin typeface="Consolas" panose="020B0609020204030204" pitchFamily="49" charset="0"/>
              </a:rPr>
              <a:t>long</a:t>
            </a:r>
            <a:r>
              <a:rPr lang="en-US" altLang="en-US" sz="2100" dirty="0">
                <a:solidFill>
                  <a:srgbClr val="000000"/>
                </a:solidFill>
                <a:latin typeface="Cambria" panose="02040503050406030204" pitchFamily="18" charset="0"/>
              </a:rPr>
              <a:t> parameters</a:t>
            </a:r>
          </a:p>
        </p:txBody>
      </p:sp>
      <p:sp>
        <p:nvSpPr>
          <p:cNvPr id="91140" name="Footer Placeholder 3">
            <a:extLst>
              <a:ext uri="{FF2B5EF4-FFF2-40B4-BE49-F238E27FC236}">
                <a16:creationId xmlns:a16="http://schemas.microsoft.com/office/drawing/2014/main" id="{6877E350-A742-4463-BB2B-5E906539D75A}"/>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53">
            <a:extLst>
              <a:ext uri="{FF2B5EF4-FFF2-40B4-BE49-F238E27FC236}">
                <a16:creationId xmlns:a16="http://schemas.microsoft.com/office/drawing/2014/main" id="{430D89F6-34FD-4A51-A661-DD4781D54B4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21557" y="857250"/>
            <a:ext cx="7099697" cy="5143500"/>
          </a:xfrm>
          <a:prstGeom prst="rect">
            <a:avLst/>
          </a:prstGeom>
        </p:spPr>
      </p:pic>
      <p:sp>
        <p:nvSpPr>
          <p:cNvPr id="2" name="Footer Placeholder 1">
            <a:extLst>
              <a:ext uri="{FF2B5EF4-FFF2-40B4-BE49-F238E27FC236}">
                <a16:creationId xmlns:a16="http://schemas.microsoft.com/office/drawing/2014/main" id="{3739C488-17B1-49D6-8602-09111380F0E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908325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54">
            <a:extLst>
              <a:ext uri="{FF2B5EF4-FFF2-40B4-BE49-F238E27FC236}">
                <a16:creationId xmlns:a16="http://schemas.microsoft.com/office/drawing/2014/main" id="{E4E6E522-F1CC-41DF-8B3A-6B1D507A7FB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38363"/>
            <a:ext cx="9144000" cy="2581275"/>
          </a:xfrm>
          <a:prstGeom prst="rect">
            <a:avLst/>
          </a:prstGeom>
        </p:spPr>
      </p:pic>
      <p:sp>
        <p:nvSpPr>
          <p:cNvPr id="2" name="Footer Placeholder 1">
            <a:extLst>
              <a:ext uri="{FF2B5EF4-FFF2-40B4-BE49-F238E27FC236}">
                <a16:creationId xmlns:a16="http://schemas.microsoft.com/office/drawing/2014/main" id="{284839BB-DF10-4EC1-8674-EA9DCA465C6C}"/>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057512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3D732-94C8-4636-B55B-B4DB005FF1B4}"/>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5.12  </a:t>
            </a:r>
            <a:r>
              <a:rPr lang="en-US" dirty="0">
                <a:solidFill>
                  <a:srgbClr val="3380E6"/>
                </a:solidFill>
                <a:latin typeface="Calibri" panose="020F0502020204030204" pitchFamily="34" charset="0"/>
              </a:rPr>
              <a:t>Method Overloading (cont.)</a:t>
            </a:r>
          </a:p>
        </p:txBody>
      </p:sp>
      <p:sp>
        <p:nvSpPr>
          <p:cNvPr id="88067" name="Text Placeholder 2">
            <a:extLst>
              <a:ext uri="{FF2B5EF4-FFF2-40B4-BE49-F238E27FC236}">
                <a16:creationId xmlns:a16="http://schemas.microsoft.com/office/drawing/2014/main" id="{8F1C9280-5A78-46AD-ACE9-B7E98E1023D5}"/>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Literal integer values are treated as type </a:t>
            </a:r>
            <a:r>
              <a:rPr lang="en-US" altLang="en-US" dirty="0" err="1">
                <a:solidFill>
                  <a:srgbClr val="000000"/>
                </a:solidFill>
                <a:latin typeface="Consolas" panose="020B0609020204030204" pitchFamily="49" charset="0"/>
              </a:rPr>
              <a:t>int</a:t>
            </a:r>
            <a:endParaRPr lang="en-US" altLang="en-US" dirty="0">
              <a:solidFill>
                <a:srgbClr val="000000"/>
              </a:solidFill>
              <a:latin typeface="Consolas" panose="020B0609020204030204" pitchFamily="49" charset="0"/>
            </a:endParaRPr>
          </a:p>
          <a:p>
            <a:pPr eaLnBrk="1" hangingPunct="1"/>
            <a:r>
              <a:rPr lang="en-US" altLang="en-US" dirty="0">
                <a:solidFill>
                  <a:srgbClr val="000000"/>
                </a:solidFill>
                <a:latin typeface="Cambria" panose="02040503050406030204" pitchFamily="18" charset="0"/>
              </a:rPr>
              <a:t>Literal floating-point values are treated as type </a:t>
            </a:r>
            <a:r>
              <a:rPr lang="en-US" altLang="en-US" dirty="0">
                <a:solidFill>
                  <a:srgbClr val="000000"/>
                </a:solidFill>
                <a:latin typeface="Consolas" panose="020B0609020204030204" pitchFamily="49" charset="0"/>
              </a:rPr>
              <a:t>double</a:t>
            </a:r>
          </a:p>
          <a:p>
            <a:pPr eaLnBrk="1" hangingPunct="1"/>
            <a:r>
              <a:rPr lang="en-US" altLang="en-US" dirty="0">
                <a:solidFill>
                  <a:srgbClr val="000000"/>
                </a:solidFill>
                <a:latin typeface="Cambria" panose="02040503050406030204" pitchFamily="18" charset="0"/>
              </a:rPr>
              <a:t>By default, floating-point values are displayed with six digits of precision if the precision is not specified in the format specifier.</a:t>
            </a:r>
          </a:p>
        </p:txBody>
      </p:sp>
      <p:sp>
        <p:nvSpPr>
          <p:cNvPr id="94212" name="Footer Placeholder 3">
            <a:extLst>
              <a:ext uri="{FF2B5EF4-FFF2-40B4-BE49-F238E27FC236}">
                <a16:creationId xmlns:a16="http://schemas.microsoft.com/office/drawing/2014/main" id="{32D140A6-E240-4517-AE38-8368815B1CE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037C-627E-4FEB-B4CA-655CE3D2B713}"/>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5.12  </a:t>
            </a:r>
            <a:r>
              <a:rPr lang="en-US" dirty="0">
                <a:solidFill>
                  <a:srgbClr val="3380E6"/>
                </a:solidFill>
                <a:latin typeface="Calibri" panose="020F0502020204030204" pitchFamily="34" charset="0"/>
              </a:rPr>
              <a:t>Method Overloading (cont.)</a:t>
            </a:r>
          </a:p>
        </p:txBody>
      </p:sp>
      <p:sp>
        <p:nvSpPr>
          <p:cNvPr id="89091" name="Text Placeholder 2">
            <a:extLst>
              <a:ext uri="{FF2B5EF4-FFF2-40B4-BE49-F238E27FC236}">
                <a16:creationId xmlns:a16="http://schemas.microsoft.com/office/drawing/2014/main" id="{56DF6D89-7195-4951-BBB0-6961A7FC1C71}"/>
              </a:ext>
            </a:extLst>
          </p:cNvPr>
          <p:cNvSpPr>
            <a:spLocks noGrp="1"/>
          </p:cNvSpPr>
          <p:nvPr>
            <p:ph type="body" idx="1"/>
          </p:nvPr>
        </p:nvSpPr>
        <p:spPr/>
        <p:txBody>
          <a:bodyPr/>
          <a:lstStyle/>
          <a:p>
            <a:pPr eaLnBrk="1" hangingPunct="1">
              <a:lnSpc>
                <a:spcPct val="80000"/>
              </a:lnSpc>
            </a:pPr>
            <a:r>
              <a:rPr lang="en-US" altLang="en-US" sz="2500" dirty="0">
                <a:solidFill>
                  <a:srgbClr val="000000"/>
                </a:solidFill>
                <a:latin typeface="Cambria" panose="02040503050406030204" pitchFamily="18" charset="0"/>
              </a:rPr>
              <a:t>Compiler distinguishes overloaded methods by their </a:t>
            </a:r>
            <a:r>
              <a:rPr lang="en-US" altLang="en-US" sz="2500" dirty="0">
                <a:solidFill>
                  <a:srgbClr val="0000FF"/>
                </a:solidFill>
                <a:latin typeface="Cambria" panose="02040503050406030204" pitchFamily="18" charset="0"/>
              </a:rPr>
              <a:t>signatures</a:t>
            </a:r>
            <a:endParaRPr lang="en-US" altLang="en-US" sz="2500" dirty="0">
              <a:solidFill>
                <a:srgbClr val="000000"/>
              </a:solidFill>
              <a:latin typeface="Cambria" panose="02040503050406030204" pitchFamily="18" charset="0"/>
            </a:endParaRPr>
          </a:p>
          <a:p>
            <a:pPr lvl="1" eaLnBrk="1" hangingPunct="1">
              <a:lnSpc>
                <a:spcPct val="80000"/>
              </a:lnSpc>
            </a:pPr>
            <a:r>
              <a:rPr lang="en-US" altLang="en-US" sz="2100" dirty="0">
                <a:solidFill>
                  <a:srgbClr val="000000"/>
                </a:solidFill>
                <a:latin typeface="Cambria" panose="02040503050406030204" pitchFamily="18" charset="0"/>
              </a:rPr>
              <a:t>A combination of the method’s </a:t>
            </a:r>
            <a:r>
              <a:rPr lang="en-US" altLang="en-US" sz="2100" i="1" dirty="0">
                <a:solidFill>
                  <a:srgbClr val="000000"/>
                </a:solidFill>
                <a:latin typeface="Cambria" panose="02040503050406030204" pitchFamily="18" charset="0"/>
              </a:rPr>
              <a:t>name</a:t>
            </a:r>
            <a:r>
              <a:rPr lang="en-US" altLang="en-US" sz="2100" dirty="0">
                <a:solidFill>
                  <a:srgbClr val="000000"/>
                </a:solidFill>
                <a:latin typeface="Cambria" panose="02040503050406030204" pitchFamily="18" charset="0"/>
              </a:rPr>
              <a:t> and the </a:t>
            </a:r>
            <a:r>
              <a:rPr lang="en-US" altLang="en-US" sz="2100" i="1" dirty="0">
                <a:solidFill>
                  <a:srgbClr val="000000"/>
                </a:solidFill>
                <a:latin typeface="Cambria" panose="02040503050406030204" pitchFamily="18" charset="0"/>
              </a:rPr>
              <a:t>number</a:t>
            </a:r>
            <a:r>
              <a:rPr lang="en-US" altLang="en-US" sz="2100" dirty="0">
                <a:solidFill>
                  <a:srgbClr val="000000"/>
                </a:solidFill>
                <a:latin typeface="Cambria" panose="02040503050406030204" pitchFamily="18" charset="0"/>
              </a:rPr>
              <a:t>, </a:t>
            </a:r>
            <a:r>
              <a:rPr lang="en-US" altLang="en-US" sz="2100" i="1" dirty="0">
                <a:solidFill>
                  <a:srgbClr val="000000"/>
                </a:solidFill>
                <a:latin typeface="Cambria" panose="02040503050406030204" pitchFamily="18" charset="0"/>
              </a:rPr>
              <a:t>types</a:t>
            </a:r>
            <a:r>
              <a:rPr lang="en-US" altLang="en-US" sz="2100" dirty="0">
                <a:solidFill>
                  <a:srgbClr val="000000"/>
                </a:solidFill>
                <a:latin typeface="Cambria" panose="02040503050406030204" pitchFamily="18" charset="0"/>
              </a:rPr>
              <a:t> and </a:t>
            </a:r>
            <a:r>
              <a:rPr lang="en-US" altLang="en-US" sz="2100" i="1" dirty="0">
                <a:solidFill>
                  <a:srgbClr val="000000"/>
                </a:solidFill>
                <a:latin typeface="Cambria" panose="02040503050406030204" pitchFamily="18" charset="0"/>
              </a:rPr>
              <a:t>order</a:t>
            </a:r>
            <a:r>
              <a:rPr lang="en-US" altLang="en-US" sz="2100" dirty="0">
                <a:solidFill>
                  <a:srgbClr val="000000"/>
                </a:solidFill>
                <a:latin typeface="Cambria" panose="02040503050406030204" pitchFamily="18" charset="0"/>
              </a:rPr>
              <a:t> of its parameters, but </a:t>
            </a:r>
            <a:r>
              <a:rPr lang="en-US" altLang="en-US" sz="2100" i="1" dirty="0">
                <a:solidFill>
                  <a:srgbClr val="000000"/>
                </a:solidFill>
                <a:latin typeface="Cambria" panose="02040503050406030204" pitchFamily="18" charset="0"/>
              </a:rPr>
              <a:t>not</a:t>
            </a:r>
            <a:r>
              <a:rPr lang="en-US" altLang="en-US" sz="2100" dirty="0">
                <a:solidFill>
                  <a:srgbClr val="000000"/>
                </a:solidFill>
                <a:latin typeface="Cambria" panose="02040503050406030204" pitchFamily="18" charset="0"/>
              </a:rPr>
              <a:t> its return type.</a:t>
            </a:r>
          </a:p>
          <a:p>
            <a:pPr eaLnBrk="1" hangingPunct="1">
              <a:lnSpc>
                <a:spcPct val="80000"/>
              </a:lnSpc>
            </a:pPr>
            <a:r>
              <a:rPr lang="en-US" altLang="en-US" sz="2500" dirty="0">
                <a:solidFill>
                  <a:srgbClr val="000000"/>
                </a:solidFill>
                <a:latin typeface="Cambria" panose="02040503050406030204" pitchFamily="18" charset="0"/>
              </a:rPr>
              <a:t>Internally, the compiler uses longer method names that include the original method name, the types of each parameter and the exact order of the parameters to determine whether the methods in a class are unique in that class.</a:t>
            </a:r>
          </a:p>
          <a:p>
            <a:pPr eaLnBrk="1" hangingPunct="1">
              <a:lnSpc>
                <a:spcPct val="80000"/>
              </a:lnSpc>
            </a:pPr>
            <a:r>
              <a:rPr lang="en-US" altLang="en-US" sz="2500" i="1" dirty="0">
                <a:solidFill>
                  <a:srgbClr val="000000"/>
                </a:solidFill>
                <a:latin typeface="Cambria" panose="02040503050406030204" pitchFamily="18" charset="0"/>
              </a:rPr>
              <a:t>Method calls cannot be distinguished by return type </a:t>
            </a:r>
          </a:p>
          <a:p>
            <a:pPr lvl="1" eaLnBrk="1" hangingPunct="1">
              <a:lnSpc>
                <a:spcPct val="80000"/>
              </a:lnSpc>
            </a:pPr>
            <a:r>
              <a:rPr lang="en-US" altLang="en-US" sz="2100" dirty="0">
                <a:solidFill>
                  <a:srgbClr val="000000"/>
                </a:solidFill>
                <a:latin typeface="Cambria" panose="02040503050406030204" pitchFamily="18" charset="0"/>
              </a:rPr>
              <a:t>Overloaded methods can have different return types if the methods have different parameter lists </a:t>
            </a:r>
          </a:p>
          <a:p>
            <a:pPr eaLnBrk="1" hangingPunct="1">
              <a:lnSpc>
                <a:spcPct val="80000"/>
              </a:lnSpc>
            </a:pPr>
            <a:r>
              <a:rPr lang="en-US" altLang="en-US" sz="2500" dirty="0">
                <a:solidFill>
                  <a:srgbClr val="000000"/>
                </a:solidFill>
                <a:latin typeface="Cambria" panose="02040503050406030204" pitchFamily="18" charset="0"/>
              </a:rPr>
              <a:t>Overloaded methods need not have the same number of parameters </a:t>
            </a:r>
          </a:p>
        </p:txBody>
      </p:sp>
      <p:sp>
        <p:nvSpPr>
          <p:cNvPr id="95236" name="Footer Placeholder 3">
            <a:extLst>
              <a:ext uri="{FF2B5EF4-FFF2-40B4-BE49-F238E27FC236}">
                <a16:creationId xmlns:a16="http://schemas.microsoft.com/office/drawing/2014/main" id="{DB87F29B-B01A-42AF-997C-92D66D4857B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55">
            <a:extLst>
              <a:ext uri="{FF2B5EF4-FFF2-40B4-BE49-F238E27FC236}">
                <a16:creationId xmlns:a16="http://schemas.microsoft.com/office/drawing/2014/main" id="{F00E9F7A-17D2-4140-A0DD-92E1795D42F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95513"/>
            <a:ext cx="9144000" cy="2466975"/>
          </a:xfrm>
          <a:prstGeom prst="rect">
            <a:avLst/>
          </a:prstGeom>
        </p:spPr>
      </p:pic>
      <p:sp>
        <p:nvSpPr>
          <p:cNvPr id="2" name="Footer Placeholder 1">
            <a:extLst>
              <a:ext uri="{FF2B5EF4-FFF2-40B4-BE49-F238E27FC236}">
                <a16:creationId xmlns:a16="http://schemas.microsoft.com/office/drawing/2014/main" id="{F826658A-F64F-44AE-9AB4-C29E201FA78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41729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5_Methods_Page_09">
            <a:extLst>
              <a:ext uri="{FF2B5EF4-FFF2-40B4-BE49-F238E27FC236}">
                <a16:creationId xmlns:a16="http://schemas.microsoft.com/office/drawing/2014/main" id="{06A42B6B-35B9-405C-AC12-BF66261F070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37023"/>
            <a:ext cx="9144000" cy="4983956"/>
          </a:xfrm>
          <a:prstGeom prst="rect">
            <a:avLst/>
          </a:prstGeom>
        </p:spPr>
      </p:pic>
      <p:sp>
        <p:nvSpPr>
          <p:cNvPr id="2" name="Footer Placeholder 1">
            <a:extLst>
              <a:ext uri="{FF2B5EF4-FFF2-40B4-BE49-F238E27FC236}">
                <a16:creationId xmlns:a16="http://schemas.microsoft.com/office/drawing/2014/main" id="{3C501495-FA89-4BE5-8693-A2D780A4E10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368646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DeitelPowerPointTemplate</Template>
  <TotalTime>209</TotalTime>
  <Words>3533</Words>
  <Application>Microsoft Office PowerPoint</Application>
  <PresentationFormat>On-screen Show (4:3)</PresentationFormat>
  <Paragraphs>304</Paragraphs>
  <Slides>88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88</vt:i4>
      </vt:variant>
    </vt:vector>
  </HeadingPairs>
  <TitlesOfParts>
    <vt:vector size="98" baseType="lpstr">
      <vt:lpstr>Arial</vt:lpstr>
      <vt:lpstr>Calibri</vt:lpstr>
      <vt:lpstr>Cambria</vt:lpstr>
      <vt:lpstr>Consolas</vt:lpstr>
      <vt:lpstr>Lucida Sans Unicode</vt:lpstr>
      <vt:lpstr>Verdana</vt:lpstr>
      <vt:lpstr>Wingdings</vt:lpstr>
      <vt:lpstr>Wingdings 2</vt:lpstr>
      <vt:lpstr>Wingdings 3</vt:lpstr>
      <vt:lpstr>Concourse</vt:lpstr>
      <vt:lpstr>Chapter 5, Methods </vt:lpstr>
      <vt:lpstr>PowerPoint Presentation</vt:lpstr>
      <vt:lpstr>PowerPoint Presentation</vt:lpstr>
      <vt:lpstr>PowerPoint Presentation</vt:lpstr>
      <vt:lpstr>PowerPoint Presentation</vt:lpstr>
      <vt:lpstr>PowerPoint Presentation</vt:lpstr>
      <vt:lpstr>5.1  Introduction </vt:lpstr>
      <vt:lpstr>5.2  Program Units in Java </vt:lpstr>
      <vt:lpstr>PowerPoint Presentation</vt:lpstr>
      <vt:lpstr>5.2  Program Units in Java (cont.)</vt:lpstr>
      <vt:lpstr>PowerPoint Presentation</vt:lpstr>
      <vt:lpstr>PowerPoint Presentation</vt:lpstr>
      <vt:lpstr>PowerPoint Presentation</vt:lpstr>
      <vt:lpstr>5.2  Program Units in Java (cont.)</vt:lpstr>
      <vt:lpstr>PowerPoint Presentation</vt:lpstr>
      <vt:lpstr>PowerPoint Presentation</vt:lpstr>
      <vt:lpstr>5.3  static Methods, static Fields and Class Math </vt:lpstr>
      <vt:lpstr>PowerPoint Presentation</vt:lpstr>
      <vt:lpstr>PowerPoint Presentation</vt:lpstr>
      <vt:lpstr>PowerPoint Presentation</vt:lpstr>
      <vt:lpstr>5.3  static Methods, static Fields and Class Math (cont.)</vt:lpstr>
      <vt:lpstr>5.3  static Methods, static Fields and Class Math (cont.)</vt:lpstr>
      <vt:lpstr>5.4  Declaring Methods</vt:lpstr>
      <vt:lpstr>PowerPoint Presentation</vt:lpstr>
      <vt:lpstr>PowerPoint Presentation</vt:lpstr>
      <vt:lpstr>PowerPoint Presentation</vt:lpstr>
      <vt:lpstr>5.4  Declaring Methods (cont.)</vt:lpstr>
      <vt:lpstr>5.4  Declaring Methods (cont.)</vt:lpstr>
      <vt:lpstr>5.4  Declaring Methods (cont.)</vt:lpstr>
      <vt:lpstr>PowerPoint Presentation</vt:lpstr>
      <vt:lpstr>5.4  Declaring Methods (cont.)</vt:lpstr>
      <vt:lpstr>5.4  Declaring Methods (cont.)</vt:lpstr>
      <vt:lpstr>PowerPoint Presentation</vt:lpstr>
      <vt:lpstr>PowerPoint Presentation</vt:lpstr>
      <vt:lpstr>5.4  Declaring Methods (cont.)</vt:lpstr>
      <vt:lpstr>5.5  Notes on Declaring and Using Methods</vt:lpstr>
      <vt:lpstr>5.5  Notes on Declaring and Using Methods (cont.)</vt:lpstr>
      <vt:lpstr>PowerPoint Presentation</vt:lpstr>
      <vt:lpstr>PowerPoint Presentation</vt:lpstr>
      <vt:lpstr>PowerPoint Presentation</vt:lpstr>
      <vt:lpstr>5.6  Method-Call Stack and and Activation Records </vt:lpstr>
      <vt:lpstr>5.6  Method-Call Stack and Activation Records (cont.)</vt:lpstr>
      <vt:lpstr>5.6  Method-Call Stack and Activation Records (cont.)</vt:lpstr>
      <vt:lpstr>5.6  Method-Call Stack and Activation Records (cont.)</vt:lpstr>
      <vt:lpstr>5.7  Argument Promotion and Casting</vt:lpstr>
      <vt:lpstr>PowerPoint Presentation</vt:lpstr>
      <vt:lpstr>PowerPoint Presentation</vt:lpstr>
      <vt:lpstr>5.8  Java API Packages</vt:lpstr>
      <vt:lpstr>PowerPoint Presentation</vt:lpstr>
      <vt:lpstr>PowerPoint Presentation</vt:lpstr>
      <vt:lpstr>PowerPoint Presentation</vt:lpstr>
      <vt:lpstr>PowerPoint Presentation</vt:lpstr>
      <vt:lpstr>PowerPoint Presentation</vt:lpstr>
      <vt:lpstr>5.9  Case Study: Random-Number Generation</vt:lpstr>
      <vt:lpstr>5.9  Case Study: Random-Number Generation (cont.)</vt:lpstr>
      <vt:lpstr>5.9  Case Study: Random-Number Generation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5.9.1 Generalized Scaling and Shifting of Random Numbers</vt:lpstr>
      <vt:lpstr>5.10  Case Study: A Game of Chance; Introducing Enumerations</vt:lpstr>
      <vt:lpstr>PowerPoint Presentation</vt:lpstr>
      <vt:lpstr>PowerPoint Presentation</vt:lpstr>
      <vt:lpstr>PowerPoint Presentation</vt:lpstr>
      <vt:lpstr>PowerPoint Presentation</vt:lpstr>
      <vt:lpstr>PowerPoint Presentation</vt:lpstr>
      <vt:lpstr>5.10  Case Study: A Game of Chance; Introducing Enumerations (cont.)</vt:lpstr>
      <vt:lpstr>PowerPoint Presentation</vt:lpstr>
      <vt:lpstr>PowerPoint Presentation</vt:lpstr>
      <vt:lpstr>5.10  Case Study: A Game of Chance; Introducing Enumerations (cont.)</vt:lpstr>
      <vt:lpstr>5.11  Scope of Declarations </vt:lpstr>
      <vt:lpstr>5.11  Scope of Declarations (cont.)</vt:lpstr>
      <vt:lpstr>5.11  Scope of Declarations (cont.)</vt:lpstr>
      <vt:lpstr>PowerPoint Presentation</vt:lpstr>
      <vt:lpstr>PowerPoint Presentation</vt:lpstr>
      <vt:lpstr>PowerPoint Presentation</vt:lpstr>
      <vt:lpstr>PowerPoint Presentation</vt:lpstr>
      <vt:lpstr>5.12  Method Overloading</vt:lpstr>
      <vt:lpstr>PowerPoint Presentation</vt:lpstr>
      <vt:lpstr>PowerPoint Presentation</vt:lpstr>
      <vt:lpstr>5.12  Method Overloading (cont.)</vt:lpstr>
      <vt:lpstr>5.12  Method Overloading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dc:title>
  <dc:creator>Windows User</dc:creator>
  <cp:lastModifiedBy>Paul Deitel</cp:lastModifiedBy>
  <cp:revision>36</cp:revision>
  <dcterms:created xsi:type="dcterms:W3CDTF">2009-09-09T13:16:40Z</dcterms:created>
  <dcterms:modified xsi:type="dcterms:W3CDTF">2017-11-05T15:26:22Z</dcterms:modified>
</cp:coreProperties>
</file>