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4"/>
  </p:notesMasterIdLst>
  <p:sldIdLst>
    <p:sldId id="256" r:id="rId2"/>
    <p:sldId id="502" r:id="rId3"/>
    <p:sldId id="503" r:id="rId4"/>
    <p:sldId id="504" r:id="rId5"/>
    <p:sldId id="505" r:id="rId6"/>
    <p:sldId id="506" r:id="rId7"/>
    <p:sldId id="507" r:id="rId8"/>
    <p:sldId id="257" r:id="rId9"/>
    <p:sldId id="258" r:id="rId10"/>
    <p:sldId id="259" r:id="rId11"/>
    <p:sldId id="260" r:id="rId12"/>
    <p:sldId id="261" r:id="rId13"/>
    <p:sldId id="508" r:id="rId14"/>
    <p:sldId id="509" r:id="rId15"/>
    <p:sldId id="262" r:id="rId16"/>
    <p:sldId id="263" r:id="rId17"/>
    <p:sldId id="264" r:id="rId18"/>
    <p:sldId id="510" r:id="rId19"/>
    <p:sldId id="511" r:id="rId20"/>
    <p:sldId id="512" r:id="rId21"/>
    <p:sldId id="265" r:id="rId22"/>
    <p:sldId id="266" r:id="rId23"/>
    <p:sldId id="426" r:id="rId24"/>
    <p:sldId id="513" r:id="rId25"/>
    <p:sldId id="514" r:id="rId26"/>
    <p:sldId id="267" r:id="rId27"/>
    <p:sldId id="515" r:id="rId28"/>
    <p:sldId id="516" r:id="rId29"/>
    <p:sldId id="268" r:id="rId30"/>
    <p:sldId id="517" r:id="rId31"/>
    <p:sldId id="518" r:id="rId32"/>
    <p:sldId id="519" r:id="rId33"/>
    <p:sldId id="520" r:id="rId34"/>
    <p:sldId id="521" r:id="rId35"/>
    <p:sldId id="269" r:id="rId36"/>
    <p:sldId id="522" r:id="rId37"/>
    <p:sldId id="270" r:id="rId38"/>
    <p:sldId id="523" r:id="rId39"/>
    <p:sldId id="524" r:id="rId40"/>
    <p:sldId id="271" r:id="rId41"/>
    <p:sldId id="525" r:id="rId42"/>
    <p:sldId id="526" r:id="rId43"/>
    <p:sldId id="272" r:id="rId44"/>
    <p:sldId id="427" r:id="rId45"/>
    <p:sldId id="527" r:id="rId46"/>
    <p:sldId id="528" r:id="rId47"/>
    <p:sldId id="273" r:id="rId48"/>
    <p:sldId id="529" r:id="rId49"/>
    <p:sldId id="530" r:id="rId50"/>
    <p:sldId id="275" r:id="rId51"/>
    <p:sldId id="429" r:id="rId52"/>
    <p:sldId id="430" r:id="rId53"/>
    <p:sldId id="431" r:id="rId54"/>
    <p:sldId id="428" r:id="rId55"/>
    <p:sldId id="432" r:id="rId56"/>
    <p:sldId id="531" r:id="rId57"/>
    <p:sldId id="532" r:id="rId58"/>
    <p:sldId id="276" r:id="rId59"/>
    <p:sldId id="433" r:id="rId60"/>
    <p:sldId id="277" r:id="rId61"/>
    <p:sldId id="533" r:id="rId62"/>
    <p:sldId id="534" r:id="rId63"/>
    <p:sldId id="535" r:id="rId64"/>
    <p:sldId id="536" r:id="rId65"/>
    <p:sldId id="278" r:id="rId66"/>
    <p:sldId id="279" r:id="rId67"/>
    <p:sldId id="537" r:id="rId68"/>
    <p:sldId id="280" r:id="rId69"/>
    <p:sldId id="281" r:id="rId70"/>
    <p:sldId id="538" r:id="rId71"/>
    <p:sldId id="282" r:id="rId72"/>
    <p:sldId id="283" r:id="rId73"/>
    <p:sldId id="284" r:id="rId74"/>
    <p:sldId id="539" r:id="rId75"/>
    <p:sldId id="540" r:id="rId76"/>
    <p:sldId id="288" r:id="rId77"/>
    <p:sldId id="541" r:id="rId78"/>
    <p:sldId id="542" r:id="rId79"/>
    <p:sldId id="543" r:id="rId80"/>
    <p:sldId id="544" r:id="rId81"/>
    <p:sldId id="289" r:id="rId82"/>
    <p:sldId id="545" r:id="rId83"/>
    <p:sldId id="546" r:id="rId84"/>
    <p:sldId id="547" r:id="rId85"/>
    <p:sldId id="548" r:id="rId86"/>
    <p:sldId id="290" r:id="rId87"/>
    <p:sldId id="549" r:id="rId88"/>
    <p:sldId id="550" r:id="rId89"/>
    <p:sldId id="551" r:id="rId90"/>
    <p:sldId id="552" r:id="rId91"/>
    <p:sldId id="553" r:id="rId92"/>
    <p:sldId id="554" r:id="rId93"/>
    <p:sldId id="434" r:id="rId94"/>
    <p:sldId id="291" r:id="rId95"/>
    <p:sldId id="435" r:id="rId96"/>
    <p:sldId id="555" r:id="rId97"/>
    <p:sldId id="436" r:id="rId98"/>
    <p:sldId id="556" r:id="rId99"/>
    <p:sldId id="557" r:id="rId100"/>
    <p:sldId id="558" r:id="rId101"/>
    <p:sldId id="437" r:id="rId102"/>
    <p:sldId id="438" r:id="rId10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008" autoAdjust="0"/>
    <p:restoredTop sz="94660"/>
  </p:normalViewPr>
  <p:slideViewPr>
    <p:cSldViewPr>
      <p:cViewPr varScale="1">
        <p:scale>
          <a:sx n="123" d="100"/>
          <a:sy n="123" d="100"/>
        </p:scale>
        <p:origin x="82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2FBFAE-89F8-4151-83F3-2098D4D018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F6ADC4A2-D323-4975-A6DB-172D2DDF0B7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cs typeface="Calibri" panose="020F0502020204030204" pitchFamily="34" charset="0"/>
              </a:defRPr>
            </a:lvl1pPr>
          </a:lstStyle>
          <a:p>
            <a:pPr>
              <a:defRPr/>
            </a:pPr>
            <a:fld id="{922E3FBF-90C9-43F1-AAB0-CE72E643BDB9}" type="datetimeFigureOut">
              <a:rPr lang="en-US" smtClean="0"/>
              <a:pPr>
                <a:defRPr/>
              </a:pPr>
              <a:t>11/5/2017</a:t>
            </a:fld>
            <a:endParaRPr lang="en-US" dirty="0"/>
          </a:p>
        </p:txBody>
      </p:sp>
      <p:sp>
        <p:nvSpPr>
          <p:cNvPr id="4" name="Slide Image Placeholder 3">
            <a:extLst>
              <a:ext uri="{FF2B5EF4-FFF2-40B4-BE49-F238E27FC236}">
                <a16:creationId xmlns:a16="http://schemas.microsoft.com/office/drawing/2014/main" id="{DD6BD217-7CA6-417F-869D-58B2D3BDEE4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5BE245E-9D2C-46C3-8682-CA2601E87FB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67265F4-42F3-4841-A7D2-2A824E55F0B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9A3356A7-29BB-49DA-9F5C-D4ADB223931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Calibri" panose="020F0502020204030204" pitchFamily="34" charset="0"/>
              </a:defRPr>
            </a:lvl1pPr>
          </a:lstStyle>
          <a:p>
            <a:fld id="{733F3893-7729-48E3-82D1-53C4818A331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958CEEED-ADCB-42C2-8889-9598DCDE7433}"/>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grpSp>
        <p:nvGrpSpPr>
          <p:cNvPr id="5" name="Group 18">
            <a:extLst>
              <a:ext uri="{FF2B5EF4-FFF2-40B4-BE49-F238E27FC236}">
                <a16:creationId xmlns:a16="http://schemas.microsoft.com/office/drawing/2014/main" id="{317FC827-2824-4A12-8010-350F0F9F5CC5}"/>
              </a:ext>
            </a:extLst>
          </p:cNvPr>
          <p:cNvGrpSpPr>
            <a:grpSpLocks/>
          </p:cNvGrpSpPr>
          <p:nvPr/>
        </p:nvGrpSpPr>
        <p:grpSpPr bwMode="auto">
          <a:xfrm>
            <a:off x="-3175" y="4953000"/>
            <a:ext cx="9147175" cy="1911350"/>
            <a:chOff x="-3765" y="4832896"/>
            <a:chExt cx="9147765" cy="2032192"/>
          </a:xfrm>
        </p:grpSpPr>
        <p:sp>
          <p:nvSpPr>
            <p:cNvPr id="6" name="Freeform 19">
              <a:extLst>
                <a:ext uri="{FF2B5EF4-FFF2-40B4-BE49-F238E27FC236}">
                  <a16:creationId xmlns:a16="http://schemas.microsoft.com/office/drawing/2014/main" id="{D3B7E624-24DA-4829-B77A-693128FD6A0D}"/>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7" name="Freeform 20">
              <a:extLst>
                <a:ext uri="{FF2B5EF4-FFF2-40B4-BE49-F238E27FC236}">
                  <a16:creationId xmlns:a16="http://schemas.microsoft.com/office/drawing/2014/main" id="{20109E26-22B9-44FB-8F55-A6175D09DADD}"/>
                </a:ext>
              </a:extLst>
            </p:cNvPr>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8" name="Freeform 22">
              <a:extLst>
                <a:ext uri="{FF2B5EF4-FFF2-40B4-BE49-F238E27FC236}">
                  <a16:creationId xmlns:a16="http://schemas.microsoft.com/office/drawing/2014/main" id="{27FD15B0-4DAD-4D37-91A2-2B49420B7FB6}"/>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cxnSp>
          <p:nvCxnSpPr>
            <p:cNvPr id="10" name="Straight Connector 9">
              <a:extLst>
                <a:ext uri="{FF2B5EF4-FFF2-40B4-BE49-F238E27FC236}">
                  <a16:creationId xmlns:a16="http://schemas.microsoft.com/office/drawing/2014/main" id="{50A9C444-DA7A-4D4A-B8FB-01311EED54FF}"/>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24">
            <a:hlinkClick r:id="" action="ppaction://hlinkshowjump?jump=nextslide" highlightClick="1"/>
            <a:extLst>
              <a:ext uri="{FF2B5EF4-FFF2-40B4-BE49-F238E27FC236}">
                <a16:creationId xmlns:a16="http://schemas.microsoft.com/office/drawing/2014/main" id="{30B47F12-7B71-4D5D-B287-51AFCBF2E5E9}"/>
              </a:ext>
            </a:extLst>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a:extLst>
              <a:ext uri="{FF2B5EF4-FFF2-40B4-BE49-F238E27FC236}">
                <a16:creationId xmlns:a16="http://schemas.microsoft.com/office/drawing/2014/main" id="{BEC51C2A-9309-4337-A684-988D4163C5F8}"/>
              </a:ext>
            </a:extLst>
          </p:cNvPr>
          <p:cNvSpPr>
            <a:spLocks noGrp="1"/>
          </p:cNvSpPr>
          <p:nvPr>
            <p:ph type="dt" sz="half" idx="10"/>
          </p:nvPr>
        </p:nvSpPr>
        <p:spPr/>
        <p:txBody>
          <a:bodyPr/>
          <a:lstStyle>
            <a:lvl1pPr>
              <a:defRPr smtClean="0">
                <a:solidFill>
                  <a:srgbClr val="FFFFFF"/>
                </a:solidFill>
              </a:defRPr>
            </a:lvl1pPr>
            <a:extLst/>
          </a:lstStyle>
          <a:p>
            <a:pPr>
              <a:defRPr/>
            </a:pPr>
            <a:fld id="{CFFA6B72-F2E4-493B-8A88-15784C87FD20}" type="datetime1">
              <a:rPr lang="en-US" smtClean="0"/>
              <a:t>11/5/2017</a:t>
            </a:fld>
            <a:endParaRPr lang="en-US"/>
          </a:p>
        </p:txBody>
      </p:sp>
      <p:sp>
        <p:nvSpPr>
          <p:cNvPr id="13" name="Slide Number Placeholder 26">
            <a:extLst>
              <a:ext uri="{FF2B5EF4-FFF2-40B4-BE49-F238E27FC236}">
                <a16:creationId xmlns:a16="http://schemas.microsoft.com/office/drawing/2014/main" id="{0D1185DC-1BD1-4BA6-A5B0-51299FF824DA}"/>
              </a:ext>
            </a:extLst>
          </p:cNvPr>
          <p:cNvSpPr>
            <a:spLocks noGrp="1"/>
          </p:cNvSpPr>
          <p:nvPr>
            <p:ph type="sldNum" sz="quarter" idx="11"/>
          </p:nvPr>
        </p:nvSpPr>
        <p:spPr/>
        <p:txBody>
          <a:bodyPr/>
          <a:lstStyle>
            <a:lvl1pPr>
              <a:defRPr>
                <a:solidFill>
                  <a:srgbClr val="FFFFFF"/>
                </a:solidFill>
              </a:defRPr>
            </a:lvl1pPr>
          </a:lstStyle>
          <a:p>
            <a:fld id="{7E57B295-1BF7-4DD3-8963-4D96DF1327C7}" type="slidenum">
              <a:rPr lang="en-US" altLang="en-US"/>
              <a:pPr/>
              <a:t>‹#›</a:t>
            </a:fld>
            <a:endParaRPr lang="en-US" altLang="en-US"/>
          </a:p>
        </p:txBody>
      </p:sp>
      <p:sp>
        <p:nvSpPr>
          <p:cNvPr id="14" name="Footer Placeholder 18">
            <a:extLst>
              <a:ext uri="{FF2B5EF4-FFF2-40B4-BE49-F238E27FC236}">
                <a16:creationId xmlns:a16="http://schemas.microsoft.com/office/drawing/2014/main" id="{8557B797-C16C-419F-9DEA-8671E4723030}"/>
              </a:ext>
            </a:extLst>
          </p:cNvPr>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a:t>©1992-2018 by Pearson Education, Inc. All Rights Reserved.</a:t>
            </a:r>
          </a:p>
        </p:txBody>
      </p:sp>
    </p:spTree>
    <p:extLst>
      <p:ext uri="{BB962C8B-B14F-4D97-AF65-F5344CB8AC3E}">
        <p14:creationId xmlns:p14="http://schemas.microsoft.com/office/powerpoint/2010/main" val="217165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426057D-D8A1-4037-9BFB-E9AB48A32197}"/>
              </a:ext>
            </a:extLst>
          </p:cNvPr>
          <p:cNvSpPr>
            <a:spLocks noGrp="1"/>
          </p:cNvSpPr>
          <p:nvPr>
            <p:ph type="dt" sz="half" idx="10"/>
          </p:nvPr>
        </p:nvSpPr>
        <p:spPr/>
        <p:txBody>
          <a:bodyPr/>
          <a:lstStyle>
            <a:lvl1pPr>
              <a:defRPr/>
            </a:lvl1pPr>
          </a:lstStyle>
          <a:p>
            <a:pPr>
              <a:defRPr/>
            </a:pPr>
            <a:fld id="{5409236E-D22B-46E9-AC3F-452F750E608B}" type="datetime1">
              <a:rPr lang="en-US" smtClean="0"/>
              <a:t>11/5/2017</a:t>
            </a:fld>
            <a:endParaRPr lang="en-US"/>
          </a:p>
        </p:txBody>
      </p:sp>
      <p:sp>
        <p:nvSpPr>
          <p:cNvPr id="5" name="Footer Placeholder 21">
            <a:extLst>
              <a:ext uri="{FF2B5EF4-FFF2-40B4-BE49-F238E27FC236}">
                <a16:creationId xmlns:a16="http://schemas.microsoft.com/office/drawing/2014/main" id="{A6600F04-A80F-4C14-826C-5C85892D3731}"/>
              </a:ext>
            </a:extLst>
          </p:cNvPr>
          <p:cNvSpPr>
            <a:spLocks noGrp="1"/>
          </p:cNvSpPr>
          <p:nvPr>
            <p:ph type="ftr" sz="quarter" idx="11"/>
          </p:nvPr>
        </p:nvSpPr>
        <p:spPr/>
        <p:txBody>
          <a:bodyPr/>
          <a:lstStyle>
            <a:lvl1pPr>
              <a:defRPr/>
            </a:lvl1pPr>
          </a:lstStyle>
          <a:p>
            <a:pPr>
              <a:defRPr/>
            </a:pPr>
            <a:r>
              <a:rPr lang="en-US"/>
              <a:t>©1992-2018 by Pearson Education, Inc. All Rights Reserved.</a:t>
            </a:r>
          </a:p>
        </p:txBody>
      </p:sp>
      <p:sp>
        <p:nvSpPr>
          <p:cNvPr id="6" name="Slide Number Placeholder 17">
            <a:extLst>
              <a:ext uri="{FF2B5EF4-FFF2-40B4-BE49-F238E27FC236}">
                <a16:creationId xmlns:a16="http://schemas.microsoft.com/office/drawing/2014/main" id="{29114197-CB2E-4B76-A5B4-C0B08EC0A50B}"/>
              </a:ext>
            </a:extLst>
          </p:cNvPr>
          <p:cNvSpPr>
            <a:spLocks noGrp="1"/>
          </p:cNvSpPr>
          <p:nvPr>
            <p:ph type="sldNum" sz="quarter" idx="12"/>
          </p:nvPr>
        </p:nvSpPr>
        <p:spPr/>
        <p:txBody>
          <a:bodyPr/>
          <a:lstStyle>
            <a:lvl1pPr>
              <a:defRPr/>
            </a:lvl1pPr>
          </a:lstStyle>
          <a:p>
            <a:fld id="{81C8E8C9-1459-43A0-917E-B22A02B9C3D6}" type="slidenum">
              <a:rPr lang="en-US" altLang="en-US"/>
              <a:pPr/>
              <a:t>‹#›</a:t>
            </a:fld>
            <a:endParaRPr lang="en-US" altLang="en-US"/>
          </a:p>
        </p:txBody>
      </p:sp>
    </p:spTree>
    <p:extLst>
      <p:ext uri="{BB962C8B-B14F-4D97-AF65-F5344CB8AC3E}">
        <p14:creationId xmlns:p14="http://schemas.microsoft.com/office/powerpoint/2010/main" val="78143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A18592F-3E59-40B6-99B9-F1921E049791}"/>
              </a:ext>
            </a:extLst>
          </p:cNvPr>
          <p:cNvSpPr>
            <a:spLocks noGrp="1"/>
          </p:cNvSpPr>
          <p:nvPr>
            <p:ph type="dt" sz="half" idx="10"/>
          </p:nvPr>
        </p:nvSpPr>
        <p:spPr/>
        <p:txBody>
          <a:bodyPr/>
          <a:lstStyle>
            <a:lvl1pPr>
              <a:defRPr/>
            </a:lvl1pPr>
          </a:lstStyle>
          <a:p>
            <a:pPr>
              <a:defRPr/>
            </a:pPr>
            <a:fld id="{B4E04F22-B288-4BB9-8C51-21176AFE2AA3}" type="datetime1">
              <a:rPr lang="en-US" smtClean="0"/>
              <a:t>11/5/2017</a:t>
            </a:fld>
            <a:endParaRPr lang="en-US"/>
          </a:p>
        </p:txBody>
      </p:sp>
      <p:sp>
        <p:nvSpPr>
          <p:cNvPr id="5" name="Footer Placeholder 21">
            <a:extLst>
              <a:ext uri="{FF2B5EF4-FFF2-40B4-BE49-F238E27FC236}">
                <a16:creationId xmlns:a16="http://schemas.microsoft.com/office/drawing/2014/main" id="{506EBBD2-4809-4848-97EB-9061D5EBA3AF}"/>
              </a:ext>
            </a:extLst>
          </p:cNvPr>
          <p:cNvSpPr>
            <a:spLocks noGrp="1"/>
          </p:cNvSpPr>
          <p:nvPr>
            <p:ph type="ftr" sz="quarter" idx="11"/>
          </p:nvPr>
        </p:nvSpPr>
        <p:spPr/>
        <p:txBody>
          <a:bodyPr/>
          <a:lstStyle>
            <a:lvl1pPr>
              <a:defRPr/>
            </a:lvl1pPr>
          </a:lstStyle>
          <a:p>
            <a:pPr>
              <a:defRPr/>
            </a:pPr>
            <a:r>
              <a:rPr lang="en-US"/>
              <a:t>©1992-2018 by Pearson Education, Inc. All Rights Reserved.</a:t>
            </a:r>
          </a:p>
        </p:txBody>
      </p:sp>
      <p:sp>
        <p:nvSpPr>
          <p:cNvPr id="6" name="Slide Number Placeholder 17">
            <a:extLst>
              <a:ext uri="{FF2B5EF4-FFF2-40B4-BE49-F238E27FC236}">
                <a16:creationId xmlns:a16="http://schemas.microsoft.com/office/drawing/2014/main" id="{3DC11579-6171-42FB-9B56-00716E4BF290}"/>
              </a:ext>
            </a:extLst>
          </p:cNvPr>
          <p:cNvSpPr>
            <a:spLocks noGrp="1"/>
          </p:cNvSpPr>
          <p:nvPr>
            <p:ph type="sldNum" sz="quarter" idx="12"/>
          </p:nvPr>
        </p:nvSpPr>
        <p:spPr/>
        <p:txBody>
          <a:bodyPr/>
          <a:lstStyle>
            <a:lvl1pPr>
              <a:defRPr/>
            </a:lvl1pPr>
          </a:lstStyle>
          <a:p>
            <a:fld id="{91A09451-4E62-46AA-8458-E7F7E75AFDCC}" type="slidenum">
              <a:rPr lang="en-US" altLang="en-US"/>
              <a:pPr/>
              <a:t>‹#›</a:t>
            </a:fld>
            <a:endParaRPr lang="en-US" altLang="en-US"/>
          </a:p>
        </p:txBody>
      </p:sp>
    </p:spTree>
    <p:extLst>
      <p:ext uri="{BB962C8B-B14F-4D97-AF65-F5344CB8AC3E}">
        <p14:creationId xmlns:p14="http://schemas.microsoft.com/office/powerpoint/2010/main" val="178695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FAB0233-74A7-4967-A704-7C39585F7941}"/>
              </a:ext>
            </a:extLst>
          </p:cNvPr>
          <p:cNvSpPr>
            <a:spLocks noGrp="1"/>
          </p:cNvSpPr>
          <p:nvPr>
            <p:ph type="dt" sz="half" idx="10"/>
          </p:nvPr>
        </p:nvSpPr>
        <p:spPr/>
        <p:txBody>
          <a:bodyPr/>
          <a:lstStyle>
            <a:lvl1pPr>
              <a:defRPr/>
            </a:lvl1pPr>
          </a:lstStyle>
          <a:p>
            <a:pPr>
              <a:defRPr/>
            </a:pPr>
            <a:fld id="{2BD65FDE-1BC8-459E-81DF-E19B1226B822}" type="datetime1">
              <a:rPr lang="en-US" smtClean="0"/>
              <a:t>11/5/2017</a:t>
            </a:fld>
            <a:endParaRPr lang="en-US"/>
          </a:p>
        </p:txBody>
      </p:sp>
      <p:sp>
        <p:nvSpPr>
          <p:cNvPr id="5" name="Footer Placeholder 21">
            <a:extLst>
              <a:ext uri="{FF2B5EF4-FFF2-40B4-BE49-F238E27FC236}">
                <a16:creationId xmlns:a16="http://schemas.microsoft.com/office/drawing/2014/main" id="{C7F2D991-A078-4A30-8967-5EA3D4C0CBCD}"/>
              </a:ext>
            </a:extLst>
          </p:cNvPr>
          <p:cNvSpPr>
            <a:spLocks noGrp="1"/>
          </p:cNvSpPr>
          <p:nvPr>
            <p:ph type="ftr" sz="quarter" idx="11"/>
          </p:nvPr>
        </p:nvSpPr>
        <p:spPr/>
        <p:txBody>
          <a:bodyPr/>
          <a:lstStyle>
            <a:lvl1pPr>
              <a:defRPr/>
            </a:lvl1pPr>
          </a:lstStyle>
          <a:p>
            <a:pPr>
              <a:defRPr/>
            </a:pPr>
            <a:r>
              <a:rPr lang="en-US"/>
              <a:t>©1992-2018 by Pearson Education, Inc. All Rights Reserved.</a:t>
            </a:r>
          </a:p>
        </p:txBody>
      </p:sp>
      <p:sp>
        <p:nvSpPr>
          <p:cNvPr id="6" name="Slide Number Placeholder 17">
            <a:extLst>
              <a:ext uri="{FF2B5EF4-FFF2-40B4-BE49-F238E27FC236}">
                <a16:creationId xmlns:a16="http://schemas.microsoft.com/office/drawing/2014/main" id="{BC9EE48F-2C15-4535-9F39-2ACD6FA7E312}"/>
              </a:ext>
            </a:extLst>
          </p:cNvPr>
          <p:cNvSpPr>
            <a:spLocks noGrp="1"/>
          </p:cNvSpPr>
          <p:nvPr>
            <p:ph type="sldNum" sz="quarter" idx="12"/>
          </p:nvPr>
        </p:nvSpPr>
        <p:spPr/>
        <p:txBody>
          <a:bodyPr/>
          <a:lstStyle>
            <a:lvl1pPr>
              <a:defRPr/>
            </a:lvl1pPr>
          </a:lstStyle>
          <a:p>
            <a:fld id="{9A8CECE6-6FEB-4AC4-AC50-BE489DE65CF3}" type="slidenum">
              <a:rPr lang="en-US" altLang="en-US"/>
              <a:pPr/>
              <a:t>‹#›</a:t>
            </a:fld>
            <a:endParaRPr lang="en-US" altLang="en-US"/>
          </a:p>
        </p:txBody>
      </p:sp>
    </p:spTree>
    <p:extLst>
      <p:ext uri="{BB962C8B-B14F-4D97-AF65-F5344CB8AC3E}">
        <p14:creationId xmlns:p14="http://schemas.microsoft.com/office/powerpoint/2010/main" val="99719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16">
            <a:hlinkClick r:id="" action="ppaction://hlinkshowjump?jump=previousslide" highlightClick="1"/>
            <a:extLst>
              <a:ext uri="{FF2B5EF4-FFF2-40B4-BE49-F238E27FC236}">
                <a16:creationId xmlns:a16="http://schemas.microsoft.com/office/drawing/2014/main" id="{4A94CB59-06F8-45B2-A0AC-ED7A5ADC224F}"/>
              </a:ext>
            </a:extLst>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
        <p:nvSpPr>
          <p:cNvPr id="5" name="Action Button: Forward or Next 18">
            <a:hlinkClick r:id="" action="ppaction://hlinkshowjump?jump=nextslide" highlightClick="1"/>
            <a:extLst>
              <a:ext uri="{FF2B5EF4-FFF2-40B4-BE49-F238E27FC236}">
                <a16:creationId xmlns:a16="http://schemas.microsoft.com/office/drawing/2014/main" id="{AB88DB61-89E8-4EB6-B5D9-E605E5E7B223}"/>
              </a:ext>
            </a:extLst>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a:extLst>
              <a:ext uri="{FF2B5EF4-FFF2-40B4-BE49-F238E27FC236}">
                <a16:creationId xmlns:a16="http://schemas.microsoft.com/office/drawing/2014/main" id="{C2E67646-FBC0-437E-ADF0-C4D677F92F73}"/>
              </a:ext>
            </a:extLst>
          </p:cNvPr>
          <p:cNvSpPr>
            <a:spLocks noGrp="1"/>
          </p:cNvSpPr>
          <p:nvPr>
            <p:ph type="dt" sz="half" idx="10"/>
          </p:nvPr>
        </p:nvSpPr>
        <p:spPr/>
        <p:txBody>
          <a:bodyPr/>
          <a:lstStyle>
            <a:lvl1pPr>
              <a:defRPr smtClean="0"/>
            </a:lvl1pPr>
            <a:extLst/>
          </a:lstStyle>
          <a:p>
            <a:pPr>
              <a:defRPr/>
            </a:pPr>
            <a:fld id="{761612AF-D797-4573-8C77-F674C14BB41F}" type="datetime1">
              <a:rPr lang="en-US" smtClean="0"/>
              <a:t>11/5/2017</a:t>
            </a:fld>
            <a:endParaRPr lang="en-US"/>
          </a:p>
        </p:txBody>
      </p:sp>
      <p:sp>
        <p:nvSpPr>
          <p:cNvPr id="8" name="Footer Placeholder 4">
            <a:extLst>
              <a:ext uri="{FF2B5EF4-FFF2-40B4-BE49-F238E27FC236}">
                <a16:creationId xmlns:a16="http://schemas.microsoft.com/office/drawing/2014/main" id="{76988183-AD6E-4C0F-9A82-CA417793676A}"/>
              </a:ext>
            </a:extLst>
          </p:cNvPr>
          <p:cNvSpPr>
            <a:spLocks noGrp="1"/>
          </p:cNvSpPr>
          <p:nvPr>
            <p:ph type="ftr" sz="quarter" idx="11"/>
          </p:nvPr>
        </p:nvSpPr>
        <p:spPr>
          <a:xfrm>
            <a:off x="4114800" y="6408738"/>
            <a:ext cx="2616200" cy="365125"/>
          </a:xfrm>
        </p:spPr>
        <p:txBody>
          <a:bodyPr/>
          <a:lstStyle>
            <a:lvl1pPr>
              <a:defRPr smtClean="0"/>
            </a:lvl1pPr>
            <a:extLst/>
          </a:lstStyle>
          <a:p>
            <a:pPr>
              <a:defRPr/>
            </a:pPr>
            <a:r>
              <a:rPr lang="en-US"/>
              <a:t>©1992-2018 by Pearson Education, Inc. All Rights Reserved.</a:t>
            </a:r>
          </a:p>
        </p:txBody>
      </p:sp>
      <p:sp>
        <p:nvSpPr>
          <p:cNvPr id="9" name="Slide Number Placeholder 5">
            <a:extLst>
              <a:ext uri="{FF2B5EF4-FFF2-40B4-BE49-F238E27FC236}">
                <a16:creationId xmlns:a16="http://schemas.microsoft.com/office/drawing/2014/main" id="{C9D42F0B-9E34-4E70-972B-16D23779EBEE}"/>
              </a:ext>
            </a:extLst>
          </p:cNvPr>
          <p:cNvSpPr>
            <a:spLocks noGrp="1"/>
          </p:cNvSpPr>
          <p:nvPr>
            <p:ph type="sldNum" sz="quarter" idx="12"/>
          </p:nvPr>
        </p:nvSpPr>
        <p:spPr/>
        <p:txBody>
          <a:bodyPr/>
          <a:lstStyle>
            <a:lvl1pPr>
              <a:defRPr/>
            </a:lvl1pPr>
          </a:lstStyle>
          <a:p>
            <a:fld id="{880C03AB-9557-4160-906B-2F4087A67905}" type="slidenum">
              <a:rPr lang="en-US" altLang="en-US"/>
              <a:pPr/>
              <a:t>‹#›</a:t>
            </a:fld>
            <a:endParaRPr lang="en-US" altLang="en-US"/>
          </a:p>
        </p:txBody>
      </p:sp>
    </p:spTree>
    <p:extLst>
      <p:ext uri="{BB962C8B-B14F-4D97-AF65-F5344CB8AC3E}">
        <p14:creationId xmlns:p14="http://schemas.microsoft.com/office/powerpoint/2010/main" val="209277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6">
            <a:extLst>
              <a:ext uri="{FF2B5EF4-FFF2-40B4-BE49-F238E27FC236}">
                <a16:creationId xmlns:a16="http://schemas.microsoft.com/office/drawing/2014/main" id="{1C747DA0-2537-4E76-8F59-0EE371B3AB69}"/>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Calibri" panose="020F0502020204030204" pitchFamily="34" charset="0"/>
            </a:endParaRPr>
          </a:p>
        </p:txBody>
      </p:sp>
      <p:sp>
        <p:nvSpPr>
          <p:cNvPr id="5" name="Chevron 18">
            <a:extLst>
              <a:ext uri="{FF2B5EF4-FFF2-40B4-BE49-F238E27FC236}">
                <a16:creationId xmlns:a16="http://schemas.microsoft.com/office/drawing/2014/main" id="{3079D7DB-5B95-4682-84D6-4BFF5F2AB92F}"/>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Calibri" panose="020F0502020204030204" pitchFamily="34"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A7F71EA1-4FB9-4A15-A634-DB7A76B235DC}"/>
              </a:ext>
            </a:extLst>
          </p:cNvPr>
          <p:cNvSpPr>
            <a:spLocks noGrp="1"/>
          </p:cNvSpPr>
          <p:nvPr>
            <p:ph type="dt" sz="half" idx="10"/>
          </p:nvPr>
        </p:nvSpPr>
        <p:spPr/>
        <p:txBody>
          <a:bodyPr/>
          <a:lstStyle>
            <a:lvl1pPr>
              <a:defRPr smtClean="0"/>
            </a:lvl1pPr>
            <a:extLst/>
          </a:lstStyle>
          <a:p>
            <a:pPr>
              <a:defRPr/>
            </a:pPr>
            <a:fld id="{83EA4978-0156-454D-A248-A35C98B96BCB}" type="datetime1">
              <a:rPr lang="en-US" smtClean="0"/>
              <a:t>11/5/2017</a:t>
            </a:fld>
            <a:endParaRPr lang="en-US"/>
          </a:p>
        </p:txBody>
      </p:sp>
      <p:sp>
        <p:nvSpPr>
          <p:cNvPr id="7" name="Footer Placeholder 4">
            <a:extLst>
              <a:ext uri="{FF2B5EF4-FFF2-40B4-BE49-F238E27FC236}">
                <a16:creationId xmlns:a16="http://schemas.microsoft.com/office/drawing/2014/main" id="{6DA61098-51BD-43B5-A692-B113168B4A3E}"/>
              </a:ext>
            </a:extLst>
          </p:cNvPr>
          <p:cNvSpPr>
            <a:spLocks noGrp="1"/>
          </p:cNvSpPr>
          <p:nvPr>
            <p:ph type="ftr" sz="quarter" idx="11"/>
          </p:nvPr>
        </p:nvSpPr>
        <p:spPr/>
        <p:txBody>
          <a:bodyPr/>
          <a:lstStyle>
            <a:lvl1pPr>
              <a:defRPr smtClean="0"/>
            </a:lvl1pPr>
            <a:extLst/>
          </a:lstStyle>
          <a:p>
            <a:pPr>
              <a:defRPr/>
            </a:pPr>
            <a:r>
              <a:rPr lang="en-US"/>
              <a:t>©1992-2018 by Pearson Education, Inc. All Rights Reserved.</a:t>
            </a:r>
          </a:p>
        </p:txBody>
      </p:sp>
      <p:sp>
        <p:nvSpPr>
          <p:cNvPr id="8" name="Slide Number Placeholder 5">
            <a:extLst>
              <a:ext uri="{FF2B5EF4-FFF2-40B4-BE49-F238E27FC236}">
                <a16:creationId xmlns:a16="http://schemas.microsoft.com/office/drawing/2014/main" id="{C4418968-DD9F-4B67-A073-660222A29E50}"/>
              </a:ext>
            </a:extLst>
          </p:cNvPr>
          <p:cNvSpPr>
            <a:spLocks noGrp="1"/>
          </p:cNvSpPr>
          <p:nvPr>
            <p:ph type="sldNum" sz="quarter" idx="12"/>
          </p:nvPr>
        </p:nvSpPr>
        <p:spPr/>
        <p:txBody>
          <a:bodyPr/>
          <a:lstStyle>
            <a:lvl1pPr>
              <a:defRPr/>
            </a:lvl1pPr>
          </a:lstStyle>
          <a:p>
            <a:fld id="{AF676220-E98C-4434-99BD-6ED76D3A6134}" type="slidenum">
              <a:rPr lang="en-US" altLang="en-US"/>
              <a:pPr/>
              <a:t>‹#›</a:t>
            </a:fld>
            <a:endParaRPr lang="en-US" altLang="en-US"/>
          </a:p>
        </p:txBody>
      </p:sp>
    </p:spTree>
    <p:extLst>
      <p:ext uri="{BB962C8B-B14F-4D97-AF65-F5344CB8AC3E}">
        <p14:creationId xmlns:p14="http://schemas.microsoft.com/office/powerpoint/2010/main" val="19888447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1CFB555A-E3D7-4AE0-971C-CEAE8EEDBC38}"/>
              </a:ext>
            </a:extLst>
          </p:cNvPr>
          <p:cNvSpPr>
            <a:spLocks noGrp="1"/>
          </p:cNvSpPr>
          <p:nvPr>
            <p:ph type="dt" sz="half" idx="10"/>
          </p:nvPr>
        </p:nvSpPr>
        <p:spPr/>
        <p:txBody>
          <a:bodyPr/>
          <a:lstStyle>
            <a:lvl1pPr>
              <a:defRPr smtClean="0"/>
            </a:lvl1pPr>
            <a:extLst/>
          </a:lstStyle>
          <a:p>
            <a:pPr>
              <a:defRPr/>
            </a:pPr>
            <a:fld id="{DFDB82BA-EF6B-47CF-9BD3-732C7C465E30}" type="datetime1">
              <a:rPr lang="en-US" smtClean="0"/>
              <a:t>11/5/2017</a:t>
            </a:fld>
            <a:endParaRPr lang="en-US"/>
          </a:p>
        </p:txBody>
      </p:sp>
      <p:sp>
        <p:nvSpPr>
          <p:cNvPr id="6" name="Footer Placeholder 5">
            <a:extLst>
              <a:ext uri="{FF2B5EF4-FFF2-40B4-BE49-F238E27FC236}">
                <a16:creationId xmlns:a16="http://schemas.microsoft.com/office/drawing/2014/main" id="{85EEA54C-1D1F-4900-A9FF-CA7D4CAE9893}"/>
              </a:ext>
            </a:extLst>
          </p:cNvPr>
          <p:cNvSpPr>
            <a:spLocks noGrp="1"/>
          </p:cNvSpPr>
          <p:nvPr>
            <p:ph type="ftr" sz="quarter" idx="11"/>
          </p:nvPr>
        </p:nvSpPr>
        <p:spPr/>
        <p:txBody>
          <a:bodyPr/>
          <a:lstStyle>
            <a:lvl1pPr>
              <a:defRPr smtClean="0"/>
            </a:lvl1pPr>
            <a:extLst/>
          </a:lstStyle>
          <a:p>
            <a:pPr>
              <a:defRPr/>
            </a:pPr>
            <a:r>
              <a:rPr lang="en-US"/>
              <a:t>©1992-2018 by Pearson Education, Inc. All Rights Reserved.</a:t>
            </a:r>
          </a:p>
        </p:txBody>
      </p:sp>
      <p:sp>
        <p:nvSpPr>
          <p:cNvPr id="7" name="Slide Number Placeholder 6">
            <a:extLst>
              <a:ext uri="{FF2B5EF4-FFF2-40B4-BE49-F238E27FC236}">
                <a16:creationId xmlns:a16="http://schemas.microsoft.com/office/drawing/2014/main" id="{BA6A9120-17BB-45F0-B3B0-236502D0C5C1}"/>
              </a:ext>
            </a:extLst>
          </p:cNvPr>
          <p:cNvSpPr>
            <a:spLocks noGrp="1"/>
          </p:cNvSpPr>
          <p:nvPr>
            <p:ph type="sldNum" sz="quarter" idx="12"/>
          </p:nvPr>
        </p:nvSpPr>
        <p:spPr/>
        <p:txBody>
          <a:bodyPr/>
          <a:lstStyle>
            <a:lvl1pPr>
              <a:defRPr/>
            </a:lvl1pPr>
          </a:lstStyle>
          <a:p>
            <a:fld id="{A8D54E47-BC2B-4D00-A521-CB65CAB34406}" type="slidenum">
              <a:rPr lang="en-US" altLang="en-US"/>
              <a:pPr/>
              <a:t>‹#›</a:t>
            </a:fld>
            <a:endParaRPr lang="en-US" altLang="en-US"/>
          </a:p>
        </p:txBody>
      </p:sp>
    </p:spTree>
    <p:extLst>
      <p:ext uri="{BB962C8B-B14F-4D97-AF65-F5344CB8AC3E}">
        <p14:creationId xmlns:p14="http://schemas.microsoft.com/office/powerpoint/2010/main" val="3409137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777106-5EF7-4165-AA4C-3C1D3D993C1C}"/>
              </a:ext>
            </a:extLst>
          </p:cNvPr>
          <p:cNvSpPr>
            <a:spLocks noGrp="1"/>
          </p:cNvSpPr>
          <p:nvPr>
            <p:ph type="dt" sz="half" idx="10"/>
          </p:nvPr>
        </p:nvSpPr>
        <p:spPr/>
        <p:txBody>
          <a:bodyPr/>
          <a:lstStyle>
            <a:lvl1pPr>
              <a:defRPr smtClean="0"/>
            </a:lvl1pPr>
            <a:extLst/>
          </a:lstStyle>
          <a:p>
            <a:pPr>
              <a:defRPr/>
            </a:pPr>
            <a:fld id="{F783D184-7A68-4729-97AA-D861724D6DDE}" type="datetime1">
              <a:rPr lang="en-US" smtClean="0"/>
              <a:t>11/5/2017</a:t>
            </a:fld>
            <a:endParaRPr lang="en-US"/>
          </a:p>
        </p:txBody>
      </p:sp>
      <p:sp>
        <p:nvSpPr>
          <p:cNvPr id="8" name="Footer Placeholder 7">
            <a:extLst>
              <a:ext uri="{FF2B5EF4-FFF2-40B4-BE49-F238E27FC236}">
                <a16:creationId xmlns:a16="http://schemas.microsoft.com/office/drawing/2014/main" id="{242C873A-66B8-4068-90E4-47C6147BD1C5}"/>
              </a:ext>
            </a:extLst>
          </p:cNvPr>
          <p:cNvSpPr>
            <a:spLocks noGrp="1"/>
          </p:cNvSpPr>
          <p:nvPr>
            <p:ph type="ftr" sz="quarter" idx="11"/>
          </p:nvPr>
        </p:nvSpPr>
        <p:spPr/>
        <p:txBody>
          <a:bodyPr/>
          <a:lstStyle>
            <a:lvl1pPr>
              <a:defRPr smtClean="0"/>
            </a:lvl1pPr>
            <a:extLst/>
          </a:lstStyle>
          <a:p>
            <a:pPr>
              <a:defRPr/>
            </a:pPr>
            <a:r>
              <a:rPr lang="en-US"/>
              <a:t>©1992-2018 by Pearson Education, Inc. All Rights Reserved.</a:t>
            </a:r>
          </a:p>
        </p:txBody>
      </p:sp>
      <p:sp>
        <p:nvSpPr>
          <p:cNvPr id="9" name="Slide Number Placeholder 8">
            <a:extLst>
              <a:ext uri="{FF2B5EF4-FFF2-40B4-BE49-F238E27FC236}">
                <a16:creationId xmlns:a16="http://schemas.microsoft.com/office/drawing/2014/main" id="{F82A6403-6775-43B6-BD39-B9342FE87359}"/>
              </a:ext>
            </a:extLst>
          </p:cNvPr>
          <p:cNvSpPr>
            <a:spLocks noGrp="1"/>
          </p:cNvSpPr>
          <p:nvPr>
            <p:ph type="sldNum" sz="quarter" idx="12"/>
          </p:nvPr>
        </p:nvSpPr>
        <p:spPr/>
        <p:txBody>
          <a:bodyPr/>
          <a:lstStyle>
            <a:lvl1pPr>
              <a:defRPr/>
            </a:lvl1pPr>
          </a:lstStyle>
          <a:p>
            <a:fld id="{9D53F98A-AC8C-4B01-9371-4D4CFA63799E}" type="slidenum">
              <a:rPr lang="en-US" altLang="en-US"/>
              <a:pPr/>
              <a:t>‹#›</a:t>
            </a:fld>
            <a:endParaRPr lang="en-US" altLang="en-US"/>
          </a:p>
        </p:txBody>
      </p:sp>
    </p:spTree>
    <p:extLst>
      <p:ext uri="{BB962C8B-B14F-4D97-AF65-F5344CB8AC3E}">
        <p14:creationId xmlns:p14="http://schemas.microsoft.com/office/powerpoint/2010/main" val="361116317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5234470F-38D5-4BA4-8F44-6F7AD8FC8F5A}"/>
              </a:ext>
            </a:extLst>
          </p:cNvPr>
          <p:cNvSpPr>
            <a:spLocks noGrp="1"/>
          </p:cNvSpPr>
          <p:nvPr>
            <p:ph type="dt" sz="half" idx="10"/>
          </p:nvPr>
        </p:nvSpPr>
        <p:spPr/>
        <p:txBody>
          <a:bodyPr/>
          <a:lstStyle>
            <a:lvl1pPr>
              <a:defRPr smtClean="0"/>
            </a:lvl1pPr>
            <a:extLst/>
          </a:lstStyle>
          <a:p>
            <a:pPr>
              <a:defRPr/>
            </a:pPr>
            <a:fld id="{67F2CCAC-C49A-4FC2-969E-7D2EEA8C250C}" type="datetime1">
              <a:rPr lang="en-US" smtClean="0"/>
              <a:t>11/5/2017</a:t>
            </a:fld>
            <a:endParaRPr lang="en-US"/>
          </a:p>
        </p:txBody>
      </p:sp>
      <p:sp>
        <p:nvSpPr>
          <p:cNvPr id="4" name="Footer Placeholder 3">
            <a:extLst>
              <a:ext uri="{FF2B5EF4-FFF2-40B4-BE49-F238E27FC236}">
                <a16:creationId xmlns:a16="http://schemas.microsoft.com/office/drawing/2014/main" id="{4022098C-7A54-40F3-81B8-B7E24BC41DF4}"/>
              </a:ext>
            </a:extLst>
          </p:cNvPr>
          <p:cNvSpPr>
            <a:spLocks noGrp="1"/>
          </p:cNvSpPr>
          <p:nvPr>
            <p:ph type="ftr" sz="quarter" idx="11"/>
          </p:nvPr>
        </p:nvSpPr>
        <p:spPr/>
        <p:txBody>
          <a:bodyPr/>
          <a:lstStyle>
            <a:lvl1pPr>
              <a:defRPr smtClean="0"/>
            </a:lvl1pPr>
            <a:extLst/>
          </a:lstStyle>
          <a:p>
            <a:pPr>
              <a:defRPr/>
            </a:pPr>
            <a:r>
              <a:rPr lang="en-US"/>
              <a:t>©1992-2018 by Pearson Education, Inc. All Rights Reserved.</a:t>
            </a:r>
          </a:p>
        </p:txBody>
      </p:sp>
      <p:sp>
        <p:nvSpPr>
          <p:cNvPr id="5" name="Slide Number Placeholder 4">
            <a:extLst>
              <a:ext uri="{FF2B5EF4-FFF2-40B4-BE49-F238E27FC236}">
                <a16:creationId xmlns:a16="http://schemas.microsoft.com/office/drawing/2014/main" id="{A5DEA9EE-4658-4CD0-9775-4D6505B88312}"/>
              </a:ext>
            </a:extLst>
          </p:cNvPr>
          <p:cNvSpPr>
            <a:spLocks noGrp="1"/>
          </p:cNvSpPr>
          <p:nvPr>
            <p:ph type="sldNum" sz="quarter" idx="12"/>
          </p:nvPr>
        </p:nvSpPr>
        <p:spPr/>
        <p:txBody>
          <a:bodyPr/>
          <a:lstStyle>
            <a:lvl1pPr>
              <a:defRPr/>
            </a:lvl1pPr>
          </a:lstStyle>
          <a:p>
            <a:fld id="{D3525A02-18AC-40CA-AC68-CEBE9D4ACB64}" type="slidenum">
              <a:rPr lang="en-US" altLang="en-US"/>
              <a:pPr/>
              <a:t>‹#›</a:t>
            </a:fld>
            <a:endParaRPr lang="en-US" altLang="en-US"/>
          </a:p>
        </p:txBody>
      </p:sp>
    </p:spTree>
    <p:extLst>
      <p:ext uri="{BB962C8B-B14F-4D97-AF65-F5344CB8AC3E}">
        <p14:creationId xmlns:p14="http://schemas.microsoft.com/office/powerpoint/2010/main" val="14904108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B74076E4-EE2B-4FF9-9B59-715E93E8A56F}"/>
              </a:ext>
            </a:extLst>
          </p:cNvPr>
          <p:cNvSpPr>
            <a:spLocks noGrp="1"/>
          </p:cNvSpPr>
          <p:nvPr>
            <p:ph type="dt" sz="half" idx="10"/>
          </p:nvPr>
        </p:nvSpPr>
        <p:spPr/>
        <p:txBody>
          <a:bodyPr/>
          <a:lstStyle>
            <a:lvl1pPr>
              <a:defRPr/>
            </a:lvl1pPr>
          </a:lstStyle>
          <a:p>
            <a:pPr>
              <a:defRPr/>
            </a:pPr>
            <a:fld id="{CE12AC5B-08E9-4591-A8D6-3543B7F4B3F6}" type="datetime1">
              <a:rPr lang="en-US" smtClean="0"/>
              <a:t>11/5/2017</a:t>
            </a:fld>
            <a:endParaRPr lang="en-US"/>
          </a:p>
        </p:txBody>
      </p:sp>
      <p:sp>
        <p:nvSpPr>
          <p:cNvPr id="3" name="Footer Placeholder 21">
            <a:extLst>
              <a:ext uri="{FF2B5EF4-FFF2-40B4-BE49-F238E27FC236}">
                <a16:creationId xmlns:a16="http://schemas.microsoft.com/office/drawing/2014/main" id="{4435ECAF-D659-405B-838F-A8FA4316F4E1}"/>
              </a:ext>
            </a:extLst>
          </p:cNvPr>
          <p:cNvSpPr>
            <a:spLocks noGrp="1"/>
          </p:cNvSpPr>
          <p:nvPr>
            <p:ph type="ftr" sz="quarter" idx="11"/>
          </p:nvPr>
        </p:nvSpPr>
        <p:spPr/>
        <p:txBody>
          <a:bodyPr/>
          <a:lstStyle>
            <a:lvl1pPr>
              <a:defRPr/>
            </a:lvl1pPr>
          </a:lstStyle>
          <a:p>
            <a:pPr>
              <a:defRPr/>
            </a:pPr>
            <a:r>
              <a:rPr lang="en-US"/>
              <a:t>©1992-2018 by Pearson Education, Inc. All Rights Reserved.</a:t>
            </a:r>
          </a:p>
        </p:txBody>
      </p:sp>
      <p:sp>
        <p:nvSpPr>
          <p:cNvPr id="4" name="Slide Number Placeholder 17">
            <a:extLst>
              <a:ext uri="{FF2B5EF4-FFF2-40B4-BE49-F238E27FC236}">
                <a16:creationId xmlns:a16="http://schemas.microsoft.com/office/drawing/2014/main" id="{6F5D3243-6810-4011-8636-57F1E8E2885A}"/>
              </a:ext>
            </a:extLst>
          </p:cNvPr>
          <p:cNvSpPr>
            <a:spLocks noGrp="1"/>
          </p:cNvSpPr>
          <p:nvPr>
            <p:ph type="sldNum" sz="quarter" idx="12"/>
          </p:nvPr>
        </p:nvSpPr>
        <p:spPr/>
        <p:txBody>
          <a:bodyPr/>
          <a:lstStyle>
            <a:lvl1pPr>
              <a:defRPr/>
            </a:lvl1pPr>
          </a:lstStyle>
          <a:p>
            <a:fld id="{8AEC2FF0-EA9D-4318-BD3A-4590ACF8589F}" type="slidenum">
              <a:rPr lang="en-US" altLang="en-US"/>
              <a:pPr/>
              <a:t>‹#›</a:t>
            </a:fld>
            <a:endParaRPr lang="en-US" altLang="en-US"/>
          </a:p>
        </p:txBody>
      </p:sp>
    </p:spTree>
    <p:extLst>
      <p:ext uri="{BB962C8B-B14F-4D97-AF65-F5344CB8AC3E}">
        <p14:creationId xmlns:p14="http://schemas.microsoft.com/office/powerpoint/2010/main" val="35954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C5CF24A-3959-40DF-ABA8-391E3E875B32}"/>
              </a:ext>
            </a:extLst>
          </p:cNvPr>
          <p:cNvSpPr>
            <a:spLocks noGrp="1"/>
          </p:cNvSpPr>
          <p:nvPr>
            <p:ph type="dt" sz="half" idx="10"/>
          </p:nvPr>
        </p:nvSpPr>
        <p:spPr/>
        <p:txBody>
          <a:bodyPr/>
          <a:lstStyle>
            <a:lvl1pPr>
              <a:defRPr smtClean="0"/>
            </a:lvl1pPr>
            <a:extLst/>
          </a:lstStyle>
          <a:p>
            <a:pPr>
              <a:defRPr/>
            </a:pPr>
            <a:fld id="{460F5BAD-0901-4E20-BA43-BE5BD56E034C}" type="datetime1">
              <a:rPr lang="en-US" smtClean="0"/>
              <a:t>11/5/2017</a:t>
            </a:fld>
            <a:endParaRPr lang="en-US"/>
          </a:p>
        </p:txBody>
      </p:sp>
      <p:sp>
        <p:nvSpPr>
          <p:cNvPr id="6" name="Footer Placeholder 5">
            <a:extLst>
              <a:ext uri="{FF2B5EF4-FFF2-40B4-BE49-F238E27FC236}">
                <a16:creationId xmlns:a16="http://schemas.microsoft.com/office/drawing/2014/main" id="{BF811303-4353-4182-A833-1E4CE606574E}"/>
              </a:ext>
            </a:extLst>
          </p:cNvPr>
          <p:cNvSpPr>
            <a:spLocks noGrp="1"/>
          </p:cNvSpPr>
          <p:nvPr>
            <p:ph type="ftr" sz="quarter" idx="11"/>
          </p:nvPr>
        </p:nvSpPr>
        <p:spPr/>
        <p:txBody>
          <a:bodyPr/>
          <a:lstStyle>
            <a:lvl1pPr>
              <a:defRPr smtClean="0"/>
            </a:lvl1pPr>
            <a:extLst/>
          </a:lstStyle>
          <a:p>
            <a:pPr>
              <a:defRPr/>
            </a:pPr>
            <a:r>
              <a:rPr lang="en-US"/>
              <a:t>©1992-2018 by Pearson Education, Inc. All Rights Reserved.</a:t>
            </a:r>
          </a:p>
        </p:txBody>
      </p:sp>
      <p:sp>
        <p:nvSpPr>
          <p:cNvPr id="7" name="Slide Number Placeholder 6">
            <a:extLst>
              <a:ext uri="{FF2B5EF4-FFF2-40B4-BE49-F238E27FC236}">
                <a16:creationId xmlns:a16="http://schemas.microsoft.com/office/drawing/2014/main" id="{511DF550-55EF-4B79-82AF-0EC35CF1CA99}"/>
              </a:ext>
            </a:extLst>
          </p:cNvPr>
          <p:cNvSpPr>
            <a:spLocks noGrp="1"/>
          </p:cNvSpPr>
          <p:nvPr>
            <p:ph type="sldNum" sz="quarter" idx="12"/>
          </p:nvPr>
        </p:nvSpPr>
        <p:spPr/>
        <p:txBody>
          <a:bodyPr/>
          <a:lstStyle>
            <a:lvl1pPr>
              <a:defRPr/>
            </a:lvl1pPr>
          </a:lstStyle>
          <a:p>
            <a:fld id="{18B74DEE-4E5D-4C53-92EC-C04766253D40}" type="slidenum">
              <a:rPr lang="en-US" altLang="en-US"/>
              <a:pPr/>
              <a:t>‹#›</a:t>
            </a:fld>
            <a:endParaRPr lang="en-US" altLang="en-US"/>
          </a:p>
        </p:txBody>
      </p:sp>
    </p:spTree>
    <p:extLst>
      <p:ext uri="{BB962C8B-B14F-4D97-AF65-F5344CB8AC3E}">
        <p14:creationId xmlns:p14="http://schemas.microsoft.com/office/powerpoint/2010/main" val="184571347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4DF2ACDB-A19B-4D02-9EE2-3F582C1D1AAE}"/>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6" name="Freeform 18">
            <a:extLst>
              <a:ext uri="{FF2B5EF4-FFF2-40B4-BE49-F238E27FC236}">
                <a16:creationId xmlns:a16="http://schemas.microsoft.com/office/drawing/2014/main" id="{73B04BFB-2461-4901-9878-F6965802211F}"/>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7" name="Right Triangle 6">
            <a:extLst>
              <a:ext uri="{FF2B5EF4-FFF2-40B4-BE49-F238E27FC236}">
                <a16:creationId xmlns:a16="http://schemas.microsoft.com/office/drawing/2014/main" id="{10CCDB26-AE64-43F0-8C05-65E2D4AB44CA}"/>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cxnSp>
        <p:nvCxnSpPr>
          <p:cNvPr id="8" name="Straight Connector 7">
            <a:extLst>
              <a:ext uri="{FF2B5EF4-FFF2-40B4-BE49-F238E27FC236}">
                <a16:creationId xmlns:a16="http://schemas.microsoft.com/office/drawing/2014/main" id="{0CDC00CD-5102-420C-BD70-F537644D6D6D}"/>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22">
            <a:extLst>
              <a:ext uri="{FF2B5EF4-FFF2-40B4-BE49-F238E27FC236}">
                <a16:creationId xmlns:a16="http://schemas.microsoft.com/office/drawing/2014/main" id="{79C8784A-AE02-4BDB-B47B-7B73CDDC2A0F}"/>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Calibri" panose="020F0502020204030204" pitchFamily="34" charset="0"/>
            </a:endParaRPr>
          </a:p>
        </p:txBody>
      </p:sp>
      <p:sp>
        <p:nvSpPr>
          <p:cNvPr id="10" name="Chevron 23">
            <a:extLst>
              <a:ext uri="{FF2B5EF4-FFF2-40B4-BE49-F238E27FC236}">
                <a16:creationId xmlns:a16="http://schemas.microsoft.com/office/drawing/2014/main" id="{A627030F-6DCC-459D-B5CF-D42D3CD4EDC2}"/>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Calibri" panose="020F0502020204030204"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289FCFB9-4F2C-4A8A-B641-C5C1A63F252C}"/>
              </a:ext>
            </a:extLst>
          </p:cNvPr>
          <p:cNvSpPr>
            <a:spLocks noGrp="1"/>
          </p:cNvSpPr>
          <p:nvPr>
            <p:ph type="dt" sz="half" idx="10"/>
          </p:nvPr>
        </p:nvSpPr>
        <p:spPr/>
        <p:txBody>
          <a:bodyPr/>
          <a:lstStyle>
            <a:lvl1pPr>
              <a:defRPr smtClean="0">
                <a:solidFill>
                  <a:schemeClr val="tx1"/>
                </a:solidFill>
              </a:defRPr>
            </a:lvl1pPr>
            <a:extLst/>
          </a:lstStyle>
          <a:p>
            <a:pPr>
              <a:defRPr/>
            </a:pPr>
            <a:fld id="{A450846F-2776-4874-80AC-BB5FBC1296D2}" type="datetime1">
              <a:rPr lang="en-US" smtClean="0"/>
              <a:t>11/5/2017</a:t>
            </a:fld>
            <a:endParaRPr lang="en-US"/>
          </a:p>
        </p:txBody>
      </p:sp>
      <p:sp>
        <p:nvSpPr>
          <p:cNvPr id="12" name="Footer Placeholder 5">
            <a:extLst>
              <a:ext uri="{FF2B5EF4-FFF2-40B4-BE49-F238E27FC236}">
                <a16:creationId xmlns:a16="http://schemas.microsoft.com/office/drawing/2014/main" id="{79F2ECEB-EC1B-40C4-B819-E532BAD3D47B}"/>
              </a:ext>
            </a:extLst>
          </p:cNvPr>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a:t>©1992-2018 by Pearson Education, Inc. All Rights Reserved.</a:t>
            </a:r>
          </a:p>
        </p:txBody>
      </p:sp>
      <p:sp>
        <p:nvSpPr>
          <p:cNvPr id="13" name="Slide Number Placeholder 6">
            <a:extLst>
              <a:ext uri="{FF2B5EF4-FFF2-40B4-BE49-F238E27FC236}">
                <a16:creationId xmlns:a16="http://schemas.microsoft.com/office/drawing/2014/main" id="{FEEC51E4-FB0F-4979-ABA7-3321375DC937}"/>
              </a:ext>
            </a:extLst>
          </p:cNvPr>
          <p:cNvSpPr>
            <a:spLocks noGrp="1"/>
          </p:cNvSpPr>
          <p:nvPr>
            <p:ph type="sldNum" sz="quarter" idx="12"/>
          </p:nvPr>
        </p:nvSpPr>
        <p:spPr/>
        <p:txBody>
          <a:bodyPr/>
          <a:lstStyle>
            <a:lvl1pPr>
              <a:defRPr/>
            </a:lvl1pPr>
          </a:lstStyle>
          <a:p>
            <a:fld id="{CF6A0AD9-D5C6-4DD4-B47F-FD7392F83AA9}" type="slidenum">
              <a:rPr lang="en-US" altLang="en-US"/>
              <a:pPr/>
              <a:t>‹#›</a:t>
            </a:fld>
            <a:endParaRPr lang="en-US" altLang="en-US"/>
          </a:p>
        </p:txBody>
      </p:sp>
    </p:spTree>
    <p:extLst>
      <p:ext uri="{BB962C8B-B14F-4D97-AF65-F5344CB8AC3E}">
        <p14:creationId xmlns:p14="http://schemas.microsoft.com/office/powerpoint/2010/main" val="35566678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E0623A73-EE81-4C50-BF3E-0D7FA02CFED8}"/>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1027" name="Freeform 11">
            <a:extLst>
              <a:ext uri="{FF2B5EF4-FFF2-40B4-BE49-F238E27FC236}">
                <a16:creationId xmlns:a16="http://schemas.microsoft.com/office/drawing/2014/main" id="{64A1964A-C677-4594-B2D6-4F63F4771C8A}"/>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14" name="Right Triangle 13">
            <a:extLst>
              <a:ext uri="{FF2B5EF4-FFF2-40B4-BE49-F238E27FC236}">
                <a16:creationId xmlns:a16="http://schemas.microsoft.com/office/drawing/2014/main" id="{A0641EB5-448B-41E6-A7F2-3E4E07ACEE31}"/>
              </a:ext>
            </a:extLst>
          </p:cNvPr>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cxnSp>
        <p:nvCxnSpPr>
          <p:cNvPr id="15" name="Straight Connector 14">
            <a:extLst>
              <a:ext uri="{FF2B5EF4-FFF2-40B4-BE49-F238E27FC236}">
                <a16:creationId xmlns:a16="http://schemas.microsoft.com/office/drawing/2014/main" id="{8D6CCB5F-B75D-4154-AEE5-811734764592}"/>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DBA10AD4-3922-46B3-BEDA-716EF25A2C27}"/>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3" name="Text Placeholder 29">
            <a:extLst>
              <a:ext uri="{FF2B5EF4-FFF2-40B4-BE49-F238E27FC236}">
                <a16:creationId xmlns:a16="http://schemas.microsoft.com/office/drawing/2014/main" id="{385A3146-35CC-43A3-8DDB-97C501A25851}"/>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a:extLst>
              <a:ext uri="{FF2B5EF4-FFF2-40B4-BE49-F238E27FC236}">
                <a16:creationId xmlns:a16="http://schemas.microsoft.com/office/drawing/2014/main" id="{AC2B6229-0066-4D49-ACA8-6B623F37EF8E}"/>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alibri" panose="020F0502020204030204" pitchFamily="34" charset="0"/>
                <a:cs typeface="+mn-cs"/>
              </a:defRPr>
            </a:lvl1pPr>
            <a:extLst/>
          </a:lstStyle>
          <a:p>
            <a:pPr>
              <a:defRPr/>
            </a:pPr>
            <a:fld id="{96CA7C03-4EE5-4AFA-81F1-5BB308F08152}" type="datetime1">
              <a:rPr lang="en-US" smtClean="0"/>
              <a:t>11/5/2017</a:t>
            </a:fld>
            <a:endParaRPr lang="en-US" dirty="0"/>
          </a:p>
        </p:txBody>
      </p:sp>
      <p:sp>
        <p:nvSpPr>
          <p:cNvPr id="22" name="Footer Placeholder 21">
            <a:extLst>
              <a:ext uri="{FF2B5EF4-FFF2-40B4-BE49-F238E27FC236}">
                <a16:creationId xmlns:a16="http://schemas.microsoft.com/office/drawing/2014/main" id="{8BDF3BF5-26C8-4209-8F23-8972EAD5C4CC}"/>
              </a:ext>
            </a:extLst>
          </p:cNvPr>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Calibri" panose="020F0502020204030204" pitchFamily="34" charset="0"/>
                <a:cs typeface="+mn-cs"/>
              </a:defRPr>
            </a:lvl1pPr>
            <a:extLst/>
          </a:lstStyle>
          <a:p>
            <a:pPr>
              <a:defRPr/>
            </a:pPr>
            <a:r>
              <a:rPr lang="en-US"/>
              <a:t>©1992-2018 by Pearson Education, Inc. All Rights Reserved.</a:t>
            </a:r>
            <a:endParaRPr lang="en-US" dirty="0"/>
          </a:p>
        </p:txBody>
      </p:sp>
      <p:sp>
        <p:nvSpPr>
          <p:cNvPr id="18" name="Slide Number Placeholder 17">
            <a:extLst>
              <a:ext uri="{FF2B5EF4-FFF2-40B4-BE49-F238E27FC236}">
                <a16:creationId xmlns:a16="http://schemas.microsoft.com/office/drawing/2014/main" id="{C43BC543-CAFD-48FB-9B75-00D2CD84A09C}"/>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alibri" panose="020F0502020204030204" pitchFamily="34" charset="0"/>
                <a:cs typeface="Calibri" panose="020F0502020204030204" pitchFamily="34" charset="0"/>
              </a:defRPr>
            </a:lvl1pPr>
          </a:lstStyle>
          <a:p>
            <a:fld id="{1AE64FD3-5748-418E-AFD5-60EA4B8AE889}" type="slidenum">
              <a:rPr lang="en-US" altLang="en-US" smtClean="0"/>
              <a:pPr/>
              <a:t>‹#›</a:t>
            </a:fld>
            <a:endParaRPr lang="en-US" altLang="en-US" dirty="0"/>
          </a:p>
        </p:txBody>
      </p:sp>
      <p:sp>
        <p:nvSpPr>
          <p:cNvPr id="11" name="Action Button: Back or Previous 10">
            <a:hlinkClick r:id="" action="ppaction://hlinkshowjump?jump=previousslide" highlightClick="1"/>
            <a:extLst>
              <a:ext uri="{FF2B5EF4-FFF2-40B4-BE49-F238E27FC236}">
                <a16:creationId xmlns:a16="http://schemas.microsoft.com/office/drawing/2014/main" id="{B7DC6AE2-930D-4CEB-BC73-FD9832372FC5}"/>
              </a:ext>
            </a:extLst>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
        <p:nvSpPr>
          <p:cNvPr id="16" name="Action Button: Forward or Next 15">
            <a:hlinkClick r:id="" action="ppaction://hlinkshowjump?jump=nextslide" highlightClick="1"/>
            <a:extLst>
              <a:ext uri="{FF2B5EF4-FFF2-40B4-BE49-F238E27FC236}">
                <a16:creationId xmlns:a16="http://schemas.microsoft.com/office/drawing/2014/main" id="{0E4763D8-BDEA-4617-97C4-355D22654AD3}"/>
              </a:ext>
            </a:extLst>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22" r:id="rId7"/>
    <p:sldLayoutId id="2147483732" r:id="rId8"/>
    <p:sldLayoutId id="2147483733" r:id="rId9"/>
    <p:sldLayoutId id="2147483723" r:id="rId10"/>
    <p:sldLayoutId id="2147483724" r:id="rId11"/>
    <p:sldLayoutId id="2147483725"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libri" panose="020F0502020204030204" pitchFamily="34" charset="0"/>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Calibri" panose="020F0502020204030204"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libri" panose="020F0502020204030204" pitchFamily="34" charset="0"/>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Calibri" panose="020F0502020204030204" pitchFamily="34" charset="0"/>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Calibri" panose="020F050202020403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ABD2-F7D1-4500-AE77-186E93D2F986}"/>
              </a:ext>
            </a:extLst>
          </p:cNvPr>
          <p:cNvSpPr>
            <a:spLocks noGrp="1"/>
          </p:cNvSpPr>
          <p:nvPr>
            <p:ph type="ctrTitle"/>
          </p:nvPr>
        </p:nvSpPr>
        <p:spPr/>
        <p:txBody>
          <a:bodyPr/>
          <a:lstStyle/>
          <a:p>
            <a:pPr eaLnBrk="1" fontAlgn="auto" hangingPunct="1">
              <a:spcAft>
                <a:spcPts val="0"/>
              </a:spcAft>
              <a:defRPr/>
            </a:pPr>
            <a:r>
              <a:rPr lang="en-US" dirty="0">
                <a:solidFill>
                  <a:srgbClr val="3380E6"/>
                </a:solidFill>
                <a:latin typeface="Calibri" panose="020F0502020204030204" pitchFamily="34" charset="0"/>
              </a:rPr>
              <a:t>Chapter 6</a:t>
            </a:r>
            <a:br>
              <a:rPr lang="en-US" dirty="0">
                <a:solidFill>
                  <a:srgbClr val="3380E6"/>
                </a:solidFill>
                <a:latin typeface="Calibri" panose="020F0502020204030204" pitchFamily="34" charset="0"/>
              </a:rPr>
            </a:br>
            <a:r>
              <a:rPr lang="en-US" dirty="0">
                <a:solidFill>
                  <a:srgbClr val="3380E6"/>
                </a:solidFill>
                <a:latin typeface="Calibri" panose="020F0502020204030204" pitchFamily="34" charset="0"/>
              </a:rPr>
              <a:t>Arrays and </a:t>
            </a:r>
            <a:r>
              <a:rPr lang="en-US" dirty="0" err="1">
                <a:solidFill>
                  <a:srgbClr val="3380E6"/>
                </a:solidFill>
                <a:latin typeface="Calibri" panose="020F0502020204030204" pitchFamily="34" charset="0"/>
              </a:rPr>
              <a:t>ArrayLists</a:t>
            </a:r>
            <a:r>
              <a:rPr lang="en-US" dirty="0">
                <a:solidFill>
                  <a:srgbClr val="3380E6"/>
                </a:solidFill>
                <a:latin typeface="Calibri" panose="020F0502020204030204" pitchFamily="34" charset="0"/>
              </a:rPr>
              <a:t>  </a:t>
            </a:r>
          </a:p>
        </p:txBody>
      </p:sp>
      <p:sp>
        <p:nvSpPr>
          <p:cNvPr id="10243" name="Subtitle 3">
            <a:extLst>
              <a:ext uri="{FF2B5EF4-FFF2-40B4-BE49-F238E27FC236}">
                <a16:creationId xmlns:a16="http://schemas.microsoft.com/office/drawing/2014/main" id="{4EBFD6F9-6895-407E-9B50-9DFE133FFC85}"/>
              </a:ext>
            </a:extLst>
          </p:cNvPr>
          <p:cNvSpPr>
            <a:spLocks noGrp="1"/>
          </p:cNvSpPr>
          <p:nvPr>
            <p:ph type="subTitle" idx="1"/>
          </p:nvPr>
        </p:nvSpPr>
        <p:spPr>
          <a:xfrm>
            <a:off x="685800" y="3611563"/>
            <a:ext cx="7772400" cy="1200150"/>
          </a:xfrm>
        </p:spPr>
        <p:txBody>
          <a:bodyPr/>
          <a:lstStyle/>
          <a:p>
            <a:pPr marR="0" eaLnBrk="1" hangingPunct="1"/>
            <a:r>
              <a:rPr lang="en-US" altLang="en-US"/>
              <a:t>Java How to Program, </a:t>
            </a:r>
            <a:br>
              <a:rPr lang="en-US" altLang="en-US"/>
            </a:br>
            <a:r>
              <a:rPr lang="en-US" altLang="en-US"/>
              <a:t>Late Objects Version, 10/e</a:t>
            </a:r>
          </a:p>
        </p:txBody>
      </p:sp>
      <p:sp>
        <p:nvSpPr>
          <p:cNvPr id="4" name="Footer Placeholder 3">
            <a:extLst>
              <a:ext uri="{FF2B5EF4-FFF2-40B4-BE49-F238E27FC236}">
                <a16:creationId xmlns:a16="http://schemas.microsoft.com/office/drawing/2014/main" id="{151A807B-E069-4902-95AC-0C38D4042E7A}"/>
              </a:ext>
            </a:extLst>
          </p:cNvPr>
          <p:cNvSpPr>
            <a:spLocks noGrp="1"/>
          </p:cNvSpPr>
          <p:nvPr>
            <p:ph type="ftr" sz="quarter" idx="12"/>
          </p:nvPr>
        </p:nvSpPr>
        <p:spPr/>
        <p:txBody>
          <a:bodyPr/>
          <a:lstStyle/>
          <a:p>
            <a:pPr>
              <a:defRPr/>
            </a:pPr>
            <a:r>
              <a:rPr lang="en-US"/>
              <a:t>©1992-2018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3D79-1795-4BEA-8ED6-2092A5770DA4}"/>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6.2  </a:t>
            </a:r>
            <a:r>
              <a:rPr lang="en-US" dirty="0">
                <a:solidFill>
                  <a:srgbClr val="3380E6"/>
                </a:solidFill>
                <a:latin typeface="Calibri" panose="020F0502020204030204" pitchFamily="34" charset="0"/>
              </a:rPr>
              <a:t>Primitive Types vs. Reference Types</a:t>
            </a:r>
          </a:p>
        </p:txBody>
      </p:sp>
      <p:sp>
        <p:nvSpPr>
          <p:cNvPr id="16387" name="Text Placeholder 2">
            <a:extLst>
              <a:ext uri="{FF2B5EF4-FFF2-40B4-BE49-F238E27FC236}">
                <a16:creationId xmlns:a16="http://schemas.microsoft.com/office/drawing/2014/main" id="{0069CF18-D329-4F67-A603-2658C2C56A74}"/>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Java’s types are divided into primitive types and </a:t>
            </a:r>
            <a:r>
              <a:rPr lang="en-US" altLang="en-US" dirty="0">
                <a:solidFill>
                  <a:srgbClr val="0000FF"/>
                </a:solidFill>
                <a:latin typeface="Cambria" panose="02040503050406030204" pitchFamily="18" charset="0"/>
              </a:rPr>
              <a:t>reference types</a:t>
            </a:r>
            <a:r>
              <a:rPr lang="en-US" altLang="en-US" dirty="0">
                <a:solidFill>
                  <a:srgbClr val="000000"/>
                </a:solidFill>
                <a:latin typeface="Cambria" panose="02040503050406030204" pitchFamily="18" charset="0"/>
              </a:rPr>
              <a:t>.</a:t>
            </a:r>
          </a:p>
          <a:p>
            <a:pPr lvl="1" eaLnBrk="1" hangingPunct="1"/>
            <a:r>
              <a:rPr lang="en-US" altLang="en-US" dirty="0">
                <a:solidFill>
                  <a:srgbClr val="000000"/>
                </a:solidFill>
                <a:latin typeface="Cambria" panose="02040503050406030204" pitchFamily="18" charset="0"/>
              </a:rPr>
              <a:t>Primitive types: </a:t>
            </a:r>
            <a:r>
              <a:rPr lang="en-US" altLang="en-US" dirty="0" err="1">
                <a:solidFill>
                  <a:srgbClr val="000000"/>
                </a:solidFill>
                <a:latin typeface="Consolas" panose="020B0609020204030204" pitchFamily="49" charset="0"/>
              </a:rPr>
              <a:t>boolean</a:t>
            </a:r>
            <a:r>
              <a:rPr lang="en-US" altLang="en-US" dirty="0">
                <a:solidFill>
                  <a:srgbClr val="000000"/>
                </a:solidFill>
                <a:latin typeface="Cambria" panose="02040503050406030204" pitchFamily="18" charset="0"/>
              </a:rPr>
              <a:t>, </a:t>
            </a:r>
            <a:r>
              <a:rPr lang="en-US" altLang="en-US" dirty="0">
                <a:solidFill>
                  <a:srgbClr val="000000"/>
                </a:solidFill>
                <a:latin typeface="Consolas" panose="020B0609020204030204" pitchFamily="49" charset="0"/>
              </a:rPr>
              <a:t>byte</a:t>
            </a:r>
            <a:r>
              <a:rPr lang="en-US" altLang="en-US" dirty="0">
                <a:solidFill>
                  <a:srgbClr val="000000"/>
                </a:solidFill>
                <a:latin typeface="Cambria" panose="02040503050406030204" pitchFamily="18" charset="0"/>
              </a:rPr>
              <a:t>, </a:t>
            </a:r>
            <a:r>
              <a:rPr lang="en-US" altLang="en-US" dirty="0">
                <a:solidFill>
                  <a:srgbClr val="000000"/>
                </a:solidFill>
                <a:latin typeface="Consolas" panose="020B0609020204030204" pitchFamily="49" charset="0"/>
              </a:rPr>
              <a:t>char</a:t>
            </a:r>
            <a:r>
              <a:rPr lang="en-US" altLang="en-US" dirty="0">
                <a:solidFill>
                  <a:srgbClr val="000000"/>
                </a:solidFill>
                <a:latin typeface="Cambria" panose="02040503050406030204" pitchFamily="18" charset="0"/>
              </a:rPr>
              <a:t>, </a:t>
            </a:r>
            <a:r>
              <a:rPr lang="en-US" altLang="en-US" dirty="0">
                <a:solidFill>
                  <a:srgbClr val="000000"/>
                </a:solidFill>
                <a:latin typeface="Consolas" panose="020B0609020204030204" pitchFamily="49" charset="0"/>
              </a:rPr>
              <a:t>short</a:t>
            </a:r>
            <a:r>
              <a:rPr lang="en-US" altLang="en-US" dirty="0">
                <a:solidFill>
                  <a:srgbClr val="000000"/>
                </a:solidFill>
                <a:latin typeface="Cambria" panose="02040503050406030204" pitchFamily="18" charset="0"/>
              </a:rPr>
              <a:t>, </a:t>
            </a:r>
            <a:r>
              <a:rPr lang="en-US" altLang="en-US" dirty="0" err="1">
                <a:solidFill>
                  <a:srgbClr val="000000"/>
                </a:solidFill>
                <a:latin typeface="Consolas" panose="020B0609020204030204" pitchFamily="49" charset="0"/>
              </a:rPr>
              <a:t>int</a:t>
            </a:r>
            <a:r>
              <a:rPr lang="en-US" altLang="en-US" dirty="0">
                <a:solidFill>
                  <a:srgbClr val="000000"/>
                </a:solidFill>
                <a:latin typeface="Cambria" panose="02040503050406030204" pitchFamily="18" charset="0"/>
              </a:rPr>
              <a:t>, </a:t>
            </a:r>
            <a:r>
              <a:rPr lang="en-US" altLang="en-US" dirty="0">
                <a:solidFill>
                  <a:srgbClr val="000000"/>
                </a:solidFill>
                <a:latin typeface="Consolas" panose="020B0609020204030204" pitchFamily="49" charset="0"/>
              </a:rPr>
              <a:t>long</a:t>
            </a:r>
            <a:r>
              <a:rPr lang="en-US" altLang="en-US" dirty="0">
                <a:solidFill>
                  <a:srgbClr val="000000"/>
                </a:solidFill>
                <a:latin typeface="Cambria" panose="02040503050406030204" pitchFamily="18" charset="0"/>
              </a:rPr>
              <a:t>, </a:t>
            </a:r>
            <a:r>
              <a:rPr lang="en-US" altLang="en-US" dirty="0">
                <a:solidFill>
                  <a:srgbClr val="000000"/>
                </a:solidFill>
                <a:latin typeface="Consolas" panose="020B0609020204030204" pitchFamily="49" charset="0"/>
              </a:rPr>
              <a:t>float</a:t>
            </a:r>
            <a:r>
              <a:rPr lang="en-US" altLang="en-US" dirty="0">
                <a:solidFill>
                  <a:srgbClr val="000000"/>
                </a:solidFill>
                <a:latin typeface="Cambria" panose="02040503050406030204" pitchFamily="18" charset="0"/>
              </a:rPr>
              <a:t> and </a:t>
            </a:r>
            <a:r>
              <a:rPr lang="en-US" altLang="en-US" dirty="0">
                <a:solidFill>
                  <a:srgbClr val="000000"/>
                </a:solidFill>
                <a:latin typeface="Consolas" panose="020B0609020204030204" pitchFamily="49" charset="0"/>
              </a:rPr>
              <a:t>double</a:t>
            </a:r>
            <a:r>
              <a:rPr lang="en-US" altLang="en-US" dirty="0">
                <a:solidFill>
                  <a:srgbClr val="000000"/>
                </a:solidFill>
                <a:latin typeface="Cambria" panose="02040503050406030204" pitchFamily="18" charset="0"/>
              </a:rPr>
              <a:t>.</a:t>
            </a:r>
          </a:p>
          <a:p>
            <a:pPr eaLnBrk="1" hangingPunct="1"/>
            <a:r>
              <a:rPr lang="en-US" altLang="en-US" dirty="0">
                <a:solidFill>
                  <a:srgbClr val="000000"/>
                </a:solidFill>
                <a:latin typeface="Cambria" panose="02040503050406030204" pitchFamily="18" charset="0"/>
              </a:rPr>
              <a:t>All nonprimitive types are </a:t>
            </a:r>
            <a:r>
              <a:rPr lang="en-US" altLang="en-US" i="1" dirty="0">
                <a:solidFill>
                  <a:srgbClr val="000000"/>
                </a:solidFill>
                <a:latin typeface="Cambria" panose="02040503050406030204" pitchFamily="18" charset="0"/>
              </a:rPr>
              <a:t>reference types</a:t>
            </a:r>
            <a:r>
              <a:rPr lang="en-US" altLang="en-US" dirty="0">
                <a:solidFill>
                  <a:srgbClr val="000000"/>
                </a:solidFill>
                <a:latin typeface="Cambria" panose="02040503050406030204" pitchFamily="18" charset="0"/>
              </a:rPr>
              <a:t>.</a:t>
            </a:r>
          </a:p>
          <a:p>
            <a:pPr eaLnBrk="1" hangingPunct="1"/>
            <a:endParaRPr lang="en-US" altLang="en-US" dirty="0">
              <a:solidFill>
                <a:srgbClr val="000000"/>
              </a:solidFill>
              <a:latin typeface="Cambria" panose="02040503050406030204" pitchFamily="18" charset="0"/>
            </a:endParaRPr>
          </a:p>
        </p:txBody>
      </p:sp>
      <p:sp>
        <p:nvSpPr>
          <p:cNvPr id="4" name="Footer Placeholder 3">
            <a:extLst>
              <a:ext uri="{FF2B5EF4-FFF2-40B4-BE49-F238E27FC236}">
                <a16:creationId xmlns:a16="http://schemas.microsoft.com/office/drawing/2014/main" id="{C0ED62B4-06EC-4DD6-911C-1427BA57FD98}"/>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60">
            <a:extLst>
              <a:ext uri="{FF2B5EF4-FFF2-40B4-BE49-F238E27FC236}">
                <a16:creationId xmlns:a16="http://schemas.microsoft.com/office/drawing/2014/main" id="{D74981EF-A041-456F-BF13-6921218152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00088" y="857250"/>
            <a:ext cx="7743825" cy="5143500"/>
          </a:xfrm>
          <a:prstGeom prst="rect">
            <a:avLst/>
          </a:prstGeom>
        </p:spPr>
      </p:pic>
      <p:sp>
        <p:nvSpPr>
          <p:cNvPr id="2" name="Footer Placeholder 1">
            <a:extLst>
              <a:ext uri="{FF2B5EF4-FFF2-40B4-BE49-F238E27FC236}">
                <a16:creationId xmlns:a16="http://schemas.microsoft.com/office/drawing/2014/main" id="{887A3780-4739-4EB7-9DC4-476D1236C8A4}"/>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827210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8810-B791-494E-8BE1-7A65E2AFE899}"/>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6.14  </a:t>
            </a:r>
            <a:r>
              <a:rPr lang="en-US" dirty="0">
                <a:solidFill>
                  <a:srgbClr val="3380E6"/>
                </a:solidFill>
                <a:latin typeface="Calibri" panose="020F0502020204030204" pitchFamily="34" charset="0"/>
              </a:rPr>
              <a:t>Introduction to Collections and Class </a:t>
            </a:r>
            <a:r>
              <a:rPr lang="en-US" dirty="0" err="1">
                <a:solidFill>
                  <a:srgbClr val="3380E6"/>
                </a:solidFill>
                <a:latin typeface="Consolas" panose="020B0609020204030204" pitchFamily="49" charset="0"/>
              </a:rPr>
              <a:t>ArrayList</a:t>
            </a:r>
            <a:r>
              <a:rPr lang="en-US" dirty="0">
                <a:solidFill>
                  <a:srgbClr val="3380E6"/>
                </a:solidFill>
                <a:latin typeface="Calibri" panose="020F0502020204030204" pitchFamily="34" charset="0"/>
              </a:rPr>
              <a:t> (Cont.)</a:t>
            </a:r>
          </a:p>
        </p:txBody>
      </p:sp>
      <p:sp>
        <p:nvSpPr>
          <p:cNvPr id="102403" name="Text Placeholder 2">
            <a:extLst>
              <a:ext uri="{FF2B5EF4-FFF2-40B4-BE49-F238E27FC236}">
                <a16:creationId xmlns:a16="http://schemas.microsoft.com/office/drawing/2014/main" id="{42982346-0935-4118-9153-45D815F0BC11}"/>
              </a:ext>
            </a:extLst>
          </p:cNvPr>
          <p:cNvSpPr>
            <a:spLocks noGrp="1"/>
          </p:cNvSpPr>
          <p:nvPr>
            <p:ph type="body" idx="1"/>
          </p:nvPr>
        </p:nvSpPr>
        <p:spPr/>
        <p:txBody>
          <a:bodyPr/>
          <a:lstStyle/>
          <a:p>
            <a:pPr marL="109537" indent="0" eaLnBrk="1" hangingPunct="1">
              <a:lnSpc>
                <a:spcPct val="80000"/>
              </a:lnSpc>
              <a:buFont typeface="Wingdings 3" panose="05040102010807070707" pitchFamily="18" charset="2"/>
              <a:buNone/>
              <a:defRPr/>
            </a:pPr>
            <a:r>
              <a:rPr lang="en-US" altLang="en-US" sz="2400" b="1" i="1" dirty="0">
                <a:solidFill>
                  <a:srgbClr val="000000"/>
                </a:solidFill>
                <a:latin typeface="Cambria" panose="02040503050406030204" pitchFamily="18" charset="0"/>
              </a:rPr>
              <a:t>(</a:t>
            </a:r>
            <a:r>
              <a:rPr lang="en-US" altLang="en-US" sz="2400" b="1" i="1" dirty="0">
                <a:solidFill>
                  <a:srgbClr val="000000"/>
                </a:solidFill>
                <a:latin typeface="Consolas" panose="020B0609020204030204" pitchFamily="49" charset="0"/>
              </a:rPr>
              <a:t>&lt;&gt;</a:t>
            </a:r>
            <a:r>
              <a:rPr lang="en-US" altLang="en-US" sz="2400" b="1" i="1" dirty="0">
                <a:solidFill>
                  <a:srgbClr val="000000"/>
                </a:solidFill>
                <a:latin typeface="Cambria" panose="02040503050406030204" pitchFamily="18" charset="0"/>
              </a:rPr>
              <a:t>) Notation for Creating an Object of a Generic Class</a:t>
            </a:r>
          </a:p>
          <a:p>
            <a:pPr eaLnBrk="1" hangingPunct="1">
              <a:lnSpc>
                <a:spcPct val="80000"/>
              </a:lnSpc>
              <a:defRPr/>
            </a:pPr>
            <a:r>
              <a:rPr lang="en-US" altLang="en-US" sz="2400" dirty="0">
                <a:solidFill>
                  <a:srgbClr val="000000"/>
                </a:solidFill>
                <a:latin typeface="Cambria" panose="02040503050406030204" pitchFamily="18" charset="0"/>
              </a:rPr>
              <a:t>Consider:</a:t>
            </a:r>
          </a:p>
          <a:p>
            <a:pPr lvl="2" eaLnBrk="1" hangingPunct="1">
              <a:lnSpc>
                <a:spcPct val="80000"/>
              </a:lnSpc>
              <a:defRPr/>
            </a:pPr>
            <a:r>
              <a:rPr lang="en-US" altLang="en-US" sz="1800" dirty="0" err="1">
                <a:solidFill>
                  <a:srgbClr val="000000"/>
                </a:solidFill>
                <a:latin typeface="Consolas" panose="020B0609020204030204" pitchFamily="49" charset="0"/>
              </a:rPr>
              <a:t>ArrayList</a:t>
            </a:r>
            <a:r>
              <a:rPr lang="en-US" altLang="en-US" sz="1800" dirty="0">
                <a:solidFill>
                  <a:srgbClr val="000000"/>
                </a:solidFill>
                <a:latin typeface="Consolas" panose="020B0609020204030204" pitchFamily="49" charset="0"/>
              </a:rPr>
              <a:t>&lt;String&gt; items = </a:t>
            </a:r>
            <a:r>
              <a:rPr lang="en-US" altLang="en-US" sz="1800" dirty="0">
                <a:solidFill>
                  <a:srgbClr val="0000FF"/>
                </a:solidFill>
                <a:latin typeface="Consolas" panose="020B0609020204030204" pitchFamily="49" charset="0"/>
              </a:rPr>
              <a:t>new</a:t>
            </a: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ArrayList</a:t>
            </a:r>
            <a:r>
              <a:rPr lang="en-US" altLang="en-US" sz="1800" dirty="0">
                <a:solidFill>
                  <a:srgbClr val="000000"/>
                </a:solidFill>
                <a:latin typeface="Consolas" panose="020B0609020204030204" pitchFamily="49" charset="0"/>
              </a:rPr>
              <a:t>&lt;String&gt;();</a:t>
            </a:r>
          </a:p>
          <a:p>
            <a:pPr eaLnBrk="1" hangingPunct="1">
              <a:lnSpc>
                <a:spcPct val="80000"/>
              </a:lnSpc>
              <a:defRPr/>
            </a:pPr>
            <a:r>
              <a:rPr lang="en-US" altLang="en-US" sz="2400" dirty="0" err="1">
                <a:solidFill>
                  <a:srgbClr val="000000"/>
                </a:solidFill>
                <a:latin typeface="Consolas" panose="020B0609020204030204" pitchFamily="49" charset="0"/>
              </a:rPr>
              <a:t>ArrayList</a:t>
            </a:r>
            <a:r>
              <a:rPr lang="en-US" altLang="en-US" sz="2400" dirty="0">
                <a:solidFill>
                  <a:srgbClr val="000000"/>
                </a:solidFill>
                <a:latin typeface="Consolas" panose="020B0609020204030204" pitchFamily="49" charset="0"/>
              </a:rPr>
              <a:t>&lt;String&gt;</a:t>
            </a:r>
            <a:r>
              <a:rPr lang="en-US" altLang="en-US" sz="2400" dirty="0">
                <a:solidFill>
                  <a:srgbClr val="000000"/>
                </a:solidFill>
                <a:latin typeface="Cambria" panose="02040503050406030204" pitchFamily="18" charset="0"/>
              </a:rPr>
              <a:t> appears in the variable declaration and in the class instance creation expression. The </a:t>
            </a:r>
            <a:r>
              <a:rPr lang="en-US" altLang="en-US" sz="2400" dirty="0">
                <a:solidFill>
                  <a:srgbClr val="0000FF"/>
                </a:solidFill>
                <a:latin typeface="Cambria" panose="02040503050406030204" pitchFamily="18" charset="0"/>
              </a:rPr>
              <a:t>diamond (</a:t>
            </a:r>
            <a:r>
              <a:rPr lang="en-US" altLang="en-US" sz="2400" dirty="0">
                <a:solidFill>
                  <a:srgbClr val="0000FF"/>
                </a:solidFill>
                <a:latin typeface="Consolas" panose="020B0609020204030204" pitchFamily="49" charset="0"/>
              </a:rPr>
              <a:t>&lt;&gt;</a:t>
            </a:r>
            <a:r>
              <a:rPr lang="en-US" altLang="en-US" sz="2400" dirty="0">
                <a:solidFill>
                  <a:srgbClr val="0000FF"/>
                </a:solidFill>
                <a:latin typeface="Cambria" panose="02040503050406030204" pitchFamily="18" charset="0"/>
              </a:rPr>
              <a:t>) notation </a:t>
            </a:r>
            <a:r>
              <a:rPr lang="en-US" altLang="en-US" sz="2400" dirty="0">
                <a:solidFill>
                  <a:srgbClr val="000000"/>
                </a:solidFill>
                <a:latin typeface="Cambria" panose="02040503050406030204" pitchFamily="18" charset="0"/>
              </a:rPr>
              <a:t>simplifies statements like this. </a:t>
            </a:r>
          </a:p>
          <a:p>
            <a:pPr eaLnBrk="1" hangingPunct="1">
              <a:lnSpc>
                <a:spcPct val="80000"/>
              </a:lnSpc>
              <a:defRPr/>
            </a:pPr>
            <a:r>
              <a:rPr lang="en-US" altLang="en-US" sz="2400" dirty="0">
                <a:solidFill>
                  <a:srgbClr val="000000"/>
                </a:solidFill>
                <a:latin typeface="Cambria" panose="02040503050406030204" pitchFamily="18" charset="0"/>
              </a:rPr>
              <a:t>Using </a:t>
            </a:r>
            <a:r>
              <a:rPr lang="en-US" altLang="en-US" sz="2400" dirty="0">
                <a:solidFill>
                  <a:srgbClr val="000000"/>
                </a:solidFill>
                <a:latin typeface="Consolas" panose="020B0609020204030204" pitchFamily="49" charset="0"/>
              </a:rPr>
              <a:t>&lt;&gt;</a:t>
            </a:r>
            <a:r>
              <a:rPr lang="en-US" altLang="en-US" sz="2400" dirty="0">
                <a:solidFill>
                  <a:srgbClr val="000000"/>
                </a:solidFill>
                <a:latin typeface="Cambria" panose="02040503050406030204" pitchFamily="18" charset="0"/>
              </a:rPr>
              <a:t> in a class instance creation expression for an object of a generic class tells the compiler to determine what belongs in the angle brackets. </a:t>
            </a:r>
          </a:p>
        </p:txBody>
      </p:sp>
      <p:sp>
        <p:nvSpPr>
          <p:cNvPr id="4" name="Footer Placeholder 3">
            <a:extLst>
              <a:ext uri="{FF2B5EF4-FFF2-40B4-BE49-F238E27FC236}">
                <a16:creationId xmlns:a16="http://schemas.microsoft.com/office/drawing/2014/main" id="{80D92894-EEF4-408E-8FF4-68AF57B6D84D}"/>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D33A-9136-42D4-B940-3DB0BB3C5C0B}"/>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6.14  </a:t>
            </a:r>
            <a:r>
              <a:rPr lang="en-US" dirty="0">
                <a:solidFill>
                  <a:srgbClr val="3380E6"/>
                </a:solidFill>
                <a:latin typeface="Calibri" panose="020F0502020204030204" pitchFamily="34" charset="0"/>
              </a:rPr>
              <a:t>Introduction to Collections and Class </a:t>
            </a:r>
            <a:r>
              <a:rPr lang="en-US" dirty="0" err="1">
                <a:solidFill>
                  <a:srgbClr val="3380E6"/>
                </a:solidFill>
                <a:latin typeface="Consolas" panose="020B0609020204030204" pitchFamily="49" charset="0"/>
              </a:rPr>
              <a:t>ArrayList</a:t>
            </a:r>
            <a:r>
              <a:rPr lang="en-US" dirty="0">
                <a:solidFill>
                  <a:srgbClr val="3380E6"/>
                </a:solidFill>
                <a:latin typeface="Calibri" panose="020F0502020204030204" pitchFamily="34" charset="0"/>
              </a:rPr>
              <a:t> (Cont.)</a:t>
            </a:r>
          </a:p>
        </p:txBody>
      </p:sp>
      <p:sp>
        <p:nvSpPr>
          <p:cNvPr id="108547" name="Text Placeholder 2">
            <a:extLst>
              <a:ext uri="{FF2B5EF4-FFF2-40B4-BE49-F238E27FC236}">
                <a16:creationId xmlns:a16="http://schemas.microsoft.com/office/drawing/2014/main" id="{6B471C39-7746-4861-B318-0686C926BECD}"/>
              </a:ext>
            </a:extLst>
          </p:cNvPr>
          <p:cNvSpPr>
            <a:spLocks noGrp="1"/>
          </p:cNvSpPr>
          <p:nvPr>
            <p:ph type="body" idx="1"/>
          </p:nvPr>
        </p:nvSpPr>
        <p:spPr/>
        <p:txBody>
          <a:bodyPr/>
          <a:lstStyle/>
          <a:p>
            <a:pPr eaLnBrk="1" hangingPunct="1">
              <a:lnSpc>
                <a:spcPct val="80000"/>
              </a:lnSpc>
            </a:pPr>
            <a:r>
              <a:rPr lang="en-US" altLang="en-US" sz="2400" dirty="0">
                <a:solidFill>
                  <a:srgbClr val="000000"/>
                </a:solidFill>
                <a:latin typeface="Cambria" panose="02040503050406030204" pitchFamily="18" charset="0"/>
              </a:rPr>
              <a:t>The preceding statement can be written as:</a:t>
            </a:r>
          </a:p>
          <a:p>
            <a:pPr lvl="2" eaLnBrk="1" hangingPunct="1">
              <a:lnSpc>
                <a:spcPct val="80000"/>
              </a:lnSpc>
            </a:pPr>
            <a:r>
              <a:rPr lang="en-US" altLang="en-US" sz="1800" dirty="0" err="1">
                <a:solidFill>
                  <a:srgbClr val="000000"/>
                </a:solidFill>
                <a:latin typeface="Consolas" panose="020B0609020204030204" pitchFamily="49" charset="0"/>
              </a:rPr>
              <a:t>ArrayList</a:t>
            </a:r>
            <a:r>
              <a:rPr lang="en-US" altLang="en-US" sz="1800" dirty="0">
                <a:solidFill>
                  <a:srgbClr val="000000"/>
                </a:solidFill>
                <a:latin typeface="Consolas" panose="020B0609020204030204" pitchFamily="49" charset="0"/>
              </a:rPr>
              <a:t>&lt;String&gt; items = new </a:t>
            </a:r>
            <a:r>
              <a:rPr lang="en-US" altLang="en-US" sz="1800" dirty="0" err="1">
                <a:solidFill>
                  <a:srgbClr val="000000"/>
                </a:solidFill>
                <a:latin typeface="Consolas" panose="020B0609020204030204" pitchFamily="49" charset="0"/>
              </a:rPr>
              <a:t>ArrayList</a:t>
            </a:r>
            <a:r>
              <a:rPr lang="en-US" altLang="en-US" sz="1800" dirty="0">
                <a:solidFill>
                  <a:srgbClr val="000000"/>
                </a:solidFill>
                <a:latin typeface="Consolas" panose="020B0609020204030204" pitchFamily="49" charset="0"/>
              </a:rPr>
              <a:t>&lt;&gt;();</a:t>
            </a:r>
          </a:p>
          <a:p>
            <a:pPr eaLnBrk="1" hangingPunct="1">
              <a:lnSpc>
                <a:spcPct val="80000"/>
              </a:lnSpc>
            </a:pPr>
            <a:r>
              <a:rPr lang="en-US" altLang="en-US" sz="2400" dirty="0">
                <a:solidFill>
                  <a:srgbClr val="000000"/>
                </a:solidFill>
                <a:latin typeface="Cambria" panose="02040503050406030204" pitchFamily="18" charset="0"/>
              </a:rPr>
              <a:t>When the compiler encounters the diamond (</a:t>
            </a:r>
            <a:r>
              <a:rPr lang="en-US" altLang="en-US" sz="2400" dirty="0">
                <a:solidFill>
                  <a:srgbClr val="000000"/>
                </a:solidFill>
                <a:latin typeface="Consolas" panose="020B0609020204030204" pitchFamily="49" charset="0"/>
              </a:rPr>
              <a:t>&lt;&gt;</a:t>
            </a:r>
            <a:r>
              <a:rPr lang="en-US" altLang="en-US" sz="2400" dirty="0">
                <a:solidFill>
                  <a:srgbClr val="000000"/>
                </a:solidFill>
                <a:latin typeface="Cambria" panose="02040503050406030204" pitchFamily="18" charset="0"/>
              </a:rPr>
              <a:t>) in the class instance creation expression, it uses the declaration of variable items to determine the </a:t>
            </a:r>
            <a:r>
              <a:rPr lang="en-US" altLang="en-US" sz="2400" dirty="0" err="1">
                <a:solidFill>
                  <a:srgbClr val="000000"/>
                </a:solidFill>
                <a:latin typeface="Consolas" panose="020B0609020204030204" pitchFamily="49" charset="0"/>
              </a:rPr>
              <a:t>ArrayList</a:t>
            </a:r>
            <a:r>
              <a:rPr lang="en-US" altLang="en-US" sz="2400" dirty="0" err="1">
                <a:solidFill>
                  <a:srgbClr val="000000"/>
                </a:solidFill>
                <a:latin typeface="Cambria" panose="02040503050406030204" pitchFamily="18" charset="0"/>
              </a:rPr>
              <a:t>’s</a:t>
            </a:r>
            <a:r>
              <a:rPr lang="en-US" altLang="en-US" sz="2400" dirty="0">
                <a:solidFill>
                  <a:srgbClr val="000000"/>
                </a:solidFill>
                <a:latin typeface="Cambria" panose="02040503050406030204" pitchFamily="18" charset="0"/>
              </a:rPr>
              <a:t> element type (</a:t>
            </a:r>
            <a:r>
              <a:rPr lang="en-US" altLang="en-US" sz="2400" dirty="0">
                <a:solidFill>
                  <a:srgbClr val="000000"/>
                </a:solidFill>
                <a:latin typeface="Consolas" panose="020B0609020204030204" pitchFamily="49" charset="0"/>
              </a:rPr>
              <a:t>String</a:t>
            </a:r>
            <a:r>
              <a:rPr lang="en-US" altLang="en-US" sz="2400" dirty="0">
                <a:solidFill>
                  <a:srgbClr val="000000"/>
                </a:solidFill>
                <a:latin typeface="Cambria" panose="02040503050406030204" pitchFamily="18" charset="0"/>
              </a:rPr>
              <a:t>)—this is known as </a:t>
            </a:r>
            <a:r>
              <a:rPr lang="en-US" altLang="en-US" sz="2400" i="1" dirty="0">
                <a:solidFill>
                  <a:srgbClr val="000000"/>
                </a:solidFill>
                <a:latin typeface="Cambria" panose="02040503050406030204" pitchFamily="18" charset="0"/>
              </a:rPr>
              <a:t>inferring the element type</a:t>
            </a:r>
            <a:r>
              <a:rPr lang="en-US" altLang="en-US" sz="2400" dirty="0">
                <a:solidFill>
                  <a:srgbClr val="000000"/>
                </a:solidFill>
                <a:latin typeface="Cambria" panose="02040503050406030204" pitchFamily="18" charset="0"/>
              </a:rPr>
              <a:t>. </a:t>
            </a:r>
          </a:p>
        </p:txBody>
      </p:sp>
      <p:sp>
        <p:nvSpPr>
          <p:cNvPr id="4" name="Footer Placeholder 3">
            <a:extLst>
              <a:ext uri="{FF2B5EF4-FFF2-40B4-BE49-F238E27FC236}">
                <a16:creationId xmlns:a16="http://schemas.microsoft.com/office/drawing/2014/main" id="{505514EC-A787-47F0-835F-BAA369D43541}"/>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2A7D-1BF6-47D3-A555-1DD1B3CAAE12}"/>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6.2  </a:t>
            </a:r>
            <a:r>
              <a:rPr lang="en-US" dirty="0">
                <a:solidFill>
                  <a:srgbClr val="3380E6"/>
                </a:solidFill>
                <a:latin typeface="Calibri" panose="020F0502020204030204" pitchFamily="34" charset="0"/>
              </a:rPr>
              <a:t>Primitive Types vs. Reference Types (cont.)</a:t>
            </a:r>
          </a:p>
        </p:txBody>
      </p:sp>
      <p:sp>
        <p:nvSpPr>
          <p:cNvPr id="18435" name="Text Placeholder 2">
            <a:extLst>
              <a:ext uri="{FF2B5EF4-FFF2-40B4-BE49-F238E27FC236}">
                <a16:creationId xmlns:a16="http://schemas.microsoft.com/office/drawing/2014/main" id="{D5C45161-B3E1-424E-9EA3-F4032B78B063}"/>
              </a:ext>
            </a:extLst>
          </p:cNvPr>
          <p:cNvSpPr>
            <a:spLocks noGrp="1"/>
          </p:cNvSpPr>
          <p:nvPr>
            <p:ph type="body" idx="1"/>
          </p:nvPr>
        </p:nvSpPr>
        <p:spPr/>
        <p:txBody>
          <a:bodyPr/>
          <a:lstStyle/>
          <a:p>
            <a:pPr eaLnBrk="1" hangingPunct="1">
              <a:lnSpc>
                <a:spcPct val="80000"/>
              </a:lnSpc>
            </a:pPr>
            <a:r>
              <a:rPr lang="en-US" altLang="en-US" sz="2500" dirty="0">
                <a:solidFill>
                  <a:srgbClr val="000000"/>
                </a:solidFill>
                <a:latin typeface="Cambria" panose="02040503050406030204" pitchFamily="18" charset="0"/>
              </a:rPr>
              <a:t>A primitive-type variable can hold exactly </a:t>
            </a:r>
            <a:r>
              <a:rPr lang="en-US" altLang="en-US" sz="2500" i="1" dirty="0">
                <a:solidFill>
                  <a:srgbClr val="000000"/>
                </a:solidFill>
                <a:latin typeface="Cambria" panose="02040503050406030204" pitchFamily="18" charset="0"/>
              </a:rPr>
              <a:t>one</a:t>
            </a:r>
            <a:r>
              <a:rPr lang="en-US" altLang="en-US" sz="2500" dirty="0">
                <a:solidFill>
                  <a:srgbClr val="000000"/>
                </a:solidFill>
                <a:latin typeface="Cambria" panose="02040503050406030204" pitchFamily="18" charset="0"/>
              </a:rPr>
              <a:t> value of its declared type at a time.</a:t>
            </a:r>
          </a:p>
          <a:p>
            <a:pPr eaLnBrk="1" hangingPunct="1">
              <a:lnSpc>
                <a:spcPct val="80000"/>
              </a:lnSpc>
            </a:pPr>
            <a:r>
              <a:rPr lang="en-US" altLang="en-US" sz="2500" dirty="0">
                <a:solidFill>
                  <a:srgbClr val="000000"/>
                </a:solidFill>
                <a:latin typeface="Cambria" panose="02040503050406030204" pitchFamily="18" charset="0"/>
              </a:rPr>
              <a:t>Programs use variables of reference types (normally called </a:t>
            </a:r>
            <a:r>
              <a:rPr lang="en-US" altLang="en-US" sz="2500" dirty="0">
                <a:solidFill>
                  <a:srgbClr val="0000FF"/>
                </a:solidFill>
                <a:latin typeface="Cambria" panose="02040503050406030204" pitchFamily="18" charset="0"/>
              </a:rPr>
              <a:t>references</a:t>
            </a:r>
            <a:r>
              <a:rPr lang="en-US" altLang="en-US" sz="2500" dirty="0">
                <a:solidFill>
                  <a:srgbClr val="000000"/>
                </a:solidFill>
                <a:latin typeface="Cambria" panose="02040503050406030204" pitchFamily="18" charset="0"/>
              </a:rPr>
              <a:t>) to store the </a:t>
            </a:r>
            <a:r>
              <a:rPr lang="en-US" altLang="en-US" sz="2500" i="1" dirty="0">
                <a:solidFill>
                  <a:srgbClr val="000000"/>
                </a:solidFill>
                <a:latin typeface="Cambria" panose="02040503050406030204" pitchFamily="18" charset="0"/>
              </a:rPr>
              <a:t>addresses</a:t>
            </a:r>
            <a:r>
              <a:rPr lang="en-US" altLang="en-US" sz="2500" dirty="0">
                <a:solidFill>
                  <a:srgbClr val="000000"/>
                </a:solidFill>
                <a:latin typeface="Cambria" panose="02040503050406030204" pitchFamily="18" charset="0"/>
              </a:rPr>
              <a:t> of objects in the computer’s memory.</a:t>
            </a:r>
          </a:p>
          <a:p>
            <a:pPr lvl="1" eaLnBrk="1" hangingPunct="1">
              <a:lnSpc>
                <a:spcPct val="80000"/>
              </a:lnSpc>
            </a:pPr>
            <a:r>
              <a:rPr lang="en-US" altLang="en-US" sz="2100" dirty="0">
                <a:solidFill>
                  <a:srgbClr val="000000"/>
                </a:solidFill>
                <a:latin typeface="Cambria" panose="02040503050406030204" pitchFamily="18" charset="0"/>
              </a:rPr>
              <a:t>Such a variable is said to </a:t>
            </a:r>
            <a:r>
              <a:rPr lang="en-US" altLang="en-US" sz="2100" dirty="0">
                <a:solidFill>
                  <a:srgbClr val="0000FF"/>
                </a:solidFill>
                <a:latin typeface="Cambria" panose="02040503050406030204" pitchFamily="18" charset="0"/>
              </a:rPr>
              <a:t>refer to an object</a:t>
            </a:r>
            <a:r>
              <a:rPr lang="en-US" altLang="en-US" sz="2100" dirty="0">
                <a:solidFill>
                  <a:srgbClr val="000000"/>
                </a:solidFill>
                <a:latin typeface="Cambria" panose="02040503050406030204" pitchFamily="18" charset="0"/>
              </a:rPr>
              <a:t> in the program.</a:t>
            </a:r>
          </a:p>
          <a:p>
            <a:pPr eaLnBrk="1" hangingPunct="1">
              <a:lnSpc>
                <a:spcPct val="80000"/>
              </a:lnSpc>
            </a:pPr>
            <a:r>
              <a:rPr lang="en-US" altLang="en-US" sz="2500" dirty="0">
                <a:solidFill>
                  <a:srgbClr val="000000"/>
                </a:solidFill>
                <a:latin typeface="Cambria" panose="02040503050406030204" pitchFamily="18" charset="0"/>
              </a:rPr>
              <a:t>To call an object’s methods, you need a reference to the object.</a:t>
            </a:r>
          </a:p>
          <a:p>
            <a:pPr eaLnBrk="1" hangingPunct="1">
              <a:lnSpc>
                <a:spcPct val="80000"/>
              </a:lnSpc>
            </a:pPr>
            <a:r>
              <a:rPr lang="en-US" altLang="en-US" sz="2500" dirty="0">
                <a:solidFill>
                  <a:srgbClr val="000000"/>
                </a:solidFill>
                <a:latin typeface="Cambria" panose="02040503050406030204" pitchFamily="18" charset="0"/>
              </a:rPr>
              <a:t>If an object’s method requires additional data to perform its task, then you’d pass arguments in the method call.</a:t>
            </a:r>
          </a:p>
          <a:p>
            <a:pPr eaLnBrk="1" hangingPunct="1">
              <a:lnSpc>
                <a:spcPct val="80000"/>
              </a:lnSpc>
            </a:pPr>
            <a:r>
              <a:rPr lang="en-US" altLang="en-US" sz="2500" dirty="0">
                <a:solidFill>
                  <a:srgbClr val="000000"/>
                </a:solidFill>
                <a:latin typeface="Cambria" panose="02040503050406030204" pitchFamily="18" charset="0"/>
              </a:rPr>
              <a:t>Primitive-type variables do </a:t>
            </a:r>
            <a:r>
              <a:rPr lang="en-US" altLang="en-US" sz="2500" i="1" dirty="0">
                <a:solidFill>
                  <a:srgbClr val="000000"/>
                </a:solidFill>
                <a:latin typeface="Cambria" panose="02040503050406030204" pitchFamily="18" charset="0"/>
              </a:rPr>
              <a:t>not</a:t>
            </a:r>
            <a:r>
              <a:rPr lang="en-US" altLang="en-US" sz="2500" dirty="0">
                <a:solidFill>
                  <a:srgbClr val="000000"/>
                </a:solidFill>
                <a:latin typeface="Cambria" panose="02040503050406030204" pitchFamily="18" charset="0"/>
              </a:rPr>
              <a:t> refer to objects, so such variables cannot be used to invoke methods.</a:t>
            </a:r>
          </a:p>
        </p:txBody>
      </p:sp>
      <p:sp>
        <p:nvSpPr>
          <p:cNvPr id="4" name="Footer Placeholder 3">
            <a:extLst>
              <a:ext uri="{FF2B5EF4-FFF2-40B4-BE49-F238E27FC236}">
                <a16:creationId xmlns:a16="http://schemas.microsoft.com/office/drawing/2014/main" id="{5CC739A6-C556-4660-B7C3-17E3FE769916}"/>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BF09-A397-4F5B-9FD8-26ADCF546487}"/>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6.3  </a:t>
            </a:r>
            <a:r>
              <a:rPr lang="en-US" dirty="0">
                <a:solidFill>
                  <a:srgbClr val="3380E6"/>
                </a:solidFill>
                <a:latin typeface="Calibri" panose="020F0502020204030204" pitchFamily="34" charset="0"/>
              </a:rPr>
              <a:t>Arrays</a:t>
            </a:r>
          </a:p>
        </p:txBody>
      </p:sp>
      <p:sp>
        <p:nvSpPr>
          <p:cNvPr id="19459" name="Text Placeholder 2">
            <a:extLst>
              <a:ext uri="{FF2B5EF4-FFF2-40B4-BE49-F238E27FC236}">
                <a16:creationId xmlns:a16="http://schemas.microsoft.com/office/drawing/2014/main" id="{B628BC72-4CD5-49C2-8FA0-3977364E8A58}"/>
              </a:ext>
            </a:extLst>
          </p:cNvPr>
          <p:cNvSpPr>
            <a:spLocks noGrp="1"/>
          </p:cNvSpPr>
          <p:nvPr>
            <p:ph type="body" idx="1"/>
          </p:nvPr>
        </p:nvSpPr>
        <p:spPr/>
        <p:txBody>
          <a:bodyPr/>
          <a:lstStyle/>
          <a:p>
            <a:pPr eaLnBrk="1" hangingPunct="1"/>
            <a:r>
              <a:rPr lang="en-US" altLang="en-US" sz="2500" dirty="0">
                <a:solidFill>
                  <a:srgbClr val="000000"/>
                </a:solidFill>
                <a:latin typeface="Cambria" panose="02040503050406030204" pitchFamily="18" charset="0"/>
              </a:rPr>
              <a:t>An array is a group of variables (called </a:t>
            </a:r>
            <a:r>
              <a:rPr lang="en-US" altLang="en-US" sz="2500" dirty="0">
                <a:solidFill>
                  <a:srgbClr val="0000FF"/>
                </a:solidFill>
                <a:latin typeface="Cambria" panose="02040503050406030204" pitchFamily="18" charset="0"/>
              </a:rPr>
              <a:t>elements</a:t>
            </a:r>
            <a:r>
              <a:rPr lang="en-US" altLang="en-US" sz="2500" dirty="0">
                <a:solidFill>
                  <a:srgbClr val="000000"/>
                </a:solidFill>
                <a:latin typeface="Cambria" panose="02040503050406030204" pitchFamily="18" charset="0"/>
              </a:rPr>
              <a:t> or </a:t>
            </a:r>
            <a:r>
              <a:rPr lang="en-US" altLang="en-US" sz="2500" dirty="0">
                <a:solidFill>
                  <a:srgbClr val="0000FF"/>
                </a:solidFill>
                <a:latin typeface="Cambria" panose="02040503050406030204" pitchFamily="18" charset="0"/>
              </a:rPr>
              <a:t>components</a:t>
            </a:r>
            <a:r>
              <a:rPr lang="en-US" altLang="en-US" sz="2500" dirty="0">
                <a:solidFill>
                  <a:srgbClr val="000000"/>
                </a:solidFill>
                <a:latin typeface="Cambria" panose="02040503050406030204" pitchFamily="18" charset="0"/>
              </a:rPr>
              <a:t>) containing values that all have the same type.</a:t>
            </a:r>
          </a:p>
          <a:p>
            <a:pPr eaLnBrk="1" hangingPunct="1"/>
            <a:r>
              <a:rPr lang="en-US" altLang="en-US" sz="2500" dirty="0">
                <a:solidFill>
                  <a:srgbClr val="000000"/>
                </a:solidFill>
                <a:latin typeface="Cambria" panose="02040503050406030204" pitchFamily="18" charset="0"/>
              </a:rPr>
              <a:t>Arrays are </a:t>
            </a:r>
            <a:r>
              <a:rPr lang="en-US" altLang="en-US" sz="2500" i="1" dirty="0">
                <a:solidFill>
                  <a:srgbClr val="000000"/>
                </a:solidFill>
                <a:latin typeface="Cambria" panose="02040503050406030204" pitchFamily="18" charset="0"/>
              </a:rPr>
              <a:t>objects</a:t>
            </a:r>
            <a:r>
              <a:rPr lang="en-US" altLang="en-US" sz="2500" dirty="0">
                <a:solidFill>
                  <a:srgbClr val="000000"/>
                </a:solidFill>
                <a:latin typeface="Cambria" panose="02040503050406030204" pitchFamily="18" charset="0"/>
              </a:rPr>
              <a:t>, so they’re considered </a:t>
            </a:r>
            <a:r>
              <a:rPr lang="en-US" altLang="en-US" sz="2500" i="1" dirty="0">
                <a:solidFill>
                  <a:srgbClr val="000000"/>
                </a:solidFill>
                <a:latin typeface="Cambria" panose="02040503050406030204" pitchFamily="18" charset="0"/>
              </a:rPr>
              <a:t>reference types</a:t>
            </a:r>
            <a:r>
              <a:rPr lang="en-US" altLang="en-US" sz="2500" dirty="0">
                <a:solidFill>
                  <a:srgbClr val="000000"/>
                </a:solidFill>
                <a:latin typeface="Cambria" panose="02040503050406030204" pitchFamily="18" charset="0"/>
              </a:rPr>
              <a:t>.</a:t>
            </a:r>
          </a:p>
          <a:p>
            <a:pPr eaLnBrk="1" hangingPunct="1"/>
            <a:r>
              <a:rPr lang="en-US" altLang="en-US" sz="2500" dirty="0">
                <a:solidFill>
                  <a:srgbClr val="000000"/>
                </a:solidFill>
                <a:latin typeface="Cambria" panose="02040503050406030204" pitchFamily="18" charset="0"/>
              </a:rPr>
              <a:t>Elements can be either </a:t>
            </a:r>
            <a:r>
              <a:rPr lang="en-US" altLang="en-US" sz="2500" i="1" dirty="0">
                <a:solidFill>
                  <a:srgbClr val="000000"/>
                </a:solidFill>
                <a:latin typeface="Cambria" panose="02040503050406030204" pitchFamily="18" charset="0"/>
              </a:rPr>
              <a:t>primitive types </a:t>
            </a:r>
            <a:r>
              <a:rPr lang="en-US" altLang="en-US" sz="2500" dirty="0">
                <a:solidFill>
                  <a:srgbClr val="000000"/>
                </a:solidFill>
                <a:latin typeface="Cambria" panose="02040503050406030204" pitchFamily="18" charset="0"/>
              </a:rPr>
              <a:t>or </a:t>
            </a:r>
            <a:r>
              <a:rPr lang="en-US" altLang="en-US" sz="2500" i="1" dirty="0">
                <a:solidFill>
                  <a:srgbClr val="000000"/>
                </a:solidFill>
                <a:latin typeface="Cambria" panose="02040503050406030204" pitchFamily="18" charset="0"/>
              </a:rPr>
              <a:t>reference types</a:t>
            </a:r>
            <a:r>
              <a:rPr lang="en-US" altLang="en-US" sz="2500" dirty="0">
                <a:solidFill>
                  <a:srgbClr val="000000"/>
                </a:solidFill>
                <a:latin typeface="Cambria" panose="02040503050406030204" pitchFamily="18" charset="0"/>
              </a:rPr>
              <a:t>.</a:t>
            </a:r>
          </a:p>
          <a:p>
            <a:pPr eaLnBrk="1" hangingPunct="1"/>
            <a:r>
              <a:rPr lang="en-US" altLang="en-US" sz="2500" dirty="0">
                <a:solidFill>
                  <a:srgbClr val="000000"/>
                </a:solidFill>
                <a:latin typeface="Cambria" panose="02040503050406030204" pitchFamily="18" charset="0"/>
              </a:rPr>
              <a:t>To refer to a particular element in an array, we specify the name of the reference to the array and the </a:t>
            </a:r>
            <a:r>
              <a:rPr lang="en-US" altLang="en-US" sz="2500" i="1" dirty="0">
                <a:solidFill>
                  <a:srgbClr val="000000"/>
                </a:solidFill>
                <a:latin typeface="Cambria" panose="02040503050406030204" pitchFamily="18" charset="0"/>
              </a:rPr>
              <a:t>position number </a:t>
            </a:r>
            <a:r>
              <a:rPr lang="en-US" altLang="en-US" sz="2500" dirty="0">
                <a:solidFill>
                  <a:srgbClr val="000000"/>
                </a:solidFill>
                <a:latin typeface="Cambria" panose="02040503050406030204" pitchFamily="18" charset="0"/>
              </a:rPr>
              <a:t>of the element in the array.</a:t>
            </a:r>
          </a:p>
          <a:p>
            <a:pPr lvl="1" eaLnBrk="1" hangingPunct="1"/>
            <a:r>
              <a:rPr lang="en-US" altLang="en-US" sz="2100" dirty="0">
                <a:solidFill>
                  <a:srgbClr val="000000"/>
                </a:solidFill>
                <a:latin typeface="Cambria" panose="02040503050406030204" pitchFamily="18" charset="0"/>
              </a:rPr>
              <a:t>The position number of the element is called the element’s </a:t>
            </a:r>
            <a:r>
              <a:rPr lang="en-US" altLang="en-US" sz="2100" dirty="0">
                <a:solidFill>
                  <a:srgbClr val="0000FF"/>
                </a:solidFill>
                <a:latin typeface="Cambria" panose="02040503050406030204" pitchFamily="18" charset="0"/>
              </a:rPr>
              <a:t>index</a:t>
            </a:r>
            <a:r>
              <a:rPr lang="en-US" altLang="en-US" sz="2100" dirty="0">
                <a:solidFill>
                  <a:srgbClr val="000000"/>
                </a:solidFill>
                <a:latin typeface="Cambria" panose="02040503050406030204" pitchFamily="18" charset="0"/>
              </a:rPr>
              <a:t> or </a:t>
            </a:r>
            <a:r>
              <a:rPr lang="en-US" altLang="en-US" sz="2100" dirty="0">
                <a:solidFill>
                  <a:srgbClr val="0000FF"/>
                </a:solidFill>
                <a:latin typeface="Cambria" panose="02040503050406030204" pitchFamily="18" charset="0"/>
              </a:rPr>
              <a:t>subscript</a:t>
            </a:r>
            <a:r>
              <a:rPr lang="en-US" altLang="en-US" sz="2100" dirty="0">
                <a:solidFill>
                  <a:srgbClr val="000000"/>
                </a:solidFill>
                <a:latin typeface="Cambria" panose="02040503050406030204" pitchFamily="18" charset="0"/>
              </a:rPr>
              <a:t>.</a:t>
            </a:r>
          </a:p>
        </p:txBody>
      </p:sp>
      <p:sp>
        <p:nvSpPr>
          <p:cNvPr id="4" name="Footer Placeholder 3">
            <a:extLst>
              <a:ext uri="{FF2B5EF4-FFF2-40B4-BE49-F238E27FC236}">
                <a16:creationId xmlns:a16="http://schemas.microsoft.com/office/drawing/2014/main" id="{C1EB0F45-E2C8-4F05-9072-A58620924FA3}"/>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0">
            <a:extLst>
              <a:ext uri="{FF2B5EF4-FFF2-40B4-BE49-F238E27FC236}">
                <a16:creationId xmlns:a16="http://schemas.microsoft.com/office/drawing/2014/main" id="{AE22838E-0ED2-41FC-9431-18D0A29C7E2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21682"/>
            <a:ext cx="9144000" cy="2813447"/>
          </a:xfrm>
          <a:prstGeom prst="rect">
            <a:avLst/>
          </a:prstGeom>
        </p:spPr>
      </p:pic>
      <p:sp>
        <p:nvSpPr>
          <p:cNvPr id="2" name="Footer Placeholder 1">
            <a:extLst>
              <a:ext uri="{FF2B5EF4-FFF2-40B4-BE49-F238E27FC236}">
                <a16:creationId xmlns:a16="http://schemas.microsoft.com/office/drawing/2014/main" id="{B0BEFE4A-00EF-4FEA-A49E-BD4CF64C85B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25725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1">
            <a:extLst>
              <a:ext uri="{FF2B5EF4-FFF2-40B4-BE49-F238E27FC236}">
                <a16:creationId xmlns:a16="http://schemas.microsoft.com/office/drawing/2014/main" id="{AE213C23-5277-4F18-9778-9A12AE54D55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0500" y="857250"/>
            <a:ext cx="8761810" cy="5143500"/>
          </a:xfrm>
          <a:prstGeom prst="rect">
            <a:avLst/>
          </a:prstGeom>
        </p:spPr>
      </p:pic>
      <p:sp>
        <p:nvSpPr>
          <p:cNvPr id="2" name="Footer Placeholder 1">
            <a:extLst>
              <a:ext uri="{FF2B5EF4-FFF2-40B4-BE49-F238E27FC236}">
                <a16:creationId xmlns:a16="http://schemas.microsoft.com/office/drawing/2014/main" id="{BD172628-00AD-4FE6-8E9B-671EBD430A20}"/>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28594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146F-488D-4848-8C22-CCE7CBC7D026}"/>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6.3  </a:t>
            </a:r>
            <a:r>
              <a:rPr lang="en-US" dirty="0">
                <a:solidFill>
                  <a:srgbClr val="3380E6"/>
                </a:solidFill>
                <a:latin typeface="Calibri" panose="020F0502020204030204" pitchFamily="34" charset="0"/>
              </a:rPr>
              <a:t>Arrays (cont.)</a:t>
            </a:r>
          </a:p>
        </p:txBody>
      </p:sp>
      <p:sp>
        <p:nvSpPr>
          <p:cNvPr id="21507" name="Text Placeholder 2">
            <a:extLst>
              <a:ext uri="{FF2B5EF4-FFF2-40B4-BE49-F238E27FC236}">
                <a16:creationId xmlns:a16="http://schemas.microsoft.com/office/drawing/2014/main" id="{3B808484-CA44-4610-845E-E668B86D41E2}"/>
              </a:ext>
            </a:extLst>
          </p:cNvPr>
          <p:cNvSpPr>
            <a:spLocks noGrp="1"/>
          </p:cNvSpPr>
          <p:nvPr>
            <p:ph type="body" idx="1"/>
          </p:nvPr>
        </p:nvSpPr>
        <p:spPr/>
        <p:txBody>
          <a:bodyPr/>
          <a:lstStyle/>
          <a:p>
            <a:pPr eaLnBrk="1" hangingPunct="1">
              <a:lnSpc>
                <a:spcPct val="80000"/>
              </a:lnSpc>
            </a:pPr>
            <a:r>
              <a:rPr lang="en-US" altLang="en-US" sz="2300" dirty="0">
                <a:solidFill>
                  <a:srgbClr val="000000"/>
                </a:solidFill>
                <a:latin typeface="Cambria" panose="02040503050406030204" pitchFamily="18" charset="0"/>
              </a:rPr>
              <a:t>A program refers to an array’s elements with an </a:t>
            </a:r>
            <a:r>
              <a:rPr lang="en-US" altLang="en-US" sz="2300" dirty="0">
                <a:solidFill>
                  <a:srgbClr val="0000FF"/>
                </a:solidFill>
                <a:latin typeface="Cambria" panose="02040503050406030204" pitchFamily="18" charset="0"/>
              </a:rPr>
              <a:t>array-access expression</a:t>
            </a:r>
            <a:r>
              <a:rPr lang="en-US" altLang="en-US" sz="2300" dirty="0">
                <a:solidFill>
                  <a:srgbClr val="000000"/>
                </a:solidFill>
                <a:latin typeface="Cambria" panose="02040503050406030204" pitchFamily="18" charset="0"/>
              </a:rPr>
              <a:t> </a:t>
            </a:r>
          </a:p>
          <a:p>
            <a:pPr lvl="1" eaLnBrk="1" hangingPunct="1">
              <a:lnSpc>
                <a:spcPct val="80000"/>
              </a:lnSpc>
            </a:pPr>
            <a:r>
              <a:rPr lang="en-US" altLang="en-US" sz="2000" dirty="0">
                <a:solidFill>
                  <a:srgbClr val="000000"/>
                </a:solidFill>
                <a:latin typeface="Cambria" panose="02040503050406030204" pitchFamily="18" charset="0"/>
              </a:rPr>
              <a:t>The name of the array followed by the index of the particular element in </a:t>
            </a:r>
            <a:r>
              <a:rPr lang="en-US" altLang="en-US" sz="2000" dirty="0">
                <a:solidFill>
                  <a:srgbClr val="0000FF"/>
                </a:solidFill>
                <a:latin typeface="Cambria" panose="02040503050406030204" pitchFamily="18" charset="0"/>
              </a:rPr>
              <a:t>square brackets</a:t>
            </a:r>
            <a:r>
              <a:rPr lang="en-US" altLang="en-US" sz="2000" dirty="0">
                <a:solidFill>
                  <a:srgbClr val="000000"/>
                </a:solidFill>
                <a:latin typeface="Cambria" panose="02040503050406030204" pitchFamily="18" charset="0"/>
              </a:rPr>
              <a:t> </a:t>
            </a:r>
            <a:r>
              <a:rPr lang="en-US" altLang="en-US" sz="2000" dirty="0">
                <a:solidFill>
                  <a:srgbClr val="0000FF"/>
                </a:solidFill>
                <a:latin typeface="Cambria" panose="02040503050406030204" pitchFamily="18" charset="0"/>
              </a:rPr>
              <a:t>(</a:t>
            </a:r>
            <a:r>
              <a:rPr lang="en-US" altLang="en-US" sz="2000" dirty="0">
                <a:solidFill>
                  <a:srgbClr val="0000FF"/>
                </a:solidFill>
                <a:latin typeface="Consolas" panose="020B0609020204030204" pitchFamily="49" charset="0"/>
              </a:rPr>
              <a:t>[]</a:t>
            </a:r>
            <a:r>
              <a:rPr lang="en-US" altLang="en-US" sz="2000" dirty="0">
                <a:solidFill>
                  <a:srgbClr val="0000FF"/>
                </a:solidFill>
                <a:latin typeface="Cambria" panose="02040503050406030204" pitchFamily="18" charset="0"/>
              </a:rPr>
              <a:t>)</a:t>
            </a:r>
            <a:r>
              <a:rPr lang="en-US" altLang="en-US" sz="2000" dirty="0">
                <a:solidFill>
                  <a:srgbClr val="000000"/>
                </a:solidFill>
                <a:latin typeface="Cambria" panose="02040503050406030204" pitchFamily="18" charset="0"/>
              </a:rPr>
              <a:t>.</a:t>
            </a:r>
          </a:p>
          <a:p>
            <a:pPr eaLnBrk="1" hangingPunct="1">
              <a:lnSpc>
                <a:spcPct val="80000"/>
              </a:lnSpc>
            </a:pPr>
            <a:r>
              <a:rPr lang="en-US" altLang="en-US" sz="2300" dirty="0">
                <a:solidFill>
                  <a:srgbClr val="000000"/>
                </a:solidFill>
                <a:latin typeface="Cambria" panose="02040503050406030204" pitchFamily="18" charset="0"/>
              </a:rPr>
              <a:t>The first element in every array has </a:t>
            </a:r>
            <a:r>
              <a:rPr lang="en-US" altLang="en-US" sz="2300" dirty="0">
                <a:solidFill>
                  <a:srgbClr val="0000FF"/>
                </a:solidFill>
                <a:latin typeface="Cambria" panose="02040503050406030204" pitchFamily="18" charset="0"/>
              </a:rPr>
              <a:t>index zero</a:t>
            </a:r>
            <a:r>
              <a:rPr lang="en-US" altLang="en-US" sz="2300" dirty="0">
                <a:solidFill>
                  <a:srgbClr val="000000"/>
                </a:solidFill>
                <a:latin typeface="Cambria" panose="02040503050406030204" pitchFamily="18" charset="0"/>
              </a:rPr>
              <a:t> and is sometimes called the </a:t>
            </a:r>
            <a:r>
              <a:rPr lang="en-US" altLang="en-US" sz="2300" dirty="0">
                <a:solidFill>
                  <a:srgbClr val="0000FF"/>
                </a:solidFill>
                <a:latin typeface="Cambria" panose="02040503050406030204" pitchFamily="18" charset="0"/>
              </a:rPr>
              <a:t>zeroth element</a:t>
            </a:r>
            <a:r>
              <a:rPr lang="en-US" altLang="en-US" sz="2300" dirty="0">
                <a:solidFill>
                  <a:srgbClr val="000000"/>
                </a:solidFill>
                <a:latin typeface="Cambria" panose="02040503050406030204" pitchFamily="18" charset="0"/>
              </a:rPr>
              <a:t>.</a:t>
            </a:r>
          </a:p>
          <a:p>
            <a:pPr eaLnBrk="1" hangingPunct="1">
              <a:lnSpc>
                <a:spcPct val="80000"/>
              </a:lnSpc>
            </a:pPr>
            <a:r>
              <a:rPr lang="en-US" altLang="en-US" sz="2300" dirty="0">
                <a:solidFill>
                  <a:srgbClr val="000000"/>
                </a:solidFill>
                <a:latin typeface="Cambria" panose="02040503050406030204" pitchFamily="18" charset="0"/>
              </a:rPr>
              <a:t>The highest index in an array is one less than the number of elements.</a:t>
            </a:r>
          </a:p>
          <a:p>
            <a:pPr eaLnBrk="1" hangingPunct="1">
              <a:lnSpc>
                <a:spcPct val="80000"/>
              </a:lnSpc>
            </a:pPr>
            <a:r>
              <a:rPr lang="en-US" altLang="en-US" sz="2300" dirty="0">
                <a:solidFill>
                  <a:srgbClr val="000000"/>
                </a:solidFill>
                <a:latin typeface="Cambria" panose="02040503050406030204" pitchFamily="18" charset="0"/>
              </a:rPr>
              <a:t>Array names follow the same conventions as other variable names.</a:t>
            </a:r>
          </a:p>
          <a:p>
            <a:pPr eaLnBrk="1" hangingPunct="1">
              <a:lnSpc>
                <a:spcPct val="80000"/>
              </a:lnSpc>
            </a:pPr>
            <a:r>
              <a:rPr lang="en-US" altLang="en-US" sz="2300" dirty="0">
                <a:solidFill>
                  <a:srgbClr val="000000"/>
                </a:solidFill>
                <a:latin typeface="Cambria" panose="02040503050406030204" pitchFamily="18" charset="0"/>
              </a:rPr>
              <a:t>An index must be a </a:t>
            </a:r>
            <a:r>
              <a:rPr lang="en-US" altLang="en-US" sz="2300" i="1" dirty="0">
                <a:solidFill>
                  <a:srgbClr val="000000"/>
                </a:solidFill>
                <a:latin typeface="Cambria" panose="02040503050406030204" pitchFamily="18" charset="0"/>
              </a:rPr>
              <a:t>nonnegative integer</a:t>
            </a:r>
            <a:r>
              <a:rPr lang="en-US" altLang="en-US" sz="2300" dirty="0">
                <a:solidFill>
                  <a:srgbClr val="000000"/>
                </a:solidFill>
                <a:latin typeface="Cambria" panose="02040503050406030204" pitchFamily="18" charset="0"/>
              </a:rPr>
              <a:t>.</a:t>
            </a:r>
          </a:p>
          <a:p>
            <a:pPr eaLnBrk="1" hangingPunct="1">
              <a:lnSpc>
                <a:spcPct val="80000"/>
              </a:lnSpc>
            </a:pPr>
            <a:r>
              <a:rPr lang="en-US" altLang="en-US" sz="2300" dirty="0">
                <a:solidFill>
                  <a:srgbClr val="000000"/>
                </a:solidFill>
                <a:latin typeface="Cambria" panose="02040503050406030204" pitchFamily="18" charset="0"/>
              </a:rPr>
              <a:t>A program can use an expression as an index.</a:t>
            </a:r>
          </a:p>
          <a:p>
            <a:pPr eaLnBrk="1" hangingPunct="1">
              <a:lnSpc>
                <a:spcPct val="80000"/>
              </a:lnSpc>
            </a:pPr>
            <a:r>
              <a:rPr lang="en-US" altLang="en-US" sz="2300" dirty="0">
                <a:solidFill>
                  <a:srgbClr val="000000"/>
                </a:solidFill>
                <a:latin typeface="Cambria" panose="02040503050406030204" pitchFamily="18" charset="0"/>
              </a:rPr>
              <a:t>Array-access expressions can be used on the left side of an assignment to place a new value into an array element.</a:t>
            </a:r>
          </a:p>
        </p:txBody>
      </p:sp>
      <p:sp>
        <p:nvSpPr>
          <p:cNvPr id="4" name="Footer Placeholder 3">
            <a:extLst>
              <a:ext uri="{FF2B5EF4-FFF2-40B4-BE49-F238E27FC236}">
                <a16:creationId xmlns:a16="http://schemas.microsoft.com/office/drawing/2014/main" id="{D9C3E142-05B1-49C4-A0D4-97BADF4A7F4E}"/>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36FF-E29A-43F1-8808-103AFE88777A}"/>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6.3  </a:t>
            </a:r>
            <a:r>
              <a:rPr lang="en-US" dirty="0">
                <a:solidFill>
                  <a:srgbClr val="3380E6"/>
                </a:solidFill>
                <a:latin typeface="Calibri" panose="020F0502020204030204" pitchFamily="34" charset="0"/>
              </a:rPr>
              <a:t>Arrays (cont.)</a:t>
            </a:r>
          </a:p>
        </p:txBody>
      </p:sp>
      <p:sp>
        <p:nvSpPr>
          <p:cNvPr id="23555" name="Text Placeholder 2">
            <a:extLst>
              <a:ext uri="{FF2B5EF4-FFF2-40B4-BE49-F238E27FC236}">
                <a16:creationId xmlns:a16="http://schemas.microsoft.com/office/drawing/2014/main" id="{1B35371C-9440-4390-91D7-337A2C087B67}"/>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Every array object knows its own length and stores it in a </a:t>
            </a:r>
            <a:r>
              <a:rPr lang="en-US" altLang="en-US" dirty="0">
                <a:solidFill>
                  <a:srgbClr val="0000FF"/>
                </a:solidFill>
                <a:latin typeface="Consolas" panose="020B0609020204030204" pitchFamily="49" charset="0"/>
              </a:rPr>
              <a:t>length</a:t>
            </a:r>
            <a:r>
              <a:rPr lang="en-US" altLang="en-US" dirty="0">
                <a:solidFill>
                  <a:srgbClr val="0000FF"/>
                </a:solidFill>
                <a:latin typeface="Cambria" panose="02040503050406030204" pitchFamily="18" charset="0"/>
              </a:rPr>
              <a:t> instance variable</a:t>
            </a:r>
            <a:r>
              <a:rPr lang="en-US" altLang="en-US" dirty="0">
                <a:solidFill>
                  <a:srgbClr val="000000"/>
                </a:solidFill>
                <a:latin typeface="Cambria" panose="02040503050406030204" pitchFamily="18" charset="0"/>
              </a:rPr>
              <a:t>.</a:t>
            </a:r>
          </a:p>
          <a:p>
            <a:pPr eaLnBrk="1" hangingPunct="1"/>
            <a:r>
              <a:rPr lang="en-US" altLang="en-US" dirty="0">
                <a:solidFill>
                  <a:srgbClr val="000000"/>
                </a:solidFill>
                <a:latin typeface="Cambria" panose="02040503050406030204" pitchFamily="18" charset="0"/>
              </a:rPr>
              <a:t>Even though the </a:t>
            </a:r>
            <a:r>
              <a:rPr lang="en-US" altLang="en-US" dirty="0">
                <a:solidFill>
                  <a:srgbClr val="000000"/>
                </a:solidFill>
                <a:latin typeface="Consolas" panose="020B0609020204030204" pitchFamily="49" charset="0"/>
              </a:rPr>
              <a:t>length</a:t>
            </a:r>
            <a:r>
              <a:rPr lang="en-US" altLang="en-US" dirty="0">
                <a:solidFill>
                  <a:srgbClr val="000000"/>
                </a:solidFill>
                <a:latin typeface="Cambria" panose="02040503050406030204" pitchFamily="18" charset="0"/>
              </a:rPr>
              <a:t> instance variable of an array is </a:t>
            </a:r>
            <a:r>
              <a:rPr lang="en-US" altLang="en-US" dirty="0">
                <a:solidFill>
                  <a:srgbClr val="000000"/>
                </a:solidFill>
                <a:latin typeface="Consolas" panose="020B0609020204030204" pitchFamily="49" charset="0"/>
              </a:rPr>
              <a:t>public</a:t>
            </a:r>
            <a:r>
              <a:rPr lang="en-US" altLang="en-US" dirty="0">
                <a:solidFill>
                  <a:srgbClr val="000000"/>
                </a:solidFill>
                <a:latin typeface="Cambria" panose="02040503050406030204" pitchFamily="18" charset="0"/>
              </a:rPr>
              <a:t>, it cannot be changed because it’s a </a:t>
            </a:r>
            <a:r>
              <a:rPr lang="en-US" altLang="en-US" dirty="0">
                <a:solidFill>
                  <a:srgbClr val="000000"/>
                </a:solidFill>
                <a:latin typeface="Consolas" panose="020B0609020204030204" pitchFamily="49" charset="0"/>
              </a:rPr>
              <a:t>final</a:t>
            </a:r>
            <a:r>
              <a:rPr lang="en-US" altLang="en-US" dirty="0">
                <a:solidFill>
                  <a:srgbClr val="000000"/>
                </a:solidFill>
                <a:latin typeface="Cambria" panose="02040503050406030204" pitchFamily="18" charset="0"/>
              </a:rPr>
              <a:t> variable.</a:t>
            </a:r>
          </a:p>
        </p:txBody>
      </p:sp>
      <p:sp>
        <p:nvSpPr>
          <p:cNvPr id="4" name="Footer Placeholder 3">
            <a:extLst>
              <a:ext uri="{FF2B5EF4-FFF2-40B4-BE49-F238E27FC236}">
                <a16:creationId xmlns:a16="http://schemas.microsoft.com/office/drawing/2014/main" id="{1FE9CD29-9B58-4A6F-96A3-5F82245909BF}"/>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7761-30EC-43EE-A14A-88CF11D9C4C6}"/>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6.4  </a:t>
            </a:r>
            <a:r>
              <a:rPr lang="en-US" dirty="0">
                <a:solidFill>
                  <a:srgbClr val="3380E6"/>
                </a:solidFill>
                <a:latin typeface="Calibri" panose="020F0502020204030204" pitchFamily="34" charset="0"/>
              </a:rPr>
              <a:t>Declaring and Creating Arrays</a:t>
            </a:r>
          </a:p>
        </p:txBody>
      </p:sp>
      <p:sp>
        <p:nvSpPr>
          <p:cNvPr id="24579" name="Text Placeholder 2">
            <a:extLst>
              <a:ext uri="{FF2B5EF4-FFF2-40B4-BE49-F238E27FC236}">
                <a16:creationId xmlns:a16="http://schemas.microsoft.com/office/drawing/2014/main" id="{7E26F06E-BEBD-4037-A5BD-BA1A1003D91C}"/>
              </a:ext>
            </a:extLst>
          </p:cNvPr>
          <p:cNvSpPr>
            <a:spLocks noGrp="1"/>
          </p:cNvSpPr>
          <p:nvPr>
            <p:ph type="body" idx="1"/>
          </p:nvPr>
        </p:nvSpPr>
        <p:spPr/>
        <p:txBody>
          <a:bodyPr/>
          <a:lstStyle/>
          <a:p>
            <a:pPr eaLnBrk="1" hangingPunct="1">
              <a:lnSpc>
                <a:spcPct val="80000"/>
              </a:lnSpc>
              <a:defRPr/>
            </a:pPr>
            <a:r>
              <a:rPr lang="en-US" altLang="en-US" sz="2600" dirty="0">
                <a:solidFill>
                  <a:srgbClr val="000000"/>
                </a:solidFill>
                <a:latin typeface="Cambria" panose="02040503050406030204" pitchFamily="18" charset="0"/>
              </a:rPr>
              <a:t>Like other objects, arrays are created with keyword </a:t>
            </a:r>
            <a:r>
              <a:rPr lang="en-US" altLang="en-US" sz="2600" dirty="0">
                <a:solidFill>
                  <a:srgbClr val="000000"/>
                </a:solidFill>
                <a:latin typeface="Consolas" panose="020B0609020204030204" pitchFamily="49" charset="0"/>
              </a:rPr>
              <a:t>new</a:t>
            </a:r>
            <a:r>
              <a:rPr lang="en-US" altLang="en-US" sz="2600" dirty="0">
                <a:solidFill>
                  <a:srgbClr val="000000"/>
                </a:solidFill>
                <a:latin typeface="Cambria" panose="02040503050406030204" pitchFamily="18" charset="0"/>
              </a:rPr>
              <a:t>.</a:t>
            </a:r>
          </a:p>
          <a:p>
            <a:pPr eaLnBrk="1" hangingPunct="1">
              <a:lnSpc>
                <a:spcPct val="80000"/>
              </a:lnSpc>
              <a:defRPr/>
            </a:pPr>
            <a:r>
              <a:rPr lang="en-US" altLang="en-US" sz="2600" dirty="0">
                <a:solidFill>
                  <a:srgbClr val="000000"/>
                </a:solidFill>
                <a:latin typeface="Cambria" panose="02040503050406030204" pitchFamily="18" charset="0"/>
              </a:rPr>
              <a:t>To create an array object, you specify the type of the array elements and the number of elements as part of an </a:t>
            </a:r>
            <a:r>
              <a:rPr lang="en-US" altLang="en-US" sz="2600" dirty="0">
                <a:solidFill>
                  <a:srgbClr val="0000FF"/>
                </a:solidFill>
                <a:latin typeface="Cambria" panose="02040503050406030204" pitchFamily="18" charset="0"/>
              </a:rPr>
              <a:t>array-creation expression</a:t>
            </a:r>
            <a:r>
              <a:rPr lang="en-US" altLang="en-US" sz="2600" dirty="0">
                <a:solidFill>
                  <a:srgbClr val="000000"/>
                </a:solidFill>
                <a:latin typeface="Cambria" panose="02040503050406030204" pitchFamily="18" charset="0"/>
              </a:rPr>
              <a:t> that uses keyword </a:t>
            </a:r>
            <a:r>
              <a:rPr lang="en-US" altLang="en-US" sz="2600" dirty="0">
                <a:solidFill>
                  <a:srgbClr val="000000"/>
                </a:solidFill>
                <a:latin typeface="Consolas" panose="020B0609020204030204" pitchFamily="49" charset="0"/>
              </a:rPr>
              <a:t>new</a:t>
            </a:r>
            <a:r>
              <a:rPr lang="en-US" altLang="en-US" sz="2600" dirty="0">
                <a:solidFill>
                  <a:srgbClr val="000000"/>
                </a:solidFill>
                <a:latin typeface="Cambria" panose="02040503050406030204" pitchFamily="18" charset="0"/>
              </a:rPr>
              <a:t>.</a:t>
            </a:r>
          </a:p>
          <a:p>
            <a:pPr lvl="1" eaLnBrk="1" hangingPunct="1">
              <a:lnSpc>
                <a:spcPct val="80000"/>
              </a:lnSpc>
              <a:defRPr/>
            </a:pPr>
            <a:r>
              <a:rPr lang="en-US" altLang="en-US" sz="2600" dirty="0">
                <a:solidFill>
                  <a:srgbClr val="000000"/>
                </a:solidFill>
                <a:latin typeface="Cambria" panose="02040503050406030204" pitchFamily="18" charset="0"/>
              </a:rPr>
              <a:t>Returns a reference that can be stored in an array variable.</a:t>
            </a:r>
          </a:p>
          <a:p>
            <a:pPr eaLnBrk="1" hangingPunct="1">
              <a:lnSpc>
                <a:spcPct val="80000"/>
              </a:lnSpc>
              <a:defRPr/>
            </a:pPr>
            <a:r>
              <a:rPr lang="en-US" altLang="en-US" sz="2600" dirty="0">
                <a:solidFill>
                  <a:srgbClr val="000000"/>
                </a:solidFill>
                <a:latin typeface="Cambria" panose="02040503050406030204" pitchFamily="18" charset="0"/>
              </a:rPr>
              <a:t>The following declaration and array-creation expression create an array object containing 12 </a:t>
            </a:r>
            <a:r>
              <a:rPr lang="en-US" altLang="en-US" sz="2600" dirty="0" err="1">
                <a:solidFill>
                  <a:srgbClr val="000000"/>
                </a:solidFill>
                <a:latin typeface="Consolas" panose="020B0609020204030204" pitchFamily="49" charset="0"/>
              </a:rPr>
              <a:t>int</a:t>
            </a:r>
            <a:r>
              <a:rPr lang="en-US" altLang="en-US" sz="2600" dirty="0">
                <a:solidFill>
                  <a:srgbClr val="000000"/>
                </a:solidFill>
                <a:latin typeface="Cambria" panose="02040503050406030204" pitchFamily="18" charset="0"/>
              </a:rPr>
              <a:t> elements and store the array’s reference in the array variable named </a:t>
            </a:r>
            <a:r>
              <a:rPr lang="en-US" altLang="en-US" sz="2600" dirty="0">
                <a:solidFill>
                  <a:srgbClr val="000000"/>
                </a:solidFill>
                <a:latin typeface="Consolas" panose="020B0609020204030204" pitchFamily="49" charset="0"/>
              </a:rPr>
              <a:t>c</a:t>
            </a:r>
            <a:r>
              <a:rPr lang="en-US" altLang="en-US" sz="2600" dirty="0">
                <a:solidFill>
                  <a:srgbClr val="000000"/>
                </a:solidFill>
                <a:latin typeface="Cambria" panose="02040503050406030204" pitchFamily="18" charset="0"/>
              </a:rPr>
              <a:t>:</a:t>
            </a:r>
          </a:p>
          <a:p>
            <a:pPr lvl="2" eaLnBrk="1" hangingPunct="1">
              <a:lnSpc>
                <a:spcPct val="80000"/>
              </a:lnSpc>
              <a:defRPr/>
            </a:pPr>
            <a:r>
              <a:rPr lang="en-US" altLang="en-US" sz="2600" dirty="0" err="1">
                <a:solidFill>
                  <a:srgbClr val="0000FF"/>
                </a:solidFill>
                <a:latin typeface="Consolas" panose="020B0609020204030204" pitchFamily="49" charset="0"/>
              </a:rPr>
              <a:t>int</a:t>
            </a:r>
            <a:r>
              <a:rPr lang="en-US" altLang="en-US" sz="2600" dirty="0">
                <a:solidFill>
                  <a:srgbClr val="000000"/>
                </a:solidFill>
                <a:latin typeface="Consolas" panose="020B0609020204030204" pitchFamily="49" charset="0"/>
              </a:rPr>
              <a:t>[] c =</a:t>
            </a:r>
            <a:r>
              <a:rPr lang="en-US" altLang="en-US" sz="2600" dirty="0">
                <a:solidFill>
                  <a:srgbClr val="0000FF"/>
                </a:solidFill>
                <a:latin typeface="Consolas" panose="020B0609020204030204" pitchFamily="49" charset="0"/>
              </a:rPr>
              <a:t> new </a:t>
            </a:r>
            <a:r>
              <a:rPr lang="en-US" altLang="en-US" sz="2600" dirty="0" err="1">
                <a:solidFill>
                  <a:srgbClr val="0000FF"/>
                </a:solidFill>
                <a:latin typeface="Consolas" panose="020B0609020204030204" pitchFamily="49" charset="0"/>
              </a:rPr>
              <a:t>int</a:t>
            </a:r>
            <a:r>
              <a:rPr lang="en-US" altLang="en-US" sz="2600" dirty="0">
                <a:solidFill>
                  <a:srgbClr val="000000"/>
                </a:solidFill>
                <a:latin typeface="Consolas" panose="020B0609020204030204" pitchFamily="49" charset="0"/>
              </a:rPr>
              <a:t>[</a:t>
            </a:r>
            <a:r>
              <a:rPr lang="en-US" altLang="en-US" sz="2600" dirty="0">
                <a:solidFill>
                  <a:srgbClr val="128AFF"/>
                </a:solidFill>
                <a:latin typeface="Consolas" panose="020B0609020204030204" pitchFamily="49" charset="0"/>
              </a:rPr>
              <a:t>12</a:t>
            </a:r>
            <a:r>
              <a:rPr lang="en-US" altLang="en-US" sz="2600" dirty="0">
                <a:solidFill>
                  <a:srgbClr val="000000"/>
                </a:solidFill>
                <a:latin typeface="Consolas" panose="020B0609020204030204" pitchFamily="49" charset="0"/>
              </a:rPr>
              <a:t>];</a:t>
            </a:r>
          </a:p>
          <a:p>
            <a:pPr eaLnBrk="1" hangingPunct="1">
              <a:lnSpc>
                <a:spcPct val="80000"/>
              </a:lnSpc>
              <a:defRPr/>
            </a:pPr>
            <a:r>
              <a:rPr lang="en-US" altLang="en-US" sz="2600" dirty="0">
                <a:solidFill>
                  <a:srgbClr val="000000"/>
                </a:solidFill>
                <a:latin typeface="Cambria" panose="02040503050406030204" pitchFamily="18" charset="0"/>
              </a:rPr>
              <a:t>The </a:t>
            </a:r>
            <a:r>
              <a:rPr lang="en-US" altLang="en-US" sz="2600" i="1" dirty="0">
                <a:solidFill>
                  <a:srgbClr val="000000"/>
                </a:solidFill>
                <a:latin typeface="Cambria" panose="02040503050406030204" pitchFamily="18" charset="0"/>
              </a:rPr>
              <a:t>square brackets </a:t>
            </a:r>
            <a:r>
              <a:rPr lang="en-US" altLang="en-US" sz="2600" dirty="0">
                <a:solidFill>
                  <a:srgbClr val="000000"/>
                </a:solidFill>
                <a:latin typeface="Cambria" panose="02040503050406030204" pitchFamily="18" charset="0"/>
              </a:rPr>
              <a:t>following the type indicate that the variable will refer to an array.</a:t>
            </a:r>
          </a:p>
          <a:p>
            <a:pPr marL="109537" indent="0" eaLnBrk="1" hangingPunct="1">
              <a:lnSpc>
                <a:spcPct val="80000"/>
              </a:lnSpc>
              <a:buFont typeface="Wingdings 3" panose="05040102010807070707" pitchFamily="18" charset="2"/>
              <a:buNone/>
              <a:defRPr/>
            </a:pPr>
            <a:endParaRPr lang="en-US" altLang="en-US" sz="2300" dirty="0">
              <a:solidFill>
                <a:srgbClr val="000000"/>
              </a:solidFill>
              <a:latin typeface="Cambria" panose="02040503050406030204" pitchFamily="18" charset="0"/>
            </a:endParaRPr>
          </a:p>
          <a:p>
            <a:pPr lvl="2" eaLnBrk="1" hangingPunct="1">
              <a:lnSpc>
                <a:spcPct val="80000"/>
              </a:lnSpc>
              <a:defRPr/>
            </a:pPr>
            <a:endParaRPr lang="en-US" altLang="en-US" sz="1800" dirty="0">
              <a:solidFill>
                <a:srgbClr val="000000"/>
              </a:solidFill>
              <a:latin typeface="Consolas" panose="020B0609020204030204" pitchFamily="49" charset="0"/>
            </a:endParaRPr>
          </a:p>
          <a:p>
            <a:pPr lvl="2" eaLnBrk="1" hangingPunct="1">
              <a:lnSpc>
                <a:spcPct val="80000"/>
              </a:lnSpc>
              <a:defRPr/>
            </a:pPr>
            <a:endParaRPr lang="en-US" altLang="en-US" sz="1800" dirty="0">
              <a:solidFill>
                <a:srgbClr val="000000"/>
              </a:solidFill>
              <a:latin typeface="Consolas" panose="020B0609020204030204" pitchFamily="49" charset="0"/>
            </a:endParaRPr>
          </a:p>
        </p:txBody>
      </p:sp>
      <p:sp>
        <p:nvSpPr>
          <p:cNvPr id="4" name="Footer Placeholder 3">
            <a:extLst>
              <a:ext uri="{FF2B5EF4-FFF2-40B4-BE49-F238E27FC236}">
                <a16:creationId xmlns:a16="http://schemas.microsoft.com/office/drawing/2014/main" id="{E2122A76-446A-4A0D-9911-68D24373F7BC}"/>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2">
            <a:extLst>
              <a:ext uri="{FF2B5EF4-FFF2-40B4-BE49-F238E27FC236}">
                <a16:creationId xmlns:a16="http://schemas.microsoft.com/office/drawing/2014/main" id="{74636AB9-672F-499B-8219-1A0778EAE26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97894"/>
            <a:ext cx="9144000" cy="2462213"/>
          </a:xfrm>
          <a:prstGeom prst="rect">
            <a:avLst/>
          </a:prstGeom>
        </p:spPr>
      </p:pic>
      <p:sp>
        <p:nvSpPr>
          <p:cNvPr id="2" name="Footer Placeholder 1">
            <a:extLst>
              <a:ext uri="{FF2B5EF4-FFF2-40B4-BE49-F238E27FC236}">
                <a16:creationId xmlns:a16="http://schemas.microsoft.com/office/drawing/2014/main" id="{16A286AA-0482-49B6-AE27-AE919281A0B5}"/>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52741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3">
            <a:extLst>
              <a:ext uri="{FF2B5EF4-FFF2-40B4-BE49-F238E27FC236}">
                <a16:creationId xmlns:a16="http://schemas.microsoft.com/office/drawing/2014/main" id="{72F0ACFF-45F9-49C1-8F4D-7C7F506075A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26444"/>
            <a:ext cx="9144000" cy="2803922"/>
          </a:xfrm>
          <a:prstGeom prst="rect">
            <a:avLst/>
          </a:prstGeom>
        </p:spPr>
      </p:pic>
      <p:sp>
        <p:nvSpPr>
          <p:cNvPr id="2" name="Footer Placeholder 1">
            <a:extLst>
              <a:ext uri="{FF2B5EF4-FFF2-40B4-BE49-F238E27FC236}">
                <a16:creationId xmlns:a16="http://schemas.microsoft.com/office/drawing/2014/main" id="{B1393F64-8C59-443B-90EC-DA1D2EF99A28}"/>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35889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02">
            <a:extLst>
              <a:ext uri="{FF2B5EF4-FFF2-40B4-BE49-F238E27FC236}">
                <a16:creationId xmlns:a16="http://schemas.microsoft.com/office/drawing/2014/main" id="{FFC302A9-F2BA-429A-92C8-70159DD6DC8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40544" y="857250"/>
            <a:ext cx="8062913" cy="5143500"/>
          </a:xfrm>
          <a:prstGeom prst="rect">
            <a:avLst/>
          </a:prstGeom>
        </p:spPr>
      </p:pic>
      <p:sp>
        <p:nvSpPr>
          <p:cNvPr id="2" name="Footer Placeholder 1">
            <a:extLst>
              <a:ext uri="{FF2B5EF4-FFF2-40B4-BE49-F238E27FC236}">
                <a16:creationId xmlns:a16="http://schemas.microsoft.com/office/drawing/2014/main" id="{7C6F3AB3-52F6-4616-A737-3F655A63EF02}"/>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64018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4">
            <a:extLst>
              <a:ext uri="{FF2B5EF4-FFF2-40B4-BE49-F238E27FC236}">
                <a16:creationId xmlns:a16="http://schemas.microsoft.com/office/drawing/2014/main" id="{E0150F5B-003B-4C46-9897-A0C6410576E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2913" y="857250"/>
            <a:ext cx="8258175" cy="5143500"/>
          </a:xfrm>
          <a:prstGeom prst="rect">
            <a:avLst/>
          </a:prstGeom>
        </p:spPr>
      </p:pic>
      <p:sp>
        <p:nvSpPr>
          <p:cNvPr id="2" name="Footer Placeholder 1">
            <a:extLst>
              <a:ext uri="{FF2B5EF4-FFF2-40B4-BE49-F238E27FC236}">
                <a16:creationId xmlns:a16="http://schemas.microsoft.com/office/drawing/2014/main" id="{0F19603E-08DC-4709-BFA6-6498D32572CC}"/>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46015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AD92-C781-452A-BD64-4A0788A525DB}"/>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6.4  </a:t>
            </a:r>
            <a:r>
              <a:rPr lang="en-US" dirty="0">
                <a:solidFill>
                  <a:srgbClr val="3380E6"/>
                </a:solidFill>
                <a:latin typeface="Calibri" panose="020F0502020204030204" pitchFamily="34" charset="0"/>
              </a:rPr>
              <a:t>Declaring and Creating Arrays (cont.)</a:t>
            </a:r>
          </a:p>
        </p:txBody>
      </p:sp>
      <p:sp>
        <p:nvSpPr>
          <p:cNvPr id="28675" name="Text Placeholder 2">
            <a:extLst>
              <a:ext uri="{FF2B5EF4-FFF2-40B4-BE49-F238E27FC236}">
                <a16:creationId xmlns:a16="http://schemas.microsoft.com/office/drawing/2014/main" id="{017A633A-2B99-4036-9503-A940B41FE34F}"/>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A program can declare arrays of any type.</a:t>
            </a:r>
          </a:p>
          <a:p>
            <a:pPr eaLnBrk="1" hangingPunct="1"/>
            <a:r>
              <a:rPr lang="en-US" altLang="en-US" dirty="0">
                <a:solidFill>
                  <a:srgbClr val="000000"/>
                </a:solidFill>
                <a:latin typeface="Cambria" panose="02040503050406030204" pitchFamily="18" charset="0"/>
              </a:rPr>
              <a:t>Every element of a primitive-type array contains a value of the array’s declared element type.</a:t>
            </a:r>
          </a:p>
          <a:p>
            <a:pPr eaLnBrk="1" hangingPunct="1"/>
            <a:r>
              <a:rPr lang="en-US" altLang="en-US" dirty="0">
                <a:solidFill>
                  <a:srgbClr val="000000"/>
                </a:solidFill>
                <a:latin typeface="Cambria" panose="02040503050406030204" pitchFamily="18" charset="0"/>
              </a:rPr>
              <a:t>Similarly, in an array of a reference type, every element is a reference to an object of the array’s declared element type.</a:t>
            </a:r>
          </a:p>
        </p:txBody>
      </p:sp>
      <p:sp>
        <p:nvSpPr>
          <p:cNvPr id="4" name="Footer Placeholder 3">
            <a:extLst>
              <a:ext uri="{FF2B5EF4-FFF2-40B4-BE49-F238E27FC236}">
                <a16:creationId xmlns:a16="http://schemas.microsoft.com/office/drawing/2014/main" id="{55C2FAD9-26AF-4238-8D6A-93451A26EA16}"/>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54AC-184F-489C-8B71-E0320E03418D}"/>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6.5  </a:t>
            </a:r>
            <a:r>
              <a:rPr lang="en-US" dirty="0">
                <a:solidFill>
                  <a:srgbClr val="3380E6"/>
                </a:solidFill>
                <a:latin typeface="Calibri" panose="020F0502020204030204" pitchFamily="34" charset="0"/>
              </a:rPr>
              <a:t>Examples Using Arrays</a:t>
            </a:r>
          </a:p>
        </p:txBody>
      </p:sp>
      <p:sp>
        <p:nvSpPr>
          <p:cNvPr id="29699" name="Text Placeholder 2">
            <a:extLst>
              <a:ext uri="{FF2B5EF4-FFF2-40B4-BE49-F238E27FC236}">
                <a16:creationId xmlns:a16="http://schemas.microsoft.com/office/drawing/2014/main" id="{A8CF33D9-3540-4081-BC9B-DF916FD0702E}"/>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This section presents several examples that demonstrate declaring arrays, creating arrays, initializing arrays and manipulating array elements. </a:t>
            </a:r>
          </a:p>
        </p:txBody>
      </p:sp>
      <p:sp>
        <p:nvSpPr>
          <p:cNvPr id="4" name="Footer Placeholder 3">
            <a:extLst>
              <a:ext uri="{FF2B5EF4-FFF2-40B4-BE49-F238E27FC236}">
                <a16:creationId xmlns:a16="http://schemas.microsoft.com/office/drawing/2014/main" id="{F05D213A-79AC-43BE-BCDD-660545D093CB}"/>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2E9B-003B-45F0-80C6-B297A0BB0E1B}"/>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6.5.1  Creating and Initializing an Array</a:t>
            </a:r>
            <a:endParaRPr lang="en-US" dirty="0">
              <a:solidFill>
                <a:srgbClr val="3380E6"/>
              </a:solidFill>
              <a:latin typeface="Calibri" panose="020F0502020204030204" pitchFamily="34" charset="0"/>
            </a:endParaRPr>
          </a:p>
        </p:txBody>
      </p:sp>
      <p:sp>
        <p:nvSpPr>
          <p:cNvPr id="30723" name="Text Placeholder 2">
            <a:extLst>
              <a:ext uri="{FF2B5EF4-FFF2-40B4-BE49-F238E27FC236}">
                <a16:creationId xmlns:a16="http://schemas.microsoft.com/office/drawing/2014/main" id="{B1E4BE18-E4AC-4F27-9682-6F3B78B1DFBA}"/>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The application of Fig. 6.2 uses keyword new to create an array of 10 </a:t>
            </a:r>
            <a:r>
              <a:rPr lang="en-US" altLang="en-US" dirty="0" err="1">
                <a:solidFill>
                  <a:srgbClr val="000000"/>
                </a:solidFill>
                <a:latin typeface="Consolas" panose="020B0609020204030204" pitchFamily="49" charset="0"/>
              </a:rPr>
              <a:t>int</a:t>
            </a:r>
            <a:r>
              <a:rPr lang="en-US" altLang="en-US" dirty="0">
                <a:solidFill>
                  <a:srgbClr val="000000"/>
                </a:solidFill>
                <a:latin typeface="Cambria" panose="02040503050406030204" pitchFamily="18" charset="0"/>
              </a:rPr>
              <a:t> elements, which are initially zero (the default initial value for </a:t>
            </a:r>
            <a:r>
              <a:rPr lang="en-US" altLang="en-US" dirty="0" err="1">
                <a:solidFill>
                  <a:srgbClr val="000000"/>
                </a:solidFill>
                <a:latin typeface="Consolas" panose="020B0609020204030204" pitchFamily="49" charset="0"/>
              </a:rPr>
              <a:t>int</a:t>
            </a:r>
            <a:r>
              <a:rPr lang="en-US" altLang="en-US" dirty="0">
                <a:solidFill>
                  <a:srgbClr val="000000"/>
                </a:solidFill>
                <a:latin typeface="Cambria" panose="02040503050406030204" pitchFamily="18" charset="0"/>
              </a:rPr>
              <a:t> variables).</a:t>
            </a:r>
          </a:p>
        </p:txBody>
      </p:sp>
      <p:sp>
        <p:nvSpPr>
          <p:cNvPr id="4" name="Footer Placeholder 3">
            <a:extLst>
              <a:ext uri="{FF2B5EF4-FFF2-40B4-BE49-F238E27FC236}">
                <a16:creationId xmlns:a16="http://schemas.microsoft.com/office/drawing/2014/main" id="{5EBCBA59-727C-4DF1-9511-D628DED17663}"/>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5">
            <a:extLst>
              <a:ext uri="{FF2B5EF4-FFF2-40B4-BE49-F238E27FC236}">
                <a16:creationId xmlns:a16="http://schemas.microsoft.com/office/drawing/2014/main" id="{3909A218-5F05-4786-8E7D-34FFE4B706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92931" y="857250"/>
            <a:ext cx="7958138" cy="5143500"/>
          </a:xfrm>
          <a:prstGeom prst="rect">
            <a:avLst/>
          </a:prstGeom>
        </p:spPr>
      </p:pic>
      <p:sp>
        <p:nvSpPr>
          <p:cNvPr id="2" name="Footer Placeholder 1">
            <a:extLst>
              <a:ext uri="{FF2B5EF4-FFF2-40B4-BE49-F238E27FC236}">
                <a16:creationId xmlns:a16="http://schemas.microsoft.com/office/drawing/2014/main" id="{C9E46C72-4D95-4FE4-84A7-574EBFE4340C}"/>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687340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6">
            <a:extLst>
              <a:ext uri="{FF2B5EF4-FFF2-40B4-BE49-F238E27FC236}">
                <a16:creationId xmlns:a16="http://schemas.microsoft.com/office/drawing/2014/main" id="{F72AAD44-53B1-45AC-86D2-79FA88F3063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31181"/>
            <a:ext cx="9144000" cy="3195638"/>
          </a:xfrm>
          <a:prstGeom prst="rect">
            <a:avLst/>
          </a:prstGeom>
        </p:spPr>
      </p:pic>
      <p:sp>
        <p:nvSpPr>
          <p:cNvPr id="2" name="Footer Placeholder 1">
            <a:extLst>
              <a:ext uri="{FF2B5EF4-FFF2-40B4-BE49-F238E27FC236}">
                <a16:creationId xmlns:a16="http://schemas.microsoft.com/office/drawing/2014/main" id="{528BF877-E8D5-4DC9-B833-2DD51A9E7B11}"/>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565985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F58D-CC9C-4B8B-B9DA-49151AFA5AD9}"/>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6.5.2  Using an Array Initializer</a:t>
            </a:r>
            <a:endParaRPr lang="en-US" dirty="0">
              <a:solidFill>
                <a:srgbClr val="3380E6"/>
              </a:solidFill>
              <a:latin typeface="Calibri" panose="020F0502020204030204" pitchFamily="34" charset="0"/>
            </a:endParaRPr>
          </a:p>
        </p:txBody>
      </p:sp>
      <p:sp>
        <p:nvSpPr>
          <p:cNvPr id="33795" name="Text Placeholder 2">
            <a:extLst>
              <a:ext uri="{FF2B5EF4-FFF2-40B4-BE49-F238E27FC236}">
                <a16:creationId xmlns:a16="http://schemas.microsoft.com/office/drawing/2014/main" id="{987CAE44-DC76-4A07-98BB-9B8A883EFFBC}"/>
              </a:ext>
            </a:extLst>
          </p:cNvPr>
          <p:cNvSpPr>
            <a:spLocks noGrp="1"/>
          </p:cNvSpPr>
          <p:nvPr>
            <p:ph type="body" idx="1"/>
          </p:nvPr>
        </p:nvSpPr>
        <p:spPr/>
        <p:txBody>
          <a:bodyPr/>
          <a:lstStyle/>
          <a:p>
            <a:pPr eaLnBrk="1" hangingPunct="1">
              <a:lnSpc>
                <a:spcPct val="80000"/>
              </a:lnSpc>
            </a:pPr>
            <a:r>
              <a:rPr lang="en-US" altLang="en-US" sz="2300" dirty="0">
                <a:solidFill>
                  <a:srgbClr val="000000"/>
                </a:solidFill>
                <a:latin typeface="Cambria" panose="02040503050406030204" pitchFamily="18" charset="0"/>
              </a:rPr>
              <a:t>You can create an array and initialize its elements with an </a:t>
            </a:r>
            <a:r>
              <a:rPr lang="en-US" altLang="en-US" sz="2300" dirty="0">
                <a:solidFill>
                  <a:srgbClr val="0000FF"/>
                </a:solidFill>
                <a:latin typeface="Cambria" panose="02040503050406030204" pitchFamily="18" charset="0"/>
              </a:rPr>
              <a:t>array initializer</a:t>
            </a:r>
            <a:r>
              <a:rPr lang="en-US" altLang="en-US" sz="2300" dirty="0">
                <a:solidFill>
                  <a:srgbClr val="000000"/>
                </a:solidFill>
                <a:latin typeface="Cambria" panose="02040503050406030204" pitchFamily="18" charset="0"/>
              </a:rPr>
              <a:t>—a comma-separated list of expressions (called an </a:t>
            </a:r>
            <a:r>
              <a:rPr lang="en-US" altLang="en-US" sz="2300" dirty="0">
                <a:solidFill>
                  <a:srgbClr val="0000FF"/>
                </a:solidFill>
                <a:latin typeface="Cambria" panose="02040503050406030204" pitchFamily="18" charset="0"/>
              </a:rPr>
              <a:t>initializer list</a:t>
            </a:r>
            <a:r>
              <a:rPr lang="en-US" altLang="en-US" sz="2300" dirty="0">
                <a:solidFill>
                  <a:srgbClr val="000000"/>
                </a:solidFill>
                <a:latin typeface="Cambria" panose="02040503050406030204" pitchFamily="18" charset="0"/>
              </a:rPr>
              <a:t>) enclosed in braces.</a:t>
            </a:r>
          </a:p>
          <a:p>
            <a:pPr eaLnBrk="1" hangingPunct="1">
              <a:lnSpc>
                <a:spcPct val="80000"/>
              </a:lnSpc>
            </a:pPr>
            <a:r>
              <a:rPr lang="en-US" altLang="en-US" sz="2300" dirty="0" err="1">
                <a:solidFill>
                  <a:srgbClr val="000000"/>
                </a:solidFill>
                <a:latin typeface="Cambria" panose="02040503050406030204" pitchFamily="18" charset="0"/>
              </a:rPr>
              <a:t>Tthe</a:t>
            </a:r>
            <a:r>
              <a:rPr lang="en-US" altLang="en-US" sz="2300" dirty="0">
                <a:solidFill>
                  <a:srgbClr val="000000"/>
                </a:solidFill>
                <a:latin typeface="Cambria" panose="02040503050406030204" pitchFamily="18" charset="0"/>
              </a:rPr>
              <a:t> array length is determined by the number of elements in the initializer list.</a:t>
            </a:r>
          </a:p>
          <a:p>
            <a:pPr eaLnBrk="1" hangingPunct="1">
              <a:lnSpc>
                <a:spcPct val="80000"/>
              </a:lnSpc>
            </a:pPr>
            <a:r>
              <a:rPr lang="en-US" altLang="en-US" sz="2300" dirty="0">
                <a:solidFill>
                  <a:srgbClr val="000000"/>
                </a:solidFill>
                <a:latin typeface="Cambria" panose="02040503050406030204" pitchFamily="18" charset="0"/>
              </a:rPr>
              <a:t>The following statement creates a five-element array with index values </a:t>
            </a:r>
            <a:r>
              <a:rPr lang="en-US" altLang="en-US" sz="2300" dirty="0">
                <a:solidFill>
                  <a:srgbClr val="000000"/>
                </a:solidFill>
                <a:latin typeface="Consolas" panose="020B0609020204030204" pitchFamily="49" charset="0"/>
              </a:rPr>
              <a:t>0</a:t>
            </a:r>
            <a:r>
              <a:rPr lang="en-US" altLang="en-US" sz="2300" dirty="0">
                <a:solidFill>
                  <a:srgbClr val="000000"/>
                </a:solidFill>
                <a:latin typeface="Cambria" panose="02040503050406030204" pitchFamily="18" charset="0"/>
              </a:rPr>
              <a:t>–</a:t>
            </a:r>
            <a:r>
              <a:rPr lang="en-US" altLang="en-US" sz="2300" dirty="0">
                <a:solidFill>
                  <a:srgbClr val="000000"/>
                </a:solidFill>
                <a:latin typeface="Consolas" panose="020B0609020204030204" pitchFamily="49" charset="0"/>
              </a:rPr>
              <a:t>4</a:t>
            </a:r>
          </a:p>
          <a:p>
            <a:pPr lvl="3" eaLnBrk="1" hangingPunct="1">
              <a:lnSpc>
                <a:spcPct val="80000"/>
              </a:lnSpc>
            </a:pPr>
            <a:r>
              <a:rPr lang="pt-BR" altLang="en-US" sz="1600" dirty="0">
                <a:solidFill>
                  <a:srgbClr val="0000FF"/>
                </a:solidFill>
                <a:latin typeface="Consolas" panose="020B0609020204030204" pitchFamily="49" charset="0"/>
              </a:rPr>
              <a:t>int</a:t>
            </a:r>
            <a:r>
              <a:rPr lang="pt-BR" altLang="en-US" sz="1600" dirty="0">
                <a:solidFill>
                  <a:srgbClr val="000000"/>
                </a:solidFill>
                <a:latin typeface="Consolas" panose="020B0609020204030204" pitchFamily="49" charset="0"/>
              </a:rPr>
              <a:t>[] n = { </a:t>
            </a:r>
            <a:r>
              <a:rPr lang="pt-BR" altLang="en-US" sz="1600" dirty="0">
                <a:solidFill>
                  <a:srgbClr val="128AFF"/>
                </a:solidFill>
                <a:latin typeface="Consolas" panose="020B0609020204030204" pitchFamily="49" charset="0"/>
              </a:rPr>
              <a:t>10</a:t>
            </a:r>
            <a:r>
              <a:rPr lang="pt-BR" altLang="en-US" sz="1600" dirty="0">
                <a:solidFill>
                  <a:srgbClr val="000000"/>
                </a:solidFill>
                <a:latin typeface="Consolas" panose="020B0609020204030204" pitchFamily="49" charset="0"/>
              </a:rPr>
              <a:t>, </a:t>
            </a:r>
            <a:r>
              <a:rPr lang="pt-BR" altLang="en-US" sz="1600" dirty="0">
                <a:solidFill>
                  <a:srgbClr val="128AFF"/>
                </a:solidFill>
                <a:latin typeface="Consolas" panose="020B0609020204030204" pitchFamily="49" charset="0"/>
              </a:rPr>
              <a:t>20</a:t>
            </a:r>
            <a:r>
              <a:rPr lang="pt-BR" altLang="en-US" sz="1600" dirty="0">
                <a:solidFill>
                  <a:srgbClr val="000000"/>
                </a:solidFill>
                <a:latin typeface="Consolas" panose="020B0609020204030204" pitchFamily="49" charset="0"/>
              </a:rPr>
              <a:t>, </a:t>
            </a:r>
            <a:r>
              <a:rPr lang="pt-BR" altLang="en-US" sz="1600" dirty="0">
                <a:solidFill>
                  <a:srgbClr val="128AFF"/>
                </a:solidFill>
                <a:latin typeface="Consolas" panose="020B0609020204030204" pitchFamily="49" charset="0"/>
              </a:rPr>
              <a:t>30</a:t>
            </a:r>
            <a:r>
              <a:rPr lang="pt-BR" altLang="en-US" sz="1600" dirty="0">
                <a:solidFill>
                  <a:srgbClr val="000000"/>
                </a:solidFill>
                <a:latin typeface="Consolas" panose="020B0609020204030204" pitchFamily="49" charset="0"/>
              </a:rPr>
              <a:t>, </a:t>
            </a:r>
            <a:r>
              <a:rPr lang="pt-BR" altLang="en-US" sz="1600" dirty="0">
                <a:solidFill>
                  <a:srgbClr val="128AFF"/>
                </a:solidFill>
                <a:latin typeface="Consolas" panose="020B0609020204030204" pitchFamily="49" charset="0"/>
              </a:rPr>
              <a:t>40</a:t>
            </a:r>
            <a:r>
              <a:rPr lang="pt-BR" altLang="en-US" sz="1600" dirty="0">
                <a:solidFill>
                  <a:srgbClr val="000000"/>
                </a:solidFill>
                <a:latin typeface="Consolas" panose="020B0609020204030204" pitchFamily="49" charset="0"/>
              </a:rPr>
              <a:t>, </a:t>
            </a:r>
            <a:r>
              <a:rPr lang="pt-BR" altLang="en-US" sz="1600" dirty="0">
                <a:solidFill>
                  <a:srgbClr val="128AFF"/>
                </a:solidFill>
                <a:latin typeface="Consolas" panose="020B0609020204030204" pitchFamily="49" charset="0"/>
              </a:rPr>
              <a:t>50</a:t>
            </a:r>
            <a:r>
              <a:rPr lang="pt-BR" altLang="en-US" sz="1600" dirty="0">
                <a:solidFill>
                  <a:srgbClr val="000000"/>
                </a:solidFill>
                <a:latin typeface="Consolas" panose="020B0609020204030204" pitchFamily="49" charset="0"/>
              </a:rPr>
              <a:t> };</a:t>
            </a:r>
          </a:p>
          <a:p>
            <a:pPr eaLnBrk="1" hangingPunct="1">
              <a:lnSpc>
                <a:spcPct val="80000"/>
              </a:lnSpc>
            </a:pPr>
            <a:r>
              <a:rPr lang="en-US" altLang="en-US" sz="2300" dirty="0">
                <a:solidFill>
                  <a:srgbClr val="000000"/>
                </a:solidFill>
                <a:latin typeface="Cambria" panose="02040503050406030204" pitchFamily="18" charset="0"/>
              </a:rPr>
              <a:t>Element </a:t>
            </a:r>
            <a:r>
              <a:rPr lang="en-US" altLang="en-US" sz="2300" dirty="0">
                <a:solidFill>
                  <a:srgbClr val="000000"/>
                </a:solidFill>
                <a:latin typeface="Consolas" panose="020B0609020204030204" pitchFamily="49" charset="0"/>
              </a:rPr>
              <a:t>n[0]</a:t>
            </a:r>
            <a:r>
              <a:rPr lang="en-US" altLang="en-US" sz="2300" dirty="0">
                <a:solidFill>
                  <a:srgbClr val="000000"/>
                </a:solidFill>
                <a:latin typeface="Cambria" panose="02040503050406030204" pitchFamily="18" charset="0"/>
              </a:rPr>
              <a:t> is initialized to </a:t>
            </a:r>
            <a:r>
              <a:rPr lang="en-US" altLang="en-US" sz="2300" dirty="0">
                <a:solidFill>
                  <a:srgbClr val="000000"/>
                </a:solidFill>
                <a:latin typeface="Consolas" panose="020B0609020204030204" pitchFamily="49" charset="0"/>
              </a:rPr>
              <a:t>10</a:t>
            </a:r>
            <a:r>
              <a:rPr lang="en-US" altLang="en-US" sz="2300" dirty="0">
                <a:solidFill>
                  <a:srgbClr val="000000"/>
                </a:solidFill>
                <a:latin typeface="Cambria" panose="02040503050406030204" pitchFamily="18" charset="0"/>
              </a:rPr>
              <a:t>, </a:t>
            </a:r>
            <a:r>
              <a:rPr lang="en-US" altLang="en-US" sz="2300" dirty="0">
                <a:solidFill>
                  <a:srgbClr val="000000"/>
                </a:solidFill>
                <a:latin typeface="Consolas" panose="020B0609020204030204" pitchFamily="49" charset="0"/>
              </a:rPr>
              <a:t>n[1]</a:t>
            </a:r>
            <a:r>
              <a:rPr lang="en-US" altLang="en-US" sz="2300" dirty="0">
                <a:solidFill>
                  <a:srgbClr val="000000"/>
                </a:solidFill>
                <a:latin typeface="Cambria" panose="02040503050406030204" pitchFamily="18" charset="0"/>
              </a:rPr>
              <a:t> is initialized to </a:t>
            </a:r>
            <a:r>
              <a:rPr lang="en-US" altLang="en-US" sz="2300" dirty="0">
                <a:solidFill>
                  <a:srgbClr val="000000"/>
                </a:solidFill>
                <a:latin typeface="Consolas" panose="020B0609020204030204" pitchFamily="49" charset="0"/>
              </a:rPr>
              <a:t>20</a:t>
            </a:r>
            <a:r>
              <a:rPr lang="en-US" altLang="en-US" sz="2300" dirty="0">
                <a:solidFill>
                  <a:srgbClr val="000000"/>
                </a:solidFill>
                <a:latin typeface="Cambria" panose="02040503050406030204" pitchFamily="18" charset="0"/>
              </a:rPr>
              <a:t>, and so on.</a:t>
            </a:r>
          </a:p>
          <a:p>
            <a:pPr eaLnBrk="1" hangingPunct="1">
              <a:lnSpc>
                <a:spcPct val="80000"/>
              </a:lnSpc>
            </a:pPr>
            <a:r>
              <a:rPr lang="en-US" altLang="en-US" sz="2300" dirty="0">
                <a:solidFill>
                  <a:srgbClr val="000000"/>
                </a:solidFill>
                <a:latin typeface="Cambria" panose="02040503050406030204" pitchFamily="18" charset="0"/>
              </a:rPr>
              <a:t>When the compiler encounters an array declaration that includes an initializer list, it counts the number of initializers in the list to determine the size of the array, then sets up the appropriate </a:t>
            </a:r>
            <a:r>
              <a:rPr lang="en-US" altLang="en-US" sz="2300" dirty="0">
                <a:solidFill>
                  <a:srgbClr val="000000"/>
                </a:solidFill>
                <a:latin typeface="Consolas" panose="020B0609020204030204" pitchFamily="49" charset="0"/>
              </a:rPr>
              <a:t>new</a:t>
            </a:r>
            <a:r>
              <a:rPr lang="en-US" altLang="en-US" sz="2300" dirty="0">
                <a:solidFill>
                  <a:srgbClr val="000000"/>
                </a:solidFill>
                <a:latin typeface="Cambria" panose="02040503050406030204" pitchFamily="18" charset="0"/>
              </a:rPr>
              <a:t> operation “behind the scenes.”</a:t>
            </a:r>
          </a:p>
        </p:txBody>
      </p:sp>
      <p:sp>
        <p:nvSpPr>
          <p:cNvPr id="4" name="Footer Placeholder 3">
            <a:extLst>
              <a:ext uri="{FF2B5EF4-FFF2-40B4-BE49-F238E27FC236}">
                <a16:creationId xmlns:a16="http://schemas.microsoft.com/office/drawing/2014/main" id="{B86665C0-6835-4A2D-8BDC-8375711AF743}"/>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7">
            <a:extLst>
              <a:ext uri="{FF2B5EF4-FFF2-40B4-BE49-F238E27FC236}">
                <a16:creationId xmlns:a16="http://schemas.microsoft.com/office/drawing/2014/main" id="{C9E7F966-30BE-42BB-8095-9762291C30D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85838"/>
            <a:ext cx="9144000" cy="4885135"/>
          </a:xfrm>
          <a:prstGeom prst="rect">
            <a:avLst/>
          </a:prstGeom>
        </p:spPr>
      </p:pic>
      <p:sp>
        <p:nvSpPr>
          <p:cNvPr id="2" name="Footer Placeholder 1">
            <a:extLst>
              <a:ext uri="{FF2B5EF4-FFF2-40B4-BE49-F238E27FC236}">
                <a16:creationId xmlns:a16="http://schemas.microsoft.com/office/drawing/2014/main" id="{1D13DE15-D5B7-40A9-B5FE-CC58EACBDA8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253302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8">
            <a:extLst>
              <a:ext uri="{FF2B5EF4-FFF2-40B4-BE49-F238E27FC236}">
                <a16:creationId xmlns:a16="http://schemas.microsoft.com/office/drawing/2014/main" id="{A2739EAC-7C97-4F32-B392-4228AABF10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26381"/>
            <a:ext cx="9144000" cy="3805238"/>
          </a:xfrm>
          <a:prstGeom prst="rect">
            <a:avLst/>
          </a:prstGeom>
        </p:spPr>
      </p:pic>
      <p:sp>
        <p:nvSpPr>
          <p:cNvPr id="2" name="Footer Placeholder 1">
            <a:extLst>
              <a:ext uri="{FF2B5EF4-FFF2-40B4-BE49-F238E27FC236}">
                <a16:creationId xmlns:a16="http://schemas.microsoft.com/office/drawing/2014/main" id="{B885CBBA-BB89-4271-8BD5-C75D57BD7AA8}"/>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71349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A377-5CD1-4EFF-9903-C739BC1032F3}"/>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6.5.3  Calculating the Values to Store in an Array</a:t>
            </a:r>
            <a:endParaRPr lang="en-US" dirty="0">
              <a:solidFill>
                <a:srgbClr val="3380E6"/>
              </a:solidFill>
              <a:latin typeface="Calibri" panose="020F0502020204030204" pitchFamily="34" charset="0"/>
            </a:endParaRPr>
          </a:p>
        </p:txBody>
      </p:sp>
      <p:sp>
        <p:nvSpPr>
          <p:cNvPr id="36867" name="Text Placeholder 2">
            <a:extLst>
              <a:ext uri="{FF2B5EF4-FFF2-40B4-BE49-F238E27FC236}">
                <a16:creationId xmlns:a16="http://schemas.microsoft.com/office/drawing/2014/main" id="{8B3A1B7B-A6A8-4507-AA31-478D1E74BED1}"/>
              </a:ext>
            </a:extLst>
          </p:cNvPr>
          <p:cNvSpPr>
            <a:spLocks noGrp="1"/>
          </p:cNvSpPr>
          <p:nvPr>
            <p:ph type="body" idx="1"/>
          </p:nvPr>
        </p:nvSpPr>
        <p:spPr>
          <a:xfrm>
            <a:off x="457200" y="1371600"/>
            <a:ext cx="8229600" cy="4525963"/>
          </a:xfrm>
        </p:spPr>
        <p:txBody>
          <a:bodyPr/>
          <a:lstStyle/>
          <a:p>
            <a:pPr eaLnBrk="1" hangingPunct="1">
              <a:lnSpc>
                <a:spcPct val="90000"/>
              </a:lnSpc>
            </a:pPr>
            <a:r>
              <a:rPr lang="en-US" altLang="en-US" sz="2800" dirty="0">
                <a:solidFill>
                  <a:srgbClr val="000000"/>
                </a:solidFill>
                <a:latin typeface="Cambria" panose="02040503050406030204" pitchFamily="18" charset="0"/>
              </a:rPr>
              <a:t>The application in Fig. 6.4 creates a 10-element array and assigns to each element one of the even integers from 2 to 20 (</a:t>
            </a:r>
            <a:r>
              <a:rPr lang="en-US" altLang="en-US" sz="2800" dirty="0">
                <a:solidFill>
                  <a:srgbClr val="000000"/>
                </a:solidFill>
                <a:latin typeface="Consolas" panose="020B0609020204030204" pitchFamily="49" charset="0"/>
              </a:rPr>
              <a:t>2</a:t>
            </a:r>
            <a:r>
              <a:rPr lang="en-US" altLang="en-US" sz="2800" dirty="0">
                <a:solidFill>
                  <a:srgbClr val="000000"/>
                </a:solidFill>
                <a:latin typeface="Cambria" panose="02040503050406030204" pitchFamily="18" charset="0"/>
              </a:rPr>
              <a:t>, </a:t>
            </a:r>
            <a:r>
              <a:rPr lang="en-US" altLang="en-US" sz="2800" dirty="0">
                <a:solidFill>
                  <a:srgbClr val="000000"/>
                </a:solidFill>
                <a:latin typeface="Consolas" panose="020B0609020204030204" pitchFamily="49" charset="0"/>
              </a:rPr>
              <a:t>4</a:t>
            </a:r>
            <a:r>
              <a:rPr lang="en-US" altLang="en-US" sz="2800" dirty="0">
                <a:solidFill>
                  <a:srgbClr val="000000"/>
                </a:solidFill>
                <a:latin typeface="Cambria" panose="02040503050406030204" pitchFamily="18" charset="0"/>
              </a:rPr>
              <a:t>, </a:t>
            </a:r>
            <a:r>
              <a:rPr lang="en-US" altLang="en-US" sz="2800" dirty="0">
                <a:solidFill>
                  <a:srgbClr val="000000"/>
                </a:solidFill>
                <a:latin typeface="Consolas" panose="020B0609020204030204" pitchFamily="49" charset="0"/>
              </a:rPr>
              <a:t>6</a:t>
            </a:r>
            <a:r>
              <a:rPr lang="en-US" altLang="en-US" sz="2800" dirty="0">
                <a:solidFill>
                  <a:srgbClr val="000000"/>
                </a:solidFill>
                <a:latin typeface="Cambria" panose="02040503050406030204" pitchFamily="18" charset="0"/>
              </a:rPr>
              <a:t>, …, </a:t>
            </a:r>
            <a:r>
              <a:rPr lang="en-US" altLang="en-US" sz="2800" dirty="0">
                <a:solidFill>
                  <a:srgbClr val="000000"/>
                </a:solidFill>
                <a:latin typeface="Consolas" panose="020B0609020204030204" pitchFamily="49" charset="0"/>
              </a:rPr>
              <a:t>20</a:t>
            </a:r>
            <a:r>
              <a:rPr lang="en-US" altLang="en-US" sz="2800" dirty="0">
                <a:solidFill>
                  <a:srgbClr val="000000"/>
                </a:solidFill>
                <a:latin typeface="Cambria" panose="02040503050406030204" pitchFamily="18" charset="0"/>
              </a:rPr>
              <a:t>).</a:t>
            </a:r>
          </a:p>
          <a:p>
            <a:pPr eaLnBrk="1" hangingPunct="1">
              <a:lnSpc>
                <a:spcPct val="90000"/>
              </a:lnSpc>
            </a:pPr>
            <a:r>
              <a:rPr lang="en-US" altLang="en-US" sz="2800" dirty="0">
                <a:solidFill>
                  <a:srgbClr val="000000"/>
                </a:solidFill>
                <a:latin typeface="Cambria" panose="02040503050406030204" pitchFamily="18" charset="0"/>
              </a:rPr>
              <a:t>Modifier </a:t>
            </a:r>
            <a:r>
              <a:rPr lang="en-US" altLang="en-US" sz="2800" dirty="0">
                <a:solidFill>
                  <a:srgbClr val="000000"/>
                </a:solidFill>
                <a:latin typeface="Consolas" panose="020B0609020204030204" pitchFamily="49" charset="0"/>
              </a:rPr>
              <a:t>final</a:t>
            </a:r>
            <a:r>
              <a:rPr lang="en-US" altLang="en-US" sz="2800" dirty="0">
                <a:solidFill>
                  <a:srgbClr val="000000"/>
                </a:solidFill>
                <a:latin typeface="Cambria" panose="02040503050406030204" pitchFamily="18" charset="0"/>
              </a:rPr>
              <a:t> indicates that a variable is a constant.</a:t>
            </a:r>
          </a:p>
          <a:p>
            <a:pPr eaLnBrk="1" hangingPunct="1">
              <a:lnSpc>
                <a:spcPct val="90000"/>
              </a:lnSpc>
            </a:pPr>
            <a:r>
              <a:rPr lang="en-US" altLang="en-US" sz="2800" dirty="0">
                <a:solidFill>
                  <a:srgbClr val="000000"/>
                </a:solidFill>
                <a:latin typeface="Cambria" panose="02040503050406030204" pitchFamily="18" charset="0"/>
              </a:rPr>
              <a:t>Constant variables must be initialized </a:t>
            </a:r>
            <a:r>
              <a:rPr lang="en-US" altLang="en-US" sz="2800" i="1" dirty="0">
                <a:solidFill>
                  <a:srgbClr val="000000"/>
                </a:solidFill>
                <a:latin typeface="Cambria" panose="02040503050406030204" pitchFamily="18" charset="0"/>
              </a:rPr>
              <a:t>before</a:t>
            </a:r>
            <a:r>
              <a:rPr lang="en-US" altLang="en-US" sz="2800" dirty="0">
                <a:solidFill>
                  <a:srgbClr val="000000"/>
                </a:solidFill>
                <a:latin typeface="Cambria" panose="02040503050406030204" pitchFamily="18" charset="0"/>
              </a:rPr>
              <a:t> they’re used and </a:t>
            </a:r>
            <a:r>
              <a:rPr lang="en-US" altLang="en-US" sz="2800" i="1" dirty="0">
                <a:solidFill>
                  <a:srgbClr val="000000"/>
                </a:solidFill>
                <a:latin typeface="Cambria" panose="02040503050406030204" pitchFamily="18" charset="0"/>
              </a:rPr>
              <a:t>cannot</a:t>
            </a:r>
            <a:r>
              <a:rPr lang="en-US" altLang="en-US" sz="2800" dirty="0">
                <a:solidFill>
                  <a:srgbClr val="000000"/>
                </a:solidFill>
                <a:latin typeface="Cambria" panose="02040503050406030204" pitchFamily="18" charset="0"/>
              </a:rPr>
              <a:t> be modified thereafter.</a:t>
            </a:r>
          </a:p>
          <a:p>
            <a:pPr eaLnBrk="1" hangingPunct="1">
              <a:lnSpc>
                <a:spcPct val="90000"/>
              </a:lnSpc>
            </a:pPr>
            <a:r>
              <a:rPr lang="en-US" altLang="en-US" sz="2800" dirty="0">
                <a:solidFill>
                  <a:srgbClr val="000000"/>
                </a:solidFill>
                <a:latin typeface="Cambria" panose="02040503050406030204" pitchFamily="18" charset="0"/>
              </a:rPr>
              <a:t>If you attempt to modify a </a:t>
            </a:r>
            <a:r>
              <a:rPr lang="en-US" altLang="en-US" sz="2800" dirty="0">
                <a:solidFill>
                  <a:srgbClr val="000000"/>
                </a:solidFill>
                <a:latin typeface="Consolas" panose="020B0609020204030204" pitchFamily="49" charset="0"/>
              </a:rPr>
              <a:t>final</a:t>
            </a:r>
            <a:r>
              <a:rPr lang="en-US" altLang="en-US" sz="2800" dirty="0">
                <a:solidFill>
                  <a:srgbClr val="000000"/>
                </a:solidFill>
                <a:latin typeface="Cambria" panose="02040503050406030204" pitchFamily="18" charset="0"/>
              </a:rPr>
              <a:t> variable after it’s initialized in its declaration, the compiler issues an error message like</a:t>
            </a:r>
          </a:p>
          <a:p>
            <a:pPr lvl="2" eaLnBrk="1" hangingPunct="1">
              <a:lnSpc>
                <a:spcPct val="90000"/>
              </a:lnSpc>
            </a:pPr>
            <a:r>
              <a:rPr lang="en-US" altLang="en-US" sz="2000" dirty="0">
                <a:solidFill>
                  <a:srgbClr val="000000"/>
                </a:solidFill>
                <a:latin typeface="Consolas" panose="020B0609020204030204" pitchFamily="49" charset="0"/>
              </a:rPr>
              <a:t>cannot assign a value to final variable </a:t>
            </a:r>
            <a:r>
              <a:rPr lang="en-US" altLang="en-US" sz="2000" i="1" dirty="0" err="1">
                <a:solidFill>
                  <a:srgbClr val="000000"/>
                </a:solidFill>
                <a:latin typeface="Cambria" panose="02040503050406030204" pitchFamily="18" charset="0"/>
              </a:rPr>
              <a:t>variableName</a:t>
            </a:r>
            <a:endParaRPr lang="en-US" altLang="en-US" sz="2000" i="1" dirty="0">
              <a:solidFill>
                <a:srgbClr val="000000"/>
              </a:solidFill>
              <a:latin typeface="Cambria" panose="02040503050406030204" pitchFamily="18" charset="0"/>
            </a:endParaRPr>
          </a:p>
        </p:txBody>
      </p:sp>
      <p:sp>
        <p:nvSpPr>
          <p:cNvPr id="4" name="Footer Placeholder 3">
            <a:extLst>
              <a:ext uri="{FF2B5EF4-FFF2-40B4-BE49-F238E27FC236}">
                <a16:creationId xmlns:a16="http://schemas.microsoft.com/office/drawing/2014/main" id="{C1DE2F6E-D7AD-45B2-AF2F-0DCD8A455423}"/>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03">
            <a:extLst>
              <a:ext uri="{FF2B5EF4-FFF2-40B4-BE49-F238E27FC236}">
                <a16:creationId xmlns:a16="http://schemas.microsoft.com/office/drawing/2014/main" id="{9CBCDF8C-D4CF-4A2F-811F-5D950309619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6681" y="857250"/>
            <a:ext cx="8910638" cy="5143500"/>
          </a:xfrm>
          <a:prstGeom prst="rect">
            <a:avLst/>
          </a:prstGeom>
        </p:spPr>
      </p:pic>
      <p:sp>
        <p:nvSpPr>
          <p:cNvPr id="2" name="Footer Placeholder 1">
            <a:extLst>
              <a:ext uri="{FF2B5EF4-FFF2-40B4-BE49-F238E27FC236}">
                <a16:creationId xmlns:a16="http://schemas.microsoft.com/office/drawing/2014/main" id="{A201456F-4A62-41A7-B4AE-E292CC52159D}"/>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77353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19">
            <a:extLst>
              <a:ext uri="{FF2B5EF4-FFF2-40B4-BE49-F238E27FC236}">
                <a16:creationId xmlns:a16="http://schemas.microsoft.com/office/drawing/2014/main" id="{836BEA1E-8299-4814-B6B6-8DE50D32E1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35794" y="857250"/>
            <a:ext cx="7872413" cy="5143500"/>
          </a:xfrm>
          <a:prstGeom prst="rect">
            <a:avLst/>
          </a:prstGeom>
        </p:spPr>
      </p:pic>
      <p:sp>
        <p:nvSpPr>
          <p:cNvPr id="2" name="Footer Placeholder 1">
            <a:extLst>
              <a:ext uri="{FF2B5EF4-FFF2-40B4-BE49-F238E27FC236}">
                <a16:creationId xmlns:a16="http://schemas.microsoft.com/office/drawing/2014/main" id="{C77E4285-AC32-43C5-9627-70A278A5248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136998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0">
            <a:extLst>
              <a:ext uri="{FF2B5EF4-FFF2-40B4-BE49-F238E27FC236}">
                <a16:creationId xmlns:a16="http://schemas.microsoft.com/office/drawing/2014/main" id="{78F7ECF6-7F49-4550-8606-1BECA00638E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26381"/>
            <a:ext cx="9144000" cy="3805238"/>
          </a:xfrm>
          <a:prstGeom prst="rect">
            <a:avLst/>
          </a:prstGeom>
        </p:spPr>
      </p:pic>
      <p:sp>
        <p:nvSpPr>
          <p:cNvPr id="2" name="Footer Placeholder 1">
            <a:extLst>
              <a:ext uri="{FF2B5EF4-FFF2-40B4-BE49-F238E27FC236}">
                <a16:creationId xmlns:a16="http://schemas.microsoft.com/office/drawing/2014/main" id="{6F702118-DE44-4455-BFCA-768CC98D7ADC}"/>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190553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1">
            <a:extLst>
              <a:ext uri="{FF2B5EF4-FFF2-40B4-BE49-F238E27FC236}">
                <a16:creationId xmlns:a16="http://schemas.microsoft.com/office/drawing/2014/main" id="{5C086EAD-BBBF-4A39-A011-F6E617FA8C3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3316"/>
            <a:ext cx="9144000" cy="3331369"/>
          </a:xfrm>
          <a:prstGeom prst="rect">
            <a:avLst/>
          </a:prstGeom>
        </p:spPr>
      </p:pic>
      <p:sp>
        <p:nvSpPr>
          <p:cNvPr id="2" name="Footer Placeholder 1">
            <a:extLst>
              <a:ext uri="{FF2B5EF4-FFF2-40B4-BE49-F238E27FC236}">
                <a16:creationId xmlns:a16="http://schemas.microsoft.com/office/drawing/2014/main" id="{AE62A4C2-F432-44A6-951C-2A36555F05A1}"/>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61786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2">
            <a:extLst>
              <a:ext uri="{FF2B5EF4-FFF2-40B4-BE49-F238E27FC236}">
                <a16:creationId xmlns:a16="http://schemas.microsoft.com/office/drawing/2014/main" id="{2F8A3A11-A443-4157-B56B-B7BFDD7F8C4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09775"/>
            <a:ext cx="9144000" cy="2837260"/>
          </a:xfrm>
          <a:prstGeom prst="rect">
            <a:avLst/>
          </a:prstGeom>
        </p:spPr>
      </p:pic>
      <p:sp>
        <p:nvSpPr>
          <p:cNvPr id="2" name="Footer Placeholder 1">
            <a:extLst>
              <a:ext uri="{FF2B5EF4-FFF2-40B4-BE49-F238E27FC236}">
                <a16:creationId xmlns:a16="http://schemas.microsoft.com/office/drawing/2014/main" id="{B9898D72-C61C-431C-8139-3F46E864C4DF}"/>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968257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3">
            <a:extLst>
              <a:ext uri="{FF2B5EF4-FFF2-40B4-BE49-F238E27FC236}">
                <a16:creationId xmlns:a16="http://schemas.microsoft.com/office/drawing/2014/main" id="{649EF10C-DC27-4C50-9392-5B8619FE6E3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09725"/>
            <a:ext cx="9144000" cy="3637360"/>
          </a:xfrm>
          <a:prstGeom prst="rect">
            <a:avLst/>
          </a:prstGeom>
        </p:spPr>
      </p:pic>
      <p:sp>
        <p:nvSpPr>
          <p:cNvPr id="2" name="Footer Placeholder 1">
            <a:extLst>
              <a:ext uri="{FF2B5EF4-FFF2-40B4-BE49-F238E27FC236}">
                <a16:creationId xmlns:a16="http://schemas.microsoft.com/office/drawing/2014/main" id="{E8C20B11-CCD8-45F9-91C2-B3E0E7EB2A8A}"/>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51739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D788-C73B-4C25-BDF2-837E7819F35B}"/>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6.5.4  Summing the Elements of an Array</a:t>
            </a:r>
            <a:endParaRPr lang="en-US" dirty="0">
              <a:solidFill>
                <a:srgbClr val="3380E6"/>
              </a:solidFill>
              <a:latin typeface="Calibri" panose="020F0502020204030204" pitchFamily="34" charset="0"/>
            </a:endParaRPr>
          </a:p>
        </p:txBody>
      </p:sp>
      <p:sp>
        <p:nvSpPr>
          <p:cNvPr id="43011" name="Text Placeholder 2">
            <a:extLst>
              <a:ext uri="{FF2B5EF4-FFF2-40B4-BE49-F238E27FC236}">
                <a16:creationId xmlns:a16="http://schemas.microsoft.com/office/drawing/2014/main" id="{5B2B45C2-49B6-46C2-9C9E-0B9D79AD7283}"/>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Often, the elements of an array represent a series of values to be used in a calculation.</a:t>
            </a:r>
          </a:p>
          <a:p>
            <a:pPr eaLnBrk="1" hangingPunct="1"/>
            <a:r>
              <a:rPr lang="en-US" altLang="en-US" dirty="0">
                <a:solidFill>
                  <a:srgbClr val="000000"/>
                </a:solidFill>
                <a:latin typeface="Cambria" panose="02040503050406030204" pitchFamily="18" charset="0"/>
              </a:rPr>
              <a:t>Figure 6.5 sums the values contained in a 10-element integer array.</a:t>
            </a:r>
          </a:p>
        </p:txBody>
      </p:sp>
      <p:sp>
        <p:nvSpPr>
          <p:cNvPr id="4" name="Footer Placeholder 3">
            <a:extLst>
              <a:ext uri="{FF2B5EF4-FFF2-40B4-BE49-F238E27FC236}">
                <a16:creationId xmlns:a16="http://schemas.microsoft.com/office/drawing/2014/main" id="{4F07B945-D1AD-4905-9C6B-0CB1FBD12A27}"/>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4">
            <a:extLst>
              <a:ext uri="{FF2B5EF4-FFF2-40B4-BE49-F238E27FC236}">
                <a16:creationId xmlns:a16="http://schemas.microsoft.com/office/drawing/2014/main" id="{920C4683-8A2F-4E57-AA43-C2D49DA293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97657" y="857250"/>
            <a:ext cx="8547497" cy="5143500"/>
          </a:xfrm>
          <a:prstGeom prst="rect">
            <a:avLst/>
          </a:prstGeom>
        </p:spPr>
      </p:pic>
      <p:sp>
        <p:nvSpPr>
          <p:cNvPr id="2" name="Footer Placeholder 1">
            <a:extLst>
              <a:ext uri="{FF2B5EF4-FFF2-40B4-BE49-F238E27FC236}">
                <a16:creationId xmlns:a16="http://schemas.microsoft.com/office/drawing/2014/main" id="{4ECB078F-99C2-4FEA-AB05-932AEF9CEBB8}"/>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155144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FDE4-C4F1-466F-B88C-A4C108802D96}"/>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6.5.5  Using Bar Charts to Display Array Data Graphically</a:t>
            </a:r>
            <a:endParaRPr lang="en-US" dirty="0">
              <a:solidFill>
                <a:srgbClr val="3380E6"/>
              </a:solidFill>
              <a:latin typeface="Calibri" panose="020F0502020204030204" pitchFamily="34" charset="0"/>
            </a:endParaRPr>
          </a:p>
        </p:txBody>
      </p:sp>
      <p:sp>
        <p:nvSpPr>
          <p:cNvPr id="45059" name="Text Placeholder 2">
            <a:extLst>
              <a:ext uri="{FF2B5EF4-FFF2-40B4-BE49-F238E27FC236}">
                <a16:creationId xmlns:a16="http://schemas.microsoft.com/office/drawing/2014/main" id="{AD316192-CE77-4AAD-B0DD-28643D7A25E1}"/>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Many programs present data to users in a graphical manner.</a:t>
            </a:r>
          </a:p>
          <a:p>
            <a:pPr eaLnBrk="1" hangingPunct="1"/>
            <a:r>
              <a:rPr lang="en-US" altLang="en-US" dirty="0">
                <a:solidFill>
                  <a:srgbClr val="000000"/>
                </a:solidFill>
                <a:latin typeface="Cambria" panose="02040503050406030204" pitchFamily="18" charset="0"/>
              </a:rPr>
              <a:t>For example, numeric values are often displayed as bars in a bar chart.</a:t>
            </a:r>
          </a:p>
          <a:p>
            <a:pPr eaLnBrk="1" hangingPunct="1"/>
            <a:r>
              <a:rPr lang="en-US" altLang="en-US" dirty="0">
                <a:solidFill>
                  <a:srgbClr val="000000"/>
                </a:solidFill>
                <a:latin typeface="Cambria" panose="02040503050406030204" pitchFamily="18" charset="0"/>
              </a:rPr>
              <a:t>In such a chart, longer bars represent proportionally larger numeric values.</a:t>
            </a:r>
          </a:p>
          <a:p>
            <a:pPr eaLnBrk="1" hangingPunct="1"/>
            <a:r>
              <a:rPr lang="en-US" altLang="en-US" dirty="0">
                <a:solidFill>
                  <a:srgbClr val="000000"/>
                </a:solidFill>
                <a:latin typeface="Cambria" panose="02040503050406030204" pitchFamily="18" charset="0"/>
              </a:rPr>
              <a:t>One simple way to display numeric data graphically is with a bar chart that shows each numeric value as a bar of asterisks (</a:t>
            </a:r>
            <a:r>
              <a:rPr lang="en-US" altLang="en-US" dirty="0">
                <a:solidFill>
                  <a:srgbClr val="000000"/>
                </a:solidFill>
                <a:latin typeface="Consolas" panose="020B0609020204030204" pitchFamily="49" charset="0"/>
              </a:rPr>
              <a:t>*</a:t>
            </a:r>
            <a:r>
              <a:rPr lang="en-US" altLang="en-US" dirty="0">
                <a:solidFill>
                  <a:srgbClr val="000000"/>
                </a:solidFill>
                <a:latin typeface="Cambria" panose="02040503050406030204" pitchFamily="18" charset="0"/>
              </a:rPr>
              <a:t>).</a:t>
            </a:r>
          </a:p>
        </p:txBody>
      </p:sp>
      <p:sp>
        <p:nvSpPr>
          <p:cNvPr id="4" name="Footer Placeholder 3">
            <a:extLst>
              <a:ext uri="{FF2B5EF4-FFF2-40B4-BE49-F238E27FC236}">
                <a16:creationId xmlns:a16="http://schemas.microsoft.com/office/drawing/2014/main" id="{4D4C521C-CBAB-4370-86E6-9A79A929DE13}"/>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5">
            <a:extLst>
              <a:ext uri="{FF2B5EF4-FFF2-40B4-BE49-F238E27FC236}">
                <a16:creationId xmlns:a16="http://schemas.microsoft.com/office/drawing/2014/main" id="{BB585FD1-1B9D-4BB8-92D3-AB0EE9D998A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23850" y="857250"/>
            <a:ext cx="8496300" cy="5143500"/>
          </a:xfrm>
          <a:prstGeom prst="rect">
            <a:avLst/>
          </a:prstGeom>
        </p:spPr>
      </p:pic>
      <p:sp>
        <p:nvSpPr>
          <p:cNvPr id="2" name="Footer Placeholder 1">
            <a:extLst>
              <a:ext uri="{FF2B5EF4-FFF2-40B4-BE49-F238E27FC236}">
                <a16:creationId xmlns:a16="http://schemas.microsoft.com/office/drawing/2014/main" id="{44978EA5-DE5F-4CCC-94EB-A0FE0BA307BA}"/>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202422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6">
            <a:extLst>
              <a:ext uri="{FF2B5EF4-FFF2-40B4-BE49-F238E27FC236}">
                <a16:creationId xmlns:a16="http://schemas.microsoft.com/office/drawing/2014/main" id="{DF8A3ADD-DBC6-4BF0-AB88-52AB31C205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22735" y="857250"/>
            <a:ext cx="7297340" cy="5143500"/>
          </a:xfrm>
          <a:prstGeom prst="rect">
            <a:avLst/>
          </a:prstGeom>
        </p:spPr>
      </p:pic>
      <p:sp>
        <p:nvSpPr>
          <p:cNvPr id="2" name="Footer Placeholder 1">
            <a:extLst>
              <a:ext uri="{FF2B5EF4-FFF2-40B4-BE49-F238E27FC236}">
                <a16:creationId xmlns:a16="http://schemas.microsoft.com/office/drawing/2014/main" id="{76DF9F08-75B7-4105-A12A-B594E6883ACF}"/>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6088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04">
            <a:extLst>
              <a:ext uri="{FF2B5EF4-FFF2-40B4-BE49-F238E27FC236}">
                <a16:creationId xmlns:a16="http://schemas.microsoft.com/office/drawing/2014/main" id="{384AC83D-17F3-48E0-8F1D-6D9A58CAF26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20379" y="857250"/>
            <a:ext cx="6902053" cy="5143500"/>
          </a:xfrm>
          <a:prstGeom prst="rect">
            <a:avLst/>
          </a:prstGeom>
        </p:spPr>
      </p:pic>
      <p:sp>
        <p:nvSpPr>
          <p:cNvPr id="2" name="Footer Placeholder 1">
            <a:extLst>
              <a:ext uri="{FF2B5EF4-FFF2-40B4-BE49-F238E27FC236}">
                <a16:creationId xmlns:a16="http://schemas.microsoft.com/office/drawing/2014/main" id="{CFD7E78C-E621-4EB0-9CB1-084F30AB159C}"/>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952681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C48D-B0BF-408F-AE69-1FD92C7E8BA8}"/>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6.5.6  Using the Elements of an Array as Counters</a:t>
            </a:r>
            <a:endParaRPr lang="en-US" dirty="0">
              <a:solidFill>
                <a:srgbClr val="3380E6"/>
              </a:solidFill>
              <a:latin typeface="Calibri" panose="020F0502020204030204" pitchFamily="34" charset="0"/>
            </a:endParaRPr>
          </a:p>
        </p:txBody>
      </p:sp>
      <p:sp>
        <p:nvSpPr>
          <p:cNvPr id="48131" name="Text Placeholder 2">
            <a:extLst>
              <a:ext uri="{FF2B5EF4-FFF2-40B4-BE49-F238E27FC236}">
                <a16:creationId xmlns:a16="http://schemas.microsoft.com/office/drawing/2014/main" id="{CBD148F0-F0BE-48EB-AC03-AEF168E222D8}"/>
              </a:ext>
            </a:extLst>
          </p:cNvPr>
          <p:cNvSpPr>
            <a:spLocks noGrp="1"/>
          </p:cNvSpPr>
          <p:nvPr>
            <p:ph type="body" idx="1"/>
          </p:nvPr>
        </p:nvSpPr>
        <p:spPr/>
        <p:txBody>
          <a:bodyPr/>
          <a:lstStyle/>
          <a:p>
            <a:pPr eaLnBrk="1" hangingPunct="1"/>
            <a:r>
              <a:rPr lang="en-US" altLang="en-US" sz="2500" dirty="0">
                <a:solidFill>
                  <a:srgbClr val="000000"/>
                </a:solidFill>
                <a:latin typeface="Cambria" panose="02040503050406030204" pitchFamily="18" charset="0"/>
              </a:rPr>
              <a:t>Sometimes, programs use counter variables to summarize data, such as the results of a survey.</a:t>
            </a:r>
          </a:p>
          <a:p>
            <a:pPr eaLnBrk="1" hangingPunct="1"/>
            <a:r>
              <a:rPr lang="en-US" altLang="en-US" sz="2500" dirty="0">
                <a:solidFill>
                  <a:srgbClr val="000000"/>
                </a:solidFill>
                <a:latin typeface="Cambria" panose="02040503050406030204" pitchFamily="18" charset="0"/>
              </a:rPr>
              <a:t>In Fig. 5.7, we used separate counters in our die-rolling program to track the number of occurrences of each side of a six-sided die as the program rolled the die 6,000,000 times.</a:t>
            </a:r>
          </a:p>
          <a:p>
            <a:pPr eaLnBrk="1" hangingPunct="1"/>
            <a:r>
              <a:rPr lang="en-US" altLang="en-US" sz="2500" dirty="0">
                <a:solidFill>
                  <a:srgbClr val="000000"/>
                </a:solidFill>
                <a:latin typeface="Cambria" panose="02040503050406030204" pitchFamily="18" charset="0"/>
              </a:rPr>
              <a:t>An array version of this application is shown in Fig. 6.7.</a:t>
            </a:r>
          </a:p>
          <a:p>
            <a:pPr eaLnBrk="1" hangingPunct="1"/>
            <a:r>
              <a:rPr lang="en-US" altLang="en-US" sz="2500" dirty="0">
                <a:solidFill>
                  <a:srgbClr val="000000"/>
                </a:solidFill>
                <a:latin typeface="Cambria" panose="02040503050406030204" pitchFamily="18" charset="0"/>
              </a:rPr>
              <a:t>Figure 6.7 uses the array </a:t>
            </a:r>
            <a:r>
              <a:rPr lang="en-US" altLang="en-US" sz="2500" dirty="0">
                <a:solidFill>
                  <a:srgbClr val="000000"/>
                </a:solidFill>
                <a:latin typeface="Consolas" panose="020B0609020204030204" pitchFamily="49" charset="0"/>
              </a:rPr>
              <a:t>frequency</a:t>
            </a:r>
            <a:r>
              <a:rPr lang="en-US" altLang="en-US" sz="2500" dirty="0">
                <a:solidFill>
                  <a:srgbClr val="000000"/>
                </a:solidFill>
                <a:latin typeface="Cambria" panose="02040503050406030204" pitchFamily="18" charset="0"/>
              </a:rPr>
              <a:t> to count the occurrences of each side of the die.</a:t>
            </a:r>
          </a:p>
          <a:p>
            <a:pPr eaLnBrk="1" hangingPunct="1"/>
            <a:r>
              <a:rPr lang="en-US" altLang="en-US" sz="2500" i="1" dirty="0">
                <a:solidFill>
                  <a:srgbClr val="000000"/>
                </a:solidFill>
                <a:latin typeface="Cambria" panose="02040503050406030204" pitchFamily="18" charset="0"/>
              </a:rPr>
              <a:t>The single statement in line 12 of this program replaces the entire </a:t>
            </a:r>
            <a:r>
              <a:rPr lang="en-US" altLang="en-US" sz="2500" i="1" dirty="0">
                <a:solidFill>
                  <a:srgbClr val="000000"/>
                </a:solidFill>
                <a:latin typeface="Consolas" panose="020B0609020204030204" pitchFamily="49" charset="0"/>
              </a:rPr>
              <a:t>switch</a:t>
            </a:r>
            <a:r>
              <a:rPr lang="en-US" altLang="en-US" sz="2500" i="1" dirty="0">
                <a:solidFill>
                  <a:srgbClr val="000000"/>
                </a:solidFill>
                <a:latin typeface="Cambria" panose="02040503050406030204" pitchFamily="18" charset="0"/>
              </a:rPr>
              <a:t> statement of Fig. 5.7.</a:t>
            </a:r>
          </a:p>
        </p:txBody>
      </p:sp>
      <p:sp>
        <p:nvSpPr>
          <p:cNvPr id="4" name="Footer Placeholder 3">
            <a:extLst>
              <a:ext uri="{FF2B5EF4-FFF2-40B4-BE49-F238E27FC236}">
                <a16:creationId xmlns:a16="http://schemas.microsoft.com/office/drawing/2014/main" id="{A812232E-1DD8-46B8-9144-A5BC0F5F8475}"/>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7">
            <a:extLst>
              <a:ext uri="{FF2B5EF4-FFF2-40B4-BE49-F238E27FC236}">
                <a16:creationId xmlns:a16="http://schemas.microsoft.com/office/drawing/2014/main" id="{3334D9B0-DC17-439F-B1B6-C359F9B7106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72716" y="857250"/>
            <a:ext cx="7598569" cy="5143500"/>
          </a:xfrm>
          <a:prstGeom prst="rect">
            <a:avLst/>
          </a:prstGeom>
        </p:spPr>
      </p:pic>
      <p:sp>
        <p:nvSpPr>
          <p:cNvPr id="2" name="Footer Placeholder 1">
            <a:extLst>
              <a:ext uri="{FF2B5EF4-FFF2-40B4-BE49-F238E27FC236}">
                <a16:creationId xmlns:a16="http://schemas.microsoft.com/office/drawing/2014/main" id="{EE8DB4FC-61D1-4311-BAF6-C2C235A43288}"/>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577844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8">
            <a:extLst>
              <a:ext uri="{FF2B5EF4-FFF2-40B4-BE49-F238E27FC236}">
                <a16:creationId xmlns:a16="http://schemas.microsoft.com/office/drawing/2014/main" id="{B9FD4219-B1B1-44AC-A7AC-1D914DA183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34766"/>
            <a:ext cx="9144000" cy="2988469"/>
          </a:xfrm>
          <a:prstGeom prst="rect">
            <a:avLst/>
          </a:prstGeom>
        </p:spPr>
      </p:pic>
      <p:sp>
        <p:nvSpPr>
          <p:cNvPr id="2" name="Footer Placeholder 1">
            <a:extLst>
              <a:ext uri="{FF2B5EF4-FFF2-40B4-BE49-F238E27FC236}">
                <a16:creationId xmlns:a16="http://schemas.microsoft.com/office/drawing/2014/main" id="{17293788-B360-4D1A-8C6A-FAA249E1929A}"/>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831394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B2CA-DB79-4138-B63E-69281B5B169E}"/>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6.5.7  Using Arrays to Analyze Survey Results</a:t>
            </a:r>
            <a:endParaRPr lang="en-US" dirty="0">
              <a:solidFill>
                <a:srgbClr val="3380E6"/>
              </a:solidFill>
              <a:latin typeface="Calibri" panose="020F0502020204030204" pitchFamily="34" charset="0"/>
            </a:endParaRPr>
          </a:p>
        </p:txBody>
      </p:sp>
      <p:sp>
        <p:nvSpPr>
          <p:cNvPr id="51203" name="Text Placeholder 2">
            <a:extLst>
              <a:ext uri="{FF2B5EF4-FFF2-40B4-BE49-F238E27FC236}">
                <a16:creationId xmlns:a16="http://schemas.microsoft.com/office/drawing/2014/main" id="{6840E7FC-C894-4858-BD1E-5C08E41ABD15}"/>
              </a:ext>
            </a:extLst>
          </p:cNvPr>
          <p:cNvSpPr>
            <a:spLocks noGrp="1"/>
          </p:cNvSpPr>
          <p:nvPr>
            <p:ph type="body" idx="1"/>
          </p:nvPr>
        </p:nvSpPr>
        <p:spPr/>
        <p:txBody>
          <a:bodyPr/>
          <a:lstStyle/>
          <a:p>
            <a:pPr eaLnBrk="1" hangingPunct="1">
              <a:lnSpc>
                <a:spcPct val="80000"/>
              </a:lnSpc>
            </a:pPr>
            <a:r>
              <a:rPr lang="en-US" altLang="en-US" sz="2400" dirty="0">
                <a:solidFill>
                  <a:srgbClr val="000000"/>
                </a:solidFill>
                <a:latin typeface="Cambria" panose="02040503050406030204" pitchFamily="18" charset="0"/>
              </a:rPr>
              <a:t>Our next example uses arrays to summarize data collected in a survey:</a:t>
            </a:r>
          </a:p>
          <a:p>
            <a:pPr lvl="1" eaLnBrk="1" hangingPunct="1">
              <a:lnSpc>
                <a:spcPct val="80000"/>
              </a:lnSpc>
            </a:pPr>
            <a:r>
              <a:rPr lang="en-US" altLang="en-US" sz="2400" dirty="0">
                <a:solidFill>
                  <a:srgbClr val="000000"/>
                </a:solidFill>
                <a:latin typeface="Cambria" panose="02040503050406030204" pitchFamily="18" charset="0"/>
              </a:rPr>
              <a:t>Twenty students were asked to rate on a scale of 1 to 5 the quality of the food in the student cafeteria, with 1 being “awful” and 5 being “excellent.” Place the 20 responses in an integer array and determine the frequency of each rating.</a:t>
            </a:r>
          </a:p>
          <a:p>
            <a:pPr eaLnBrk="1" hangingPunct="1">
              <a:lnSpc>
                <a:spcPct val="80000"/>
              </a:lnSpc>
            </a:pPr>
            <a:r>
              <a:rPr lang="en-US" altLang="en-US" sz="2400" dirty="0">
                <a:solidFill>
                  <a:srgbClr val="000000"/>
                </a:solidFill>
                <a:latin typeface="Cambria" panose="02040503050406030204" pitchFamily="18" charset="0"/>
              </a:rPr>
              <a:t>Typical array-processing application (Fig. 6.8).</a:t>
            </a:r>
          </a:p>
          <a:p>
            <a:pPr eaLnBrk="1" hangingPunct="1">
              <a:lnSpc>
                <a:spcPct val="80000"/>
              </a:lnSpc>
            </a:pPr>
            <a:r>
              <a:rPr lang="en-US" altLang="en-US" sz="2400" dirty="0">
                <a:solidFill>
                  <a:srgbClr val="000000"/>
                </a:solidFill>
                <a:latin typeface="Cambria" panose="02040503050406030204" pitchFamily="18" charset="0"/>
              </a:rPr>
              <a:t>Summarize the number of responses of each type (that is, 1 through 5).</a:t>
            </a:r>
          </a:p>
          <a:p>
            <a:pPr eaLnBrk="1" hangingPunct="1">
              <a:lnSpc>
                <a:spcPct val="80000"/>
              </a:lnSpc>
            </a:pPr>
            <a:r>
              <a:rPr lang="en-US" altLang="en-US" sz="2400" dirty="0">
                <a:solidFill>
                  <a:srgbClr val="000000"/>
                </a:solidFill>
                <a:latin typeface="Cambria" panose="02040503050406030204" pitchFamily="18" charset="0"/>
              </a:rPr>
              <a:t>Array </a:t>
            </a:r>
            <a:r>
              <a:rPr lang="en-US" altLang="en-US" sz="2400" dirty="0">
                <a:solidFill>
                  <a:srgbClr val="000000"/>
                </a:solidFill>
                <a:latin typeface="Consolas" panose="020B0609020204030204" pitchFamily="49" charset="0"/>
              </a:rPr>
              <a:t>responses</a:t>
            </a:r>
            <a:r>
              <a:rPr lang="en-US" altLang="en-US" sz="2400" dirty="0">
                <a:solidFill>
                  <a:srgbClr val="000000"/>
                </a:solidFill>
                <a:latin typeface="Cambria" panose="02040503050406030204" pitchFamily="18" charset="0"/>
              </a:rPr>
              <a:t> is a 20-element integer array containing the students’ survey responses.</a:t>
            </a:r>
          </a:p>
        </p:txBody>
      </p:sp>
      <p:sp>
        <p:nvSpPr>
          <p:cNvPr id="4" name="Footer Placeholder 3">
            <a:extLst>
              <a:ext uri="{FF2B5EF4-FFF2-40B4-BE49-F238E27FC236}">
                <a16:creationId xmlns:a16="http://schemas.microsoft.com/office/drawing/2014/main" id="{8EB4C2E5-5FD1-441D-B8C7-34B6C909F6CE}"/>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5E33-E773-4942-ABD7-66A4D55A8BE9}"/>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6.5.7  Using Arrays to Analyze Survey Results (Cont.)</a:t>
            </a:r>
            <a:endParaRPr lang="en-US" dirty="0">
              <a:solidFill>
                <a:srgbClr val="3380E6"/>
              </a:solidFill>
              <a:latin typeface="Calibri" panose="020F0502020204030204" pitchFamily="34" charset="0"/>
            </a:endParaRPr>
          </a:p>
        </p:txBody>
      </p:sp>
      <p:sp>
        <p:nvSpPr>
          <p:cNvPr id="52227" name="Text Placeholder 2">
            <a:extLst>
              <a:ext uri="{FF2B5EF4-FFF2-40B4-BE49-F238E27FC236}">
                <a16:creationId xmlns:a16="http://schemas.microsoft.com/office/drawing/2014/main" id="{2A90ED4F-9534-4AB0-9FFF-7BE292AF499D}"/>
              </a:ext>
            </a:extLst>
          </p:cNvPr>
          <p:cNvSpPr>
            <a:spLocks noGrp="1"/>
          </p:cNvSpPr>
          <p:nvPr>
            <p:ph type="body" idx="1"/>
          </p:nvPr>
        </p:nvSpPr>
        <p:spPr/>
        <p:txBody>
          <a:bodyPr/>
          <a:lstStyle/>
          <a:p>
            <a:pPr eaLnBrk="1" hangingPunct="1">
              <a:lnSpc>
                <a:spcPct val="80000"/>
              </a:lnSpc>
            </a:pPr>
            <a:r>
              <a:rPr lang="en-US" altLang="en-US" sz="2800" dirty="0">
                <a:solidFill>
                  <a:srgbClr val="000000"/>
                </a:solidFill>
                <a:latin typeface="Cambria" panose="02040503050406030204" pitchFamily="18" charset="0"/>
              </a:rPr>
              <a:t>The last value in the array is </a:t>
            </a:r>
            <a:r>
              <a:rPr lang="en-US" altLang="en-US" sz="2800" i="1" dirty="0">
                <a:solidFill>
                  <a:srgbClr val="000000"/>
                </a:solidFill>
                <a:latin typeface="Cambria" panose="02040503050406030204" pitchFamily="18" charset="0"/>
              </a:rPr>
              <a:t>intentionally</a:t>
            </a:r>
            <a:r>
              <a:rPr lang="en-US" altLang="en-US" sz="2800" dirty="0">
                <a:solidFill>
                  <a:srgbClr val="000000"/>
                </a:solidFill>
                <a:latin typeface="Cambria" panose="02040503050406030204" pitchFamily="18" charset="0"/>
              </a:rPr>
              <a:t> an incorrect response (14). </a:t>
            </a:r>
          </a:p>
          <a:p>
            <a:pPr eaLnBrk="1" hangingPunct="1">
              <a:lnSpc>
                <a:spcPct val="80000"/>
              </a:lnSpc>
            </a:pPr>
            <a:r>
              <a:rPr lang="en-US" altLang="en-US" sz="2800" dirty="0">
                <a:solidFill>
                  <a:srgbClr val="000000"/>
                </a:solidFill>
                <a:latin typeface="Cambria" panose="02040503050406030204" pitchFamily="18" charset="0"/>
              </a:rPr>
              <a:t>When a Java program executes, array element indices are checked for validity—all indices must be greater than or equal to 0 and less than the length of the array. </a:t>
            </a:r>
          </a:p>
          <a:p>
            <a:pPr eaLnBrk="1" hangingPunct="1">
              <a:lnSpc>
                <a:spcPct val="80000"/>
              </a:lnSpc>
            </a:pPr>
            <a:r>
              <a:rPr lang="en-US" altLang="en-US" sz="2800" dirty="0">
                <a:solidFill>
                  <a:srgbClr val="000000"/>
                </a:solidFill>
                <a:latin typeface="Cambria" panose="02040503050406030204" pitchFamily="18" charset="0"/>
              </a:rPr>
              <a:t>Any attempt to access an element outside that range of indices results in a runtime error that’s known as an </a:t>
            </a:r>
            <a:r>
              <a:rPr lang="en-US" altLang="en-US" sz="2800" dirty="0" err="1">
                <a:solidFill>
                  <a:srgbClr val="000000"/>
                </a:solidFill>
                <a:latin typeface="Consolas" panose="020B0609020204030204" pitchFamily="49" charset="0"/>
              </a:rPr>
              <a:t>ArrayIndexOutOfBoundsException</a:t>
            </a:r>
            <a:r>
              <a:rPr lang="en-US" altLang="en-US" sz="2800" dirty="0">
                <a:solidFill>
                  <a:srgbClr val="000000"/>
                </a:solidFill>
                <a:latin typeface="Cambria" panose="02040503050406030204" pitchFamily="18" charset="0"/>
              </a:rPr>
              <a:t>. </a:t>
            </a:r>
          </a:p>
          <a:p>
            <a:pPr eaLnBrk="1" hangingPunct="1">
              <a:lnSpc>
                <a:spcPct val="80000"/>
              </a:lnSpc>
            </a:pPr>
            <a:r>
              <a:rPr lang="en-US" altLang="en-US" sz="2800" dirty="0">
                <a:solidFill>
                  <a:srgbClr val="000000"/>
                </a:solidFill>
                <a:latin typeface="Cambria" panose="02040503050406030204" pitchFamily="18" charset="0"/>
              </a:rPr>
              <a:t>We use the six-element array </a:t>
            </a:r>
            <a:r>
              <a:rPr lang="en-US" altLang="en-US" sz="2800" dirty="0">
                <a:solidFill>
                  <a:srgbClr val="000000"/>
                </a:solidFill>
                <a:latin typeface="Consolas" panose="020B0609020204030204" pitchFamily="49" charset="0"/>
              </a:rPr>
              <a:t>frequency</a:t>
            </a:r>
            <a:r>
              <a:rPr lang="en-US" altLang="en-US" sz="2800" dirty="0">
                <a:solidFill>
                  <a:srgbClr val="000000"/>
                </a:solidFill>
                <a:latin typeface="Cambria" panose="02040503050406030204" pitchFamily="18" charset="0"/>
              </a:rPr>
              <a:t> to count the number of occurrences of each response.</a:t>
            </a:r>
          </a:p>
        </p:txBody>
      </p:sp>
      <p:sp>
        <p:nvSpPr>
          <p:cNvPr id="4" name="Footer Placeholder 3">
            <a:extLst>
              <a:ext uri="{FF2B5EF4-FFF2-40B4-BE49-F238E27FC236}">
                <a16:creationId xmlns:a16="http://schemas.microsoft.com/office/drawing/2014/main" id="{42ED7E43-A8FC-42FB-8060-955DECFA40FC}"/>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29">
            <a:extLst>
              <a:ext uri="{FF2B5EF4-FFF2-40B4-BE49-F238E27FC236}">
                <a16:creationId xmlns:a16="http://schemas.microsoft.com/office/drawing/2014/main" id="{61036DB9-9B07-46AC-9869-8DA5279A77C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72716" y="857250"/>
            <a:ext cx="7598569" cy="5143500"/>
          </a:xfrm>
          <a:prstGeom prst="rect">
            <a:avLst/>
          </a:prstGeom>
        </p:spPr>
      </p:pic>
      <p:sp>
        <p:nvSpPr>
          <p:cNvPr id="2" name="Footer Placeholder 1">
            <a:extLst>
              <a:ext uri="{FF2B5EF4-FFF2-40B4-BE49-F238E27FC236}">
                <a16:creationId xmlns:a16="http://schemas.microsoft.com/office/drawing/2014/main" id="{FC4CC9B3-776D-4255-8C1B-CEE1B01D3BC9}"/>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825461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0">
            <a:extLst>
              <a:ext uri="{FF2B5EF4-FFF2-40B4-BE49-F238E27FC236}">
                <a16:creationId xmlns:a16="http://schemas.microsoft.com/office/drawing/2014/main" id="{8FA976D3-A99D-4B3A-A006-EBFE3718CCA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4573" y="857250"/>
            <a:ext cx="8374856" cy="5143500"/>
          </a:xfrm>
          <a:prstGeom prst="rect">
            <a:avLst/>
          </a:prstGeom>
        </p:spPr>
      </p:pic>
      <p:sp>
        <p:nvSpPr>
          <p:cNvPr id="2" name="Footer Placeholder 1">
            <a:extLst>
              <a:ext uri="{FF2B5EF4-FFF2-40B4-BE49-F238E27FC236}">
                <a16:creationId xmlns:a16="http://schemas.microsoft.com/office/drawing/2014/main" id="{59EC350E-5AD2-4C13-84C5-D822427F0474}"/>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162966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ADF9-7E3A-4D97-8130-B42CCA7D428A}"/>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6.5.7  Using Arrays to Analyze Survey Results (Cont.)</a:t>
            </a:r>
            <a:endParaRPr lang="en-US" dirty="0">
              <a:solidFill>
                <a:srgbClr val="3380E6"/>
              </a:solidFill>
              <a:latin typeface="Calibri" panose="020F0502020204030204" pitchFamily="34" charset="0"/>
            </a:endParaRPr>
          </a:p>
        </p:txBody>
      </p:sp>
      <p:sp>
        <p:nvSpPr>
          <p:cNvPr id="56323" name="Text Placeholder 2">
            <a:extLst>
              <a:ext uri="{FF2B5EF4-FFF2-40B4-BE49-F238E27FC236}">
                <a16:creationId xmlns:a16="http://schemas.microsoft.com/office/drawing/2014/main" id="{B982D81F-9C70-468F-8D23-C18D06765D25}"/>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The </a:t>
            </a:r>
            <a:r>
              <a:rPr lang="en-US" altLang="en-US" dirty="0">
                <a:solidFill>
                  <a:srgbClr val="000000"/>
                </a:solidFill>
                <a:latin typeface="Consolas" panose="020B0609020204030204" pitchFamily="49" charset="0"/>
              </a:rPr>
              <a:t>for</a:t>
            </a:r>
            <a:r>
              <a:rPr lang="en-US" altLang="en-US" dirty="0">
                <a:solidFill>
                  <a:srgbClr val="000000"/>
                </a:solidFill>
                <a:latin typeface="Cambria" panose="02040503050406030204" pitchFamily="18" charset="0"/>
              </a:rPr>
              <a:t> statement reads the responses from the </a:t>
            </a:r>
            <a:r>
              <a:rPr lang="en-US" altLang="en-US" dirty="0">
                <a:solidFill>
                  <a:srgbClr val="000000"/>
                </a:solidFill>
                <a:latin typeface="Consolas" panose="020B0609020204030204" pitchFamily="49" charset="0"/>
              </a:rPr>
              <a:t>responses</a:t>
            </a:r>
            <a:r>
              <a:rPr lang="en-US" altLang="en-US" dirty="0">
                <a:solidFill>
                  <a:srgbClr val="000000"/>
                </a:solidFill>
                <a:latin typeface="Cambria" panose="02040503050406030204" pitchFamily="18" charset="0"/>
              </a:rPr>
              <a:t> one at a time and increments one of the counters </a:t>
            </a:r>
            <a:r>
              <a:rPr lang="en-US" altLang="en-US" dirty="0">
                <a:solidFill>
                  <a:srgbClr val="000000"/>
                </a:solidFill>
                <a:latin typeface="Consolas" panose="020B0609020204030204" pitchFamily="49" charset="0"/>
              </a:rPr>
              <a:t>frequency[1]</a:t>
            </a:r>
            <a:r>
              <a:rPr lang="en-US" altLang="en-US" dirty="0">
                <a:solidFill>
                  <a:srgbClr val="000000"/>
                </a:solidFill>
                <a:latin typeface="Cambria" panose="02040503050406030204" pitchFamily="18" charset="0"/>
              </a:rPr>
              <a:t> to </a:t>
            </a:r>
            <a:r>
              <a:rPr lang="en-US" altLang="en-US" dirty="0">
                <a:solidFill>
                  <a:srgbClr val="000000"/>
                </a:solidFill>
                <a:latin typeface="Consolas" panose="020B0609020204030204" pitchFamily="49" charset="0"/>
              </a:rPr>
              <a:t>frequency[5]</a:t>
            </a:r>
            <a:r>
              <a:rPr lang="en-US" altLang="en-US" dirty="0">
                <a:solidFill>
                  <a:srgbClr val="000000"/>
                </a:solidFill>
                <a:latin typeface="Cambria" panose="02040503050406030204" pitchFamily="18" charset="0"/>
              </a:rPr>
              <a:t>;  we ignore </a:t>
            </a:r>
            <a:r>
              <a:rPr lang="en-US" altLang="en-US" dirty="0">
                <a:solidFill>
                  <a:srgbClr val="000000"/>
                </a:solidFill>
                <a:latin typeface="Consolas" panose="020B0609020204030204" pitchFamily="49" charset="0"/>
              </a:rPr>
              <a:t>frequency[0]</a:t>
            </a:r>
            <a:r>
              <a:rPr lang="en-US" altLang="en-US" dirty="0">
                <a:solidFill>
                  <a:srgbClr val="000000"/>
                </a:solidFill>
                <a:latin typeface="Cambria" panose="02040503050406030204" pitchFamily="18" charset="0"/>
              </a:rPr>
              <a:t> because the survey responses are limited to the range 1–5.</a:t>
            </a:r>
          </a:p>
          <a:p>
            <a:pPr eaLnBrk="1" hangingPunct="1"/>
            <a:r>
              <a:rPr lang="en-US" altLang="en-US" dirty="0">
                <a:solidFill>
                  <a:srgbClr val="000000"/>
                </a:solidFill>
                <a:latin typeface="Cambria" panose="02040503050406030204" pitchFamily="18" charset="0"/>
              </a:rPr>
              <a:t>The key statement in the loop appears in the </a:t>
            </a:r>
            <a:r>
              <a:rPr lang="en-US" altLang="en-US" dirty="0">
                <a:solidFill>
                  <a:srgbClr val="000000"/>
                </a:solidFill>
                <a:latin typeface="Consolas" panose="020B0609020204030204" pitchFamily="49" charset="0"/>
              </a:rPr>
              <a:t>try</a:t>
            </a:r>
            <a:r>
              <a:rPr lang="en-US" altLang="en-US" dirty="0">
                <a:solidFill>
                  <a:srgbClr val="000000"/>
                </a:solidFill>
                <a:latin typeface="Cambria" panose="02040503050406030204" pitchFamily="18" charset="0"/>
              </a:rPr>
              <a:t> block.</a:t>
            </a:r>
          </a:p>
          <a:p>
            <a:pPr eaLnBrk="1" hangingPunct="1"/>
            <a:r>
              <a:rPr lang="en-US" altLang="en-US" dirty="0">
                <a:solidFill>
                  <a:srgbClr val="000000"/>
                </a:solidFill>
                <a:latin typeface="Cambria" panose="02040503050406030204" pitchFamily="18" charset="0"/>
              </a:rPr>
              <a:t>This statement increments the appropriate </a:t>
            </a:r>
            <a:r>
              <a:rPr lang="en-US" altLang="en-US" dirty="0">
                <a:solidFill>
                  <a:srgbClr val="000000"/>
                </a:solidFill>
                <a:latin typeface="Consolas" panose="020B0609020204030204" pitchFamily="49" charset="0"/>
              </a:rPr>
              <a:t>frequency</a:t>
            </a:r>
            <a:r>
              <a:rPr lang="en-US" altLang="en-US" dirty="0">
                <a:solidFill>
                  <a:srgbClr val="000000"/>
                </a:solidFill>
                <a:latin typeface="Cambria" panose="02040503050406030204" pitchFamily="18" charset="0"/>
              </a:rPr>
              <a:t> counter as determined by the value of </a:t>
            </a:r>
            <a:r>
              <a:rPr lang="en-US" altLang="en-US" dirty="0">
                <a:solidFill>
                  <a:srgbClr val="000000"/>
                </a:solidFill>
                <a:latin typeface="Consolas" panose="020B0609020204030204" pitchFamily="49" charset="0"/>
              </a:rPr>
              <a:t>responses[answer]</a:t>
            </a:r>
            <a:r>
              <a:rPr lang="en-US" altLang="en-US" dirty="0">
                <a:solidFill>
                  <a:srgbClr val="000000"/>
                </a:solidFill>
                <a:latin typeface="Cambria" panose="02040503050406030204" pitchFamily="18" charset="0"/>
              </a:rPr>
              <a:t>.</a:t>
            </a:r>
          </a:p>
        </p:txBody>
      </p:sp>
      <p:sp>
        <p:nvSpPr>
          <p:cNvPr id="4" name="Footer Placeholder 3">
            <a:extLst>
              <a:ext uri="{FF2B5EF4-FFF2-40B4-BE49-F238E27FC236}">
                <a16:creationId xmlns:a16="http://schemas.microsoft.com/office/drawing/2014/main" id="{2A8A8C4F-AE1B-46BC-8BFF-8036A25D2E85}"/>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1">
            <a:extLst>
              <a:ext uri="{FF2B5EF4-FFF2-40B4-BE49-F238E27FC236}">
                <a16:creationId xmlns:a16="http://schemas.microsoft.com/office/drawing/2014/main" id="{07B79A27-6A4B-4D51-8E05-F2615E3C742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9269"/>
            <a:ext cx="9144000" cy="3319463"/>
          </a:xfrm>
          <a:prstGeom prst="rect">
            <a:avLst/>
          </a:prstGeom>
        </p:spPr>
      </p:pic>
      <p:sp>
        <p:nvSpPr>
          <p:cNvPr id="2" name="Footer Placeholder 1">
            <a:extLst>
              <a:ext uri="{FF2B5EF4-FFF2-40B4-BE49-F238E27FC236}">
                <a16:creationId xmlns:a16="http://schemas.microsoft.com/office/drawing/2014/main" id="{104D9610-DD11-4730-819E-5CA07243B79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157576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2">
            <a:extLst>
              <a:ext uri="{FF2B5EF4-FFF2-40B4-BE49-F238E27FC236}">
                <a16:creationId xmlns:a16="http://schemas.microsoft.com/office/drawing/2014/main" id="{94E3CFD0-F4B5-4AB0-BD5B-ED6A722126B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46573"/>
            <a:ext cx="9144000" cy="4563665"/>
          </a:xfrm>
          <a:prstGeom prst="rect">
            <a:avLst/>
          </a:prstGeom>
        </p:spPr>
      </p:pic>
      <p:sp>
        <p:nvSpPr>
          <p:cNvPr id="2" name="Footer Placeholder 1">
            <a:extLst>
              <a:ext uri="{FF2B5EF4-FFF2-40B4-BE49-F238E27FC236}">
                <a16:creationId xmlns:a16="http://schemas.microsoft.com/office/drawing/2014/main" id="{4B25BA22-1A67-42E2-98E8-915B6A4B8C3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42643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05">
            <a:extLst>
              <a:ext uri="{FF2B5EF4-FFF2-40B4-BE49-F238E27FC236}">
                <a16:creationId xmlns:a16="http://schemas.microsoft.com/office/drawing/2014/main" id="{FB4C79F1-DEC0-4EA9-BA32-FB2B46DD483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6923" y="857250"/>
            <a:ext cx="8870156" cy="5143500"/>
          </a:xfrm>
          <a:prstGeom prst="rect">
            <a:avLst/>
          </a:prstGeom>
        </p:spPr>
      </p:pic>
      <p:sp>
        <p:nvSpPr>
          <p:cNvPr id="2" name="Footer Placeholder 1">
            <a:extLst>
              <a:ext uri="{FF2B5EF4-FFF2-40B4-BE49-F238E27FC236}">
                <a16:creationId xmlns:a16="http://schemas.microsoft.com/office/drawing/2014/main" id="{3341FB5E-7DAF-4756-ACE5-ED16E2CADE6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130571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A6F4-90DB-441E-BD49-648895B54392}"/>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6.6  </a:t>
            </a:r>
            <a:r>
              <a:rPr lang="en-US" dirty="0">
                <a:solidFill>
                  <a:srgbClr val="3380E6"/>
                </a:solidFill>
                <a:latin typeface="Calibri" panose="020F0502020204030204" pitchFamily="34" charset="0"/>
              </a:rPr>
              <a:t>Exception Handling: Processing the Incorrect Response</a:t>
            </a:r>
          </a:p>
        </p:txBody>
      </p:sp>
      <p:sp>
        <p:nvSpPr>
          <p:cNvPr id="58371" name="Text Placeholder 2">
            <a:extLst>
              <a:ext uri="{FF2B5EF4-FFF2-40B4-BE49-F238E27FC236}">
                <a16:creationId xmlns:a16="http://schemas.microsoft.com/office/drawing/2014/main" id="{D8A4448E-82C3-4915-B905-50BA1C1C29AA}"/>
              </a:ext>
            </a:extLst>
          </p:cNvPr>
          <p:cNvSpPr>
            <a:spLocks noGrp="1"/>
          </p:cNvSpPr>
          <p:nvPr>
            <p:ph type="body" idx="1"/>
          </p:nvPr>
        </p:nvSpPr>
        <p:spPr/>
        <p:txBody>
          <a:bodyPr/>
          <a:lstStyle/>
          <a:p>
            <a:pPr eaLnBrk="1" hangingPunct="1">
              <a:lnSpc>
                <a:spcPct val="80000"/>
              </a:lnSpc>
            </a:pPr>
            <a:r>
              <a:rPr lang="en-US" altLang="en-US" sz="2400" dirty="0">
                <a:solidFill>
                  <a:srgbClr val="000000"/>
                </a:solidFill>
                <a:latin typeface="Cambria" panose="02040503050406030204" pitchFamily="18" charset="0"/>
              </a:rPr>
              <a:t>An </a:t>
            </a:r>
            <a:r>
              <a:rPr lang="en-US" altLang="en-US" sz="2400" dirty="0">
                <a:solidFill>
                  <a:srgbClr val="0000FF"/>
                </a:solidFill>
                <a:latin typeface="Cambria" panose="02040503050406030204" pitchFamily="18" charset="0"/>
              </a:rPr>
              <a:t>exception</a:t>
            </a:r>
            <a:r>
              <a:rPr lang="en-US" altLang="en-US" sz="2400" dirty="0">
                <a:solidFill>
                  <a:srgbClr val="000000"/>
                </a:solidFill>
                <a:latin typeface="Cambria" panose="02040503050406030204" pitchFamily="18" charset="0"/>
              </a:rPr>
              <a:t> indicates a problem that occurs while a program executes. </a:t>
            </a:r>
          </a:p>
          <a:p>
            <a:pPr eaLnBrk="1" hangingPunct="1">
              <a:lnSpc>
                <a:spcPct val="80000"/>
              </a:lnSpc>
            </a:pPr>
            <a:r>
              <a:rPr lang="en-US" altLang="en-US" sz="2400" dirty="0">
                <a:solidFill>
                  <a:srgbClr val="0000FF"/>
                </a:solidFill>
                <a:latin typeface="Cambria" panose="02040503050406030204" pitchFamily="18" charset="0"/>
              </a:rPr>
              <a:t>Exception handling</a:t>
            </a:r>
            <a:r>
              <a:rPr lang="en-US" altLang="en-US" sz="2400" dirty="0">
                <a:solidFill>
                  <a:srgbClr val="000000"/>
                </a:solidFill>
                <a:latin typeface="Cambria" panose="02040503050406030204" pitchFamily="18" charset="0"/>
              </a:rPr>
              <a:t> helps you create </a:t>
            </a:r>
            <a:r>
              <a:rPr lang="en-US" altLang="en-US" sz="2400" dirty="0">
                <a:solidFill>
                  <a:srgbClr val="0000FF"/>
                </a:solidFill>
                <a:latin typeface="Cambria" panose="02040503050406030204" pitchFamily="18" charset="0"/>
              </a:rPr>
              <a:t>fault-tolerant programs </a:t>
            </a:r>
            <a:r>
              <a:rPr lang="en-US" altLang="en-US" sz="2400" dirty="0">
                <a:solidFill>
                  <a:srgbClr val="000000"/>
                </a:solidFill>
                <a:latin typeface="Cambria" panose="02040503050406030204" pitchFamily="18" charset="0"/>
              </a:rPr>
              <a:t>that can resolve (or handle) exceptions. </a:t>
            </a:r>
          </a:p>
          <a:p>
            <a:pPr eaLnBrk="1" hangingPunct="1">
              <a:lnSpc>
                <a:spcPct val="80000"/>
              </a:lnSpc>
            </a:pPr>
            <a:r>
              <a:rPr lang="en-US" altLang="en-US" sz="2400" dirty="0">
                <a:solidFill>
                  <a:srgbClr val="000000"/>
                </a:solidFill>
                <a:latin typeface="Cambria" panose="02040503050406030204" pitchFamily="18" charset="0"/>
              </a:rPr>
              <a:t>In many cases, this allows a program to continue executing as if no problems were encountered. </a:t>
            </a:r>
          </a:p>
          <a:p>
            <a:pPr eaLnBrk="1" hangingPunct="1">
              <a:lnSpc>
                <a:spcPct val="80000"/>
              </a:lnSpc>
            </a:pPr>
            <a:r>
              <a:rPr lang="en-US" altLang="en-US" sz="2400" dirty="0">
                <a:solidFill>
                  <a:srgbClr val="000000"/>
                </a:solidFill>
                <a:latin typeface="Cambria" panose="02040503050406030204" pitchFamily="18" charset="0"/>
              </a:rPr>
              <a:t>More severe problems might prevent a program from continuing normal execution, instead requiring the program to notify the user of the problem, then terminate. </a:t>
            </a:r>
          </a:p>
          <a:p>
            <a:pPr eaLnBrk="1" hangingPunct="1">
              <a:lnSpc>
                <a:spcPct val="80000"/>
              </a:lnSpc>
            </a:pPr>
            <a:r>
              <a:rPr lang="en-US" altLang="en-US" sz="2400" dirty="0">
                <a:solidFill>
                  <a:srgbClr val="000000"/>
                </a:solidFill>
                <a:latin typeface="Cambria" panose="02040503050406030204" pitchFamily="18" charset="0"/>
              </a:rPr>
              <a:t>When the JVM or a method detects a problem, such as an invalid array index or an invalid method argument, it </a:t>
            </a:r>
            <a:r>
              <a:rPr lang="en-US" altLang="en-US" sz="2400" dirty="0">
                <a:solidFill>
                  <a:srgbClr val="0000FF"/>
                </a:solidFill>
                <a:latin typeface="Cambria" panose="02040503050406030204" pitchFamily="18" charset="0"/>
              </a:rPr>
              <a:t>throws</a:t>
            </a:r>
            <a:r>
              <a:rPr lang="en-US" altLang="en-US" sz="2400" dirty="0">
                <a:solidFill>
                  <a:srgbClr val="000000"/>
                </a:solidFill>
                <a:latin typeface="Cambria" panose="02040503050406030204" pitchFamily="18" charset="0"/>
              </a:rPr>
              <a:t> an exception—that is, an exception occurs. </a:t>
            </a:r>
          </a:p>
          <a:p>
            <a:pPr eaLnBrk="1" hangingPunct="1">
              <a:lnSpc>
                <a:spcPct val="80000"/>
              </a:lnSpc>
            </a:pPr>
            <a:r>
              <a:rPr lang="en-US" altLang="en-US" sz="2400" dirty="0">
                <a:solidFill>
                  <a:srgbClr val="000000"/>
                </a:solidFill>
                <a:latin typeface="Cambria" panose="02040503050406030204" pitchFamily="18" charset="0"/>
              </a:rPr>
              <a:t>Methods in your own classes can also throw exceptions, as you’ll learn in Chapter 8.</a:t>
            </a:r>
          </a:p>
        </p:txBody>
      </p:sp>
      <p:sp>
        <p:nvSpPr>
          <p:cNvPr id="4" name="Footer Placeholder 3">
            <a:extLst>
              <a:ext uri="{FF2B5EF4-FFF2-40B4-BE49-F238E27FC236}">
                <a16:creationId xmlns:a16="http://schemas.microsoft.com/office/drawing/2014/main" id="{B3CC287E-F1A0-424E-AF2C-DFE707E71C92}"/>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A81D-FD2C-40D8-93FF-3D4C18BF4C17}"/>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6.6.1  The </a:t>
            </a:r>
            <a:r>
              <a:rPr lang="en-US" dirty="0">
                <a:solidFill>
                  <a:srgbClr val="24B5A1"/>
                </a:solidFill>
                <a:latin typeface="Consolas" panose="020B0609020204030204" pitchFamily="49" charset="0"/>
              </a:rPr>
              <a:t>try</a:t>
            </a:r>
            <a:r>
              <a:rPr lang="en-US" dirty="0">
                <a:solidFill>
                  <a:srgbClr val="24B5A1"/>
                </a:solidFill>
                <a:latin typeface="Calibri" panose="020F0502020204030204" pitchFamily="34" charset="0"/>
              </a:rPr>
              <a:t> Statement</a:t>
            </a:r>
            <a:endParaRPr lang="en-US" dirty="0">
              <a:solidFill>
                <a:srgbClr val="3380E6"/>
              </a:solidFill>
              <a:latin typeface="Calibri" panose="020F0502020204030204" pitchFamily="34" charset="0"/>
            </a:endParaRPr>
          </a:p>
        </p:txBody>
      </p:sp>
      <p:sp>
        <p:nvSpPr>
          <p:cNvPr id="59395" name="Text Placeholder 2">
            <a:extLst>
              <a:ext uri="{FF2B5EF4-FFF2-40B4-BE49-F238E27FC236}">
                <a16:creationId xmlns:a16="http://schemas.microsoft.com/office/drawing/2014/main" id="{CEAD6C3F-940C-4977-9E84-79079194C31D}"/>
              </a:ext>
            </a:extLst>
          </p:cNvPr>
          <p:cNvSpPr>
            <a:spLocks noGrp="1"/>
          </p:cNvSpPr>
          <p:nvPr>
            <p:ph type="body" idx="1"/>
          </p:nvPr>
        </p:nvSpPr>
        <p:spPr/>
        <p:txBody>
          <a:bodyPr/>
          <a:lstStyle/>
          <a:p>
            <a:pPr eaLnBrk="1" hangingPunct="1">
              <a:lnSpc>
                <a:spcPct val="80000"/>
              </a:lnSpc>
            </a:pPr>
            <a:r>
              <a:rPr lang="en-US" altLang="en-US" sz="2800" dirty="0">
                <a:solidFill>
                  <a:srgbClr val="000000"/>
                </a:solidFill>
                <a:latin typeface="Cambria" panose="02040503050406030204" pitchFamily="18" charset="0"/>
              </a:rPr>
              <a:t>To handle an exception, place any code that might throw an exception in a </a:t>
            </a:r>
            <a:r>
              <a:rPr lang="en-US" altLang="en-US" sz="2800" dirty="0">
                <a:solidFill>
                  <a:srgbClr val="0000FF"/>
                </a:solidFill>
                <a:latin typeface="Cambria" panose="02040503050406030204" pitchFamily="18" charset="0"/>
              </a:rPr>
              <a:t>try statement</a:t>
            </a:r>
            <a:r>
              <a:rPr lang="en-US" altLang="en-US" sz="2800" dirty="0">
                <a:solidFill>
                  <a:srgbClr val="000000"/>
                </a:solidFill>
                <a:latin typeface="Cambria" panose="02040503050406030204" pitchFamily="18" charset="0"/>
              </a:rPr>
              <a:t>. </a:t>
            </a:r>
          </a:p>
          <a:p>
            <a:pPr eaLnBrk="1" hangingPunct="1">
              <a:lnSpc>
                <a:spcPct val="80000"/>
              </a:lnSpc>
            </a:pPr>
            <a:r>
              <a:rPr lang="en-US" altLang="en-US" sz="2800" dirty="0">
                <a:solidFill>
                  <a:srgbClr val="000000"/>
                </a:solidFill>
                <a:latin typeface="Cambria" panose="02040503050406030204" pitchFamily="18" charset="0"/>
              </a:rPr>
              <a:t>The </a:t>
            </a:r>
            <a:r>
              <a:rPr lang="en-US" altLang="en-US" sz="2800" dirty="0">
                <a:solidFill>
                  <a:srgbClr val="0000FF"/>
                </a:solidFill>
                <a:latin typeface="Cambria" panose="02040503050406030204" pitchFamily="18" charset="0"/>
              </a:rPr>
              <a:t>try block </a:t>
            </a:r>
            <a:r>
              <a:rPr lang="en-US" altLang="en-US" sz="2800" dirty="0">
                <a:solidFill>
                  <a:srgbClr val="000000"/>
                </a:solidFill>
                <a:latin typeface="Cambria" panose="02040503050406030204" pitchFamily="18" charset="0"/>
              </a:rPr>
              <a:t>contains the code that might </a:t>
            </a:r>
            <a:r>
              <a:rPr lang="en-US" altLang="en-US" sz="2800" i="1" dirty="0">
                <a:solidFill>
                  <a:srgbClr val="000000"/>
                </a:solidFill>
                <a:latin typeface="Cambria" panose="02040503050406030204" pitchFamily="18" charset="0"/>
              </a:rPr>
              <a:t>throw</a:t>
            </a:r>
            <a:r>
              <a:rPr lang="en-US" altLang="en-US" sz="2800" dirty="0">
                <a:solidFill>
                  <a:srgbClr val="000000"/>
                </a:solidFill>
                <a:latin typeface="Cambria" panose="02040503050406030204" pitchFamily="18" charset="0"/>
              </a:rPr>
              <a:t> an exception, and the </a:t>
            </a:r>
            <a:r>
              <a:rPr lang="en-US" altLang="en-US" sz="2800" dirty="0">
                <a:solidFill>
                  <a:srgbClr val="0000FF"/>
                </a:solidFill>
                <a:latin typeface="Consolas" panose="020B0609020204030204" pitchFamily="49" charset="0"/>
              </a:rPr>
              <a:t>catch block</a:t>
            </a:r>
            <a:r>
              <a:rPr lang="en-US" altLang="en-US" sz="2800" dirty="0">
                <a:solidFill>
                  <a:srgbClr val="000000"/>
                </a:solidFill>
                <a:latin typeface="Cambria" panose="02040503050406030204" pitchFamily="18" charset="0"/>
              </a:rPr>
              <a:t> contains the code that </a:t>
            </a:r>
            <a:r>
              <a:rPr lang="en-US" altLang="en-US" sz="2800" i="1" dirty="0">
                <a:solidFill>
                  <a:srgbClr val="000000"/>
                </a:solidFill>
                <a:latin typeface="Cambria" panose="02040503050406030204" pitchFamily="18" charset="0"/>
              </a:rPr>
              <a:t>handles</a:t>
            </a:r>
            <a:r>
              <a:rPr lang="en-US" altLang="en-US" sz="2800" dirty="0">
                <a:solidFill>
                  <a:srgbClr val="000000"/>
                </a:solidFill>
                <a:latin typeface="Cambria" panose="02040503050406030204" pitchFamily="18" charset="0"/>
              </a:rPr>
              <a:t> the exception if one occurs. </a:t>
            </a:r>
          </a:p>
          <a:p>
            <a:pPr eaLnBrk="1" hangingPunct="1">
              <a:lnSpc>
                <a:spcPct val="80000"/>
              </a:lnSpc>
            </a:pPr>
            <a:r>
              <a:rPr lang="en-US" altLang="en-US" sz="2800" dirty="0">
                <a:solidFill>
                  <a:srgbClr val="000000"/>
                </a:solidFill>
                <a:latin typeface="Cambria" panose="02040503050406030204" pitchFamily="18" charset="0"/>
              </a:rPr>
              <a:t>You can have </a:t>
            </a:r>
            <a:r>
              <a:rPr lang="en-US" altLang="en-US" sz="2800" i="1" dirty="0">
                <a:solidFill>
                  <a:srgbClr val="000000"/>
                </a:solidFill>
                <a:latin typeface="Cambria" panose="02040503050406030204" pitchFamily="18" charset="0"/>
              </a:rPr>
              <a:t>many</a:t>
            </a:r>
            <a:r>
              <a:rPr lang="en-US" altLang="en-US" sz="2800" dirty="0">
                <a:solidFill>
                  <a:srgbClr val="000000"/>
                </a:solidFill>
                <a:latin typeface="Cambria" panose="02040503050406030204" pitchFamily="18" charset="0"/>
              </a:rPr>
              <a:t> catch blocks to handle different </a:t>
            </a:r>
            <a:r>
              <a:rPr lang="en-US" altLang="en-US" sz="2800" i="1" dirty="0">
                <a:solidFill>
                  <a:srgbClr val="000000"/>
                </a:solidFill>
                <a:latin typeface="Cambria" panose="02040503050406030204" pitchFamily="18" charset="0"/>
              </a:rPr>
              <a:t>types</a:t>
            </a:r>
            <a:r>
              <a:rPr lang="en-US" altLang="en-US" sz="2800" dirty="0">
                <a:solidFill>
                  <a:srgbClr val="000000"/>
                </a:solidFill>
                <a:latin typeface="Cambria" panose="02040503050406030204" pitchFamily="18" charset="0"/>
              </a:rPr>
              <a:t> of exceptions that might be thrown in the corresponding </a:t>
            </a:r>
            <a:r>
              <a:rPr lang="en-US" altLang="en-US" sz="2800" dirty="0">
                <a:solidFill>
                  <a:srgbClr val="000000"/>
                </a:solidFill>
                <a:latin typeface="Consolas" panose="020B0609020204030204" pitchFamily="49" charset="0"/>
              </a:rPr>
              <a:t>try</a:t>
            </a:r>
            <a:r>
              <a:rPr lang="en-US" altLang="en-US" sz="2800" dirty="0">
                <a:solidFill>
                  <a:srgbClr val="000000"/>
                </a:solidFill>
                <a:latin typeface="Cambria" panose="02040503050406030204" pitchFamily="18" charset="0"/>
              </a:rPr>
              <a:t> block. </a:t>
            </a:r>
          </a:p>
          <a:p>
            <a:pPr eaLnBrk="1" hangingPunct="1">
              <a:lnSpc>
                <a:spcPct val="80000"/>
              </a:lnSpc>
            </a:pPr>
            <a:r>
              <a:rPr lang="en-US" altLang="en-US" sz="2800" dirty="0">
                <a:solidFill>
                  <a:srgbClr val="000000"/>
                </a:solidFill>
                <a:latin typeface="Cambria" panose="02040503050406030204" pitchFamily="18" charset="0"/>
              </a:rPr>
              <a:t>The braces that delimit the bodies of the </a:t>
            </a:r>
            <a:r>
              <a:rPr lang="en-US" altLang="en-US" sz="2800" dirty="0">
                <a:solidFill>
                  <a:srgbClr val="000000"/>
                </a:solidFill>
                <a:latin typeface="Consolas" panose="020B0609020204030204" pitchFamily="49" charset="0"/>
              </a:rPr>
              <a:t>try</a:t>
            </a:r>
            <a:r>
              <a:rPr lang="en-US" altLang="en-US" sz="2800" dirty="0">
                <a:solidFill>
                  <a:srgbClr val="000000"/>
                </a:solidFill>
                <a:latin typeface="Cambria" panose="02040503050406030204" pitchFamily="18" charset="0"/>
              </a:rPr>
              <a:t> and </a:t>
            </a:r>
            <a:r>
              <a:rPr lang="en-US" altLang="en-US" sz="2800" dirty="0">
                <a:solidFill>
                  <a:srgbClr val="000000"/>
                </a:solidFill>
                <a:latin typeface="Consolas" panose="020B0609020204030204" pitchFamily="49" charset="0"/>
              </a:rPr>
              <a:t>catch</a:t>
            </a:r>
            <a:r>
              <a:rPr lang="en-US" altLang="en-US" sz="2800" dirty="0">
                <a:solidFill>
                  <a:srgbClr val="000000"/>
                </a:solidFill>
                <a:latin typeface="Cambria" panose="02040503050406030204" pitchFamily="18" charset="0"/>
              </a:rPr>
              <a:t> blocks are required.</a:t>
            </a:r>
          </a:p>
        </p:txBody>
      </p:sp>
      <p:sp>
        <p:nvSpPr>
          <p:cNvPr id="4" name="Footer Placeholder 3">
            <a:extLst>
              <a:ext uri="{FF2B5EF4-FFF2-40B4-BE49-F238E27FC236}">
                <a16:creationId xmlns:a16="http://schemas.microsoft.com/office/drawing/2014/main" id="{FAE95FB0-B2AB-4045-98B8-F8C49CA6947E}"/>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3A41-1EB2-46EE-8F86-930498D3B426}"/>
              </a:ext>
            </a:extLst>
          </p:cNvPr>
          <p:cNvSpPr>
            <a:spLocks noGrp="1"/>
          </p:cNvSpPr>
          <p:nvPr>
            <p:ph type="title"/>
          </p:nvPr>
        </p:nvSpPr>
        <p:spPr>
          <a:xfrm>
            <a:off x="457200" y="152400"/>
            <a:ext cx="8229600" cy="1143000"/>
          </a:xfrm>
        </p:spPr>
        <p:txBody>
          <a:bodyPr/>
          <a:lstStyle/>
          <a:p>
            <a:pPr eaLnBrk="1" fontAlgn="auto" hangingPunct="1">
              <a:spcAft>
                <a:spcPts val="0"/>
              </a:spcAft>
              <a:defRPr/>
            </a:pPr>
            <a:r>
              <a:rPr lang="en-US" dirty="0">
                <a:solidFill>
                  <a:srgbClr val="24B5A1"/>
                </a:solidFill>
                <a:latin typeface="Calibri" panose="020F0502020204030204" pitchFamily="34" charset="0"/>
              </a:rPr>
              <a:t>6.6.2  Executing the </a:t>
            </a:r>
            <a:r>
              <a:rPr lang="en-US" dirty="0">
                <a:solidFill>
                  <a:srgbClr val="24B5A1"/>
                </a:solidFill>
                <a:latin typeface="Consolas" panose="020B0609020204030204" pitchFamily="49" charset="0"/>
              </a:rPr>
              <a:t>catch</a:t>
            </a:r>
            <a:r>
              <a:rPr lang="en-US" dirty="0">
                <a:solidFill>
                  <a:srgbClr val="24B5A1"/>
                </a:solidFill>
                <a:latin typeface="Calibri" panose="020F0502020204030204" pitchFamily="34" charset="0"/>
              </a:rPr>
              <a:t> Block</a:t>
            </a:r>
            <a:endParaRPr lang="en-US" dirty="0">
              <a:solidFill>
                <a:srgbClr val="3380E6"/>
              </a:solidFill>
              <a:latin typeface="Calibri" panose="020F0502020204030204" pitchFamily="34" charset="0"/>
            </a:endParaRPr>
          </a:p>
        </p:txBody>
      </p:sp>
      <p:sp>
        <p:nvSpPr>
          <p:cNvPr id="60419" name="Text Placeholder 2">
            <a:extLst>
              <a:ext uri="{FF2B5EF4-FFF2-40B4-BE49-F238E27FC236}">
                <a16:creationId xmlns:a16="http://schemas.microsoft.com/office/drawing/2014/main" id="{9BEF7E3C-AE5A-4CFC-ACEC-87264F3388C2}"/>
              </a:ext>
            </a:extLst>
          </p:cNvPr>
          <p:cNvSpPr>
            <a:spLocks noGrp="1"/>
          </p:cNvSpPr>
          <p:nvPr>
            <p:ph type="body" idx="1"/>
          </p:nvPr>
        </p:nvSpPr>
        <p:spPr>
          <a:xfrm>
            <a:off x="457200" y="1265238"/>
            <a:ext cx="8229600" cy="4525962"/>
          </a:xfrm>
        </p:spPr>
        <p:txBody>
          <a:bodyPr/>
          <a:lstStyle/>
          <a:p>
            <a:pPr eaLnBrk="1" hangingPunct="1">
              <a:lnSpc>
                <a:spcPct val="80000"/>
              </a:lnSpc>
            </a:pPr>
            <a:r>
              <a:rPr lang="en-US" altLang="en-US" sz="2600" dirty="0">
                <a:solidFill>
                  <a:srgbClr val="000000"/>
                </a:solidFill>
                <a:latin typeface="Cambria" panose="02040503050406030204" pitchFamily="18" charset="0"/>
              </a:rPr>
              <a:t>When the program encounters the invalid value </a:t>
            </a:r>
            <a:r>
              <a:rPr lang="en-US" altLang="en-US" sz="2600" dirty="0">
                <a:solidFill>
                  <a:srgbClr val="000000"/>
                </a:solidFill>
                <a:latin typeface="Consolas" panose="020B0609020204030204" pitchFamily="49" charset="0"/>
              </a:rPr>
              <a:t>14</a:t>
            </a:r>
            <a:r>
              <a:rPr lang="en-US" altLang="en-US" sz="2600" dirty="0">
                <a:solidFill>
                  <a:srgbClr val="000000"/>
                </a:solidFill>
                <a:latin typeface="Cambria" panose="02040503050406030204" pitchFamily="18" charset="0"/>
              </a:rPr>
              <a:t> in the </a:t>
            </a:r>
            <a:r>
              <a:rPr lang="en-US" altLang="en-US" sz="2600" dirty="0">
                <a:solidFill>
                  <a:srgbClr val="000000"/>
                </a:solidFill>
                <a:latin typeface="Consolas" panose="020B0609020204030204" pitchFamily="49" charset="0"/>
              </a:rPr>
              <a:t>responses</a:t>
            </a:r>
            <a:r>
              <a:rPr lang="en-US" altLang="en-US" sz="2600" dirty="0">
                <a:solidFill>
                  <a:srgbClr val="000000"/>
                </a:solidFill>
                <a:latin typeface="Cambria" panose="02040503050406030204" pitchFamily="18" charset="0"/>
              </a:rPr>
              <a:t> array, it attempts to add </a:t>
            </a:r>
            <a:r>
              <a:rPr lang="en-US" altLang="en-US" sz="2600" dirty="0">
                <a:solidFill>
                  <a:srgbClr val="000000"/>
                </a:solidFill>
                <a:latin typeface="Consolas" panose="020B0609020204030204" pitchFamily="49" charset="0"/>
              </a:rPr>
              <a:t>1</a:t>
            </a:r>
            <a:r>
              <a:rPr lang="en-US" altLang="en-US" sz="2600" dirty="0">
                <a:solidFill>
                  <a:srgbClr val="000000"/>
                </a:solidFill>
                <a:latin typeface="Cambria" panose="02040503050406030204" pitchFamily="18" charset="0"/>
              </a:rPr>
              <a:t> to </a:t>
            </a:r>
            <a:r>
              <a:rPr lang="en-US" altLang="en-US" sz="2600" dirty="0">
                <a:solidFill>
                  <a:srgbClr val="000000"/>
                </a:solidFill>
                <a:latin typeface="Consolas" panose="020B0609020204030204" pitchFamily="49" charset="0"/>
              </a:rPr>
              <a:t>frequency[14]</a:t>
            </a:r>
            <a:r>
              <a:rPr lang="en-US" altLang="en-US" sz="2600" dirty="0">
                <a:solidFill>
                  <a:srgbClr val="000000"/>
                </a:solidFill>
                <a:latin typeface="Cambria" panose="02040503050406030204" pitchFamily="18" charset="0"/>
              </a:rPr>
              <a:t>, which is outside the bounds of the array—the frequency array has only six elements (with indexes 0–5). </a:t>
            </a:r>
          </a:p>
          <a:p>
            <a:pPr eaLnBrk="1" hangingPunct="1">
              <a:lnSpc>
                <a:spcPct val="80000"/>
              </a:lnSpc>
            </a:pPr>
            <a:r>
              <a:rPr lang="en-US" altLang="en-US" sz="2600" dirty="0">
                <a:solidFill>
                  <a:srgbClr val="000000"/>
                </a:solidFill>
                <a:latin typeface="Cambria" panose="02040503050406030204" pitchFamily="18" charset="0"/>
              </a:rPr>
              <a:t>Because array bounds checking is performed at execution time, the JVM generates an </a:t>
            </a:r>
            <a:r>
              <a:rPr lang="en-US" altLang="en-US" sz="2600" i="1" dirty="0">
                <a:solidFill>
                  <a:srgbClr val="000000"/>
                </a:solidFill>
                <a:latin typeface="Cambria" panose="02040503050406030204" pitchFamily="18" charset="0"/>
              </a:rPr>
              <a:t>exception</a:t>
            </a:r>
            <a:r>
              <a:rPr lang="en-US" altLang="en-US" sz="2600" dirty="0">
                <a:solidFill>
                  <a:srgbClr val="000000"/>
                </a:solidFill>
                <a:latin typeface="Cambria" panose="02040503050406030204" pitchFamily="18" charset="0"/>
              </a:rPr>
              <a:t>—specifically an </a:t>
            </a:r>
            <a:r>
              <a:rPr lang="en-US" altLang="en-US" sz="2600" dirty="0" err="1">
                <a:solidFill>
                  <a:srgbClr val="0000FF"/>
                </a:solidFill>
                <a:latin typeface="Consolas" panose="020B0609020204030204" pitchFamily="49" charset="0"/>
              </a:rPr>
              <a:t>ArrayIndexOutOfBoundsException</a:t>
            </a:r>
            <a:r>
              <a:rPr lang="en-US" altLang="en-US" sz="2600" dirty="0">
                <a:solidFill>
                  <a:srgbClr val="0000FF"/>
                </a:solidFill>
                <a:latin typeface="Cambria" panose="02040503050406030204" pitchFamily="18" charset="0"/>
              </a:rPr>
              <a:t> </a:t>
            </a:r>
            <a:r>
              <a:rPr lang="en-US" altLang="en-US" sz="2600" dirty="0">
                <a:solidFill>
                  <a:srgbClr val="000000"/>
                </a:solidFill>
                <a:latin typeface="Cambria" panose="02040503050406030204" pitchFamily="18" charset="0"/>
              </a:rPr>
              <a:t>to notify the program of this problem. </a:t>
            </a:r>
          </a:p>
          <a:p>
            <a:pPr eaLnBrk="1" hangingPunct="1">
              <a:lnSpc>
                <a:spcPct val="80000"/>
              </a:lnSpc>
            </a:pPr>
            <a:r>
              <a:rPr lang="en-US" altLang="en-US" sz="2600" dirty="0">
                <a:solidFill>
                  <a:srgbClr val="000000"/>
                </a:solidFill>
                <a:latin typeface="Cambria" panose="02040503050406030204" pitchFamily="18" charset="0"/>
              </a:rPr>
              <a:t>At this point the </a:t>
            </a:r>
            <a:r>
              <a:rPr lang="en-US" altLang="en-US" sz="2600" dirty="0">
                <a:solidFill>
                  <a:srgbClr val="000000"/>
                </a:solidFill>
                <a:latin typeface="Consolas" panose="020B0609020204030204" pitchFamily="49" charset="0"/>
              </a:rPr>
              <a:t>try</a:t>
            </a:r>
            <a:r>
              <a:rPr lang="en-US" altLang="en-US" sz="2600" dirty="0">
                <a:solidFill>
                  <a:srgbClr val="000000"/>
                </a:solidFill>
                <a:latin typeface="Cambria" panose="02040503050406030204" pitchFamily="18" charset="0"/>
              </a:rPr>
              <a:t> block terminates and the </a:t>
            </a:r>
            <a:r>
              <a:rPr lang="en-US" altLang="en-US" sz="2600" dirty="0">
                <a:solidFill>
                  <a:srgbClr val="000000"/>
                </a:solidFill>
                <a:latin typeface="Consolas" panose="020B0609020204030204" pitchFamily="49" charset="0"/>
              </a:rPr>
              <a:t>catch</a:t>
            </a:r>
            <a:r>
              <a:rPr lang="en-US" altLang="en-US" sz="2600" dirty="0">
                <a:solidFill>
                  <a:srgbClr val="000000"/>
                </a:solidFill>
                <a:latin typeface="Cambria" panose="02040503050406030204" pitchFamily="18" charset="0"/>
              </a:rPr>
              <a:t> block begins executing—any local variables declared in the </a:t>
            </a:r>
            <a:r>
              <a:rPr lang="en-US" altLang="en-US" sz="2600" dirty="0">
                <a:solidFill>
                  <a:srgbClr val="000000"/>
                </a:solidFill>
                <a:latin typeface="Consolas" panose="020B0609020204030204" pitchFamily="49" charset="0"/>
              </a:rPr>
              <a:t>try</a:t>
            </a:r>
            <a:r>
              <a:rPr lang="en-US" altLang="en-US" sz="2600" dirty="0">
                <a:solidFill>
                  <a:srgbClr val="000000"/>
                </a:solidFill>
                <a:latin typeface="Cambria" panose="02040503050406030204" pitchFamily="18" charset="0"/>
              </a:rPr>
              <a:t> block are now </a:t>
            </a:r>
            <a:r>
              <a:rPr lang="en-US" altLang="en-US" sz="2600" i="1" dirty="0">
                <a:solidFill>
                  <a:srgbClr val="000000"/>
                </a:solidFill>
                <a:latin typeface="Cambria" panose="02040503050406030204" pitchFamily="18" charset="0"/>
              </a:rPr>
              <a:t>out of scope </a:t>
            </a:r>
            <a:r>
              <a:rPr lang="en-US" altLang="en-US" sz="2600" dirty="0">
                <a:solidFill>
                  <a:srgbClr val="000000"/>
                </a:solidFill>
                <a:latin typeface="Cambria" panose="02040503050406030204" pitchFamily="18" charset="0"/>
              </a:rPr>
              <a:t>(and no longer exist), so they’re not accessible in the </a:t>
            </a:r>
            <a:r>
              <a:rPr lang="en-US" altLang="en-US" sz="2600" dirty="0">
                <a:solidFill>
                  <a:srgbClr val="000000"/>
                </a:solidFill>
                <a:latin typeface="Consolas" panose="020B0609020204030204" pitchFamily="49" charset="0"/>
              </a:rPr>
              <a:t>catch</a:t>
            </a:r>
            <a:r>
              <a:rPr lang="en-US" altLang="en-US" sz="2600" dirty="0">
                <a:solidFill>
                  <a:srgbClr val="000000"/>
                </a:solidFill>
                <a:latin typeface="Cambria" panose="02040503050406030204" pitchFamily="18" charset="0"/>
              </a:rPr>
              <a:t> block. </a:t>
            </a:r>
          </a:p>
        </p:txBody>
      </p:sp>
      <p:sp>
        <p:nvSpPr>
          <p:cNvPr id="4" name="Footer Placeholder 3">
            <a:extLst>
              <a:ext uri="{FF2B5EF4-FFF2-40B4-BE49-F238E27FC236}">
                <a16:creationId xmlns:a16="http://schemas.microsoft.com/office/drawing/2014/main" id="{B13062E2-3B77-40BF-AD4B-E9EE3E11733E}"/>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01D4-C759-4C87-B7E3-A55963668257}"/>
              </a:ext>
            </a:extLst>
          </p:cNvPr>
          <p:cNvSpPr>
            <a:spLocks noGrp="1"/>
          </p:cNvSpPr>
          <p:nvPr>
            <p:ph type="title"/>
          </p:nvPr>
        </p:nvSpPr>
        <p:spPr>
          <a:xfrm>
            <a:off x="457200" y="152400"/>
            <a:ext cx="8229600" cy="1143000"/>
          </a:xfrm>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6.6.3  </a:t>
            </a:r>
            <a:r>
              <a:rPr lang="en-US" dirty="0" err="1">
                <a:solidFill>
                  <a:srgbClr val="24B5A1"/>
                </a:solidFill>
                <a:latin typeface="Consolas" panose="020B0609020204030204" pitchFamily="49" charset="0"/>
              </a:rPr>
              <a:t>toString</a:t>
            </a:r>
            <a:r>
              <a:rPr lang="en-US" dirty="0">
                <a:solidFill>
                  <a:srgbClr val="24B5A1"/>
                </a:solidFill>
                <a:latin typeface="Calibri" panose="020F0502020204030204" pitchFamily="34" charset="0"/>
              </a:rPr>
              <a:t> Method of the Exception Parameter</a:t>
            </a:r>
            <a:endParaRPr lang="en-US" dirty="0">
              <a:solidFill>
                <a:srgbClr val="3380E6"/>
              </a:solidFill>
              <a:latin typeface="Calibri" panose="020F0502020204030204" pitchFamily="34" charset="0"/>
            </a:endParaRPr>
          </a:p>
        </p:txBody>
      </p:sp>
      <p:sp>
        <p:nvSpPr>
          <p:cNvPr id="61443" name="Text Placeholder 2">
            <a:extLst>
              <a:ext uri="{FF2B5EF4-FFF2-40B4-BE49-F238E27FC236}">
                <a16:creationId xmlns:a16="http://schemas.microsoft.com/office/drawing/2014/main" id="{979384CE-9107-453A-8B64-BE3CBE1EBA84}"/>
              </a:ext>
            </a:extLst>
          </p:cNvPr>
          <p:cNvSpPr>
            <a:spLocks noGrp="1"/>
          </p:cNvSpPr>
          <p:nvPr>
            <p:ph type="body" idx="1"/>
          </p:nvPr>
        </p:nvSpPr>
        <p:spPr>
          <a:xfrm>
            <a:off x="457200" y="1265238"/>
            <a:ext cx="8229600" cy="4525962"/>
          </a:xfrm>
        </p:spPr>
        <p:txBody>
          <a:bodyPr/>
          <a:lstStyle/>
          <a:p>
            <a:pPr eaLnBrk="1" hangingPunct="1">
              <a:lnSpc>
                <a:spcPct val="80000"/>
              </a:lnSpc>
            </a:pPr>
            <a:r>
              <a:rPr lang="en-US" altLang="en-US" sz="2600" dirty="0">
                <a:solidFill>
                  <a:srgbClr val="000000"/>
                </a:solidFill>
                <a:latin typeface="Cambria" panose="02040503050406030204" pitchFamily="18" charset="0"/>
              </a:rPr>
              <a:t>When the exception is caught, the program displays a message indicating the problem that occurred. </a:t>
            </a:r>
          </a:p>
          <a:p>
            <a:pPr eaLnBrk="1" hangingPunct="1">
              <a:lnSpc>
                <a:spcPct val="80000"/>
              </a:lnSpc>
            </a:pPr>
            <a:r>
              <a:rPr lang="en-US" altLang="en-US" sz="2600" dirty="0">
                <a:solidFill>
                  <a:srgbClr val="000000"/>
                </a:solidFill>
                <a:latin typeface="Cambria" panose="02040503050406030204" pitchFamily="18" charset="0"/>
              </a:rPr>
              <a:t>We </a:t>
            </a:r>
            <a:r>
              <a:rPr lang="en-US" altLang="en-US" sz="2600" i="1" dirty="0">
                <a:solidFill>
                  <a:srgbClr val="000000"/>
                </a:solidFill>
                <a:latin typeface="Cambria" panose="02040503050406030204" pitchFamily="18" charset="0"/>
              </a:rPr>
              <a:t>implicitly</a:t>
            </a:r>
            <a:r>
              <a:rPr lang="en-US" altLang="en-US" sz="2600" dirty="0">
                <a:solidFill>
                  <a:srgbClr val="000000"/>
                </a:solidFill>
                <a:latin typeface="Cambria" panose="02040503050406030204" pitchFamily="18" charset="0"/>
              </a:rPr>
              <a:t> call the exception object’s </a:t>
            </a:r>
            <a:r>
              <a:rPr lang="en-US" altLang="en-US" sz="2600" dirty="0" err="1">
                <a:solidFill>
                  <a:srgbClr val="000000"/>
                </a:solidFill>
                <a:latin typeface="Consolas" panose="020B0609020204030204" pitchFamily="49" charset="0"/>
              </a:rPr>
              <a:t>toString</a:t>
            </a:r>
            <a:r>
              <a:rPr lang="en-US" altLang="en-US" sz="2600" dirty="0">
                <a:solidFill>
                  <a:srgbClr val="000000"/>
                </a:solidFill>
                <a:latin typeface="Cambria" panose="02040503050406030204" pitchFamily="18" charset="0"/>
              </a:rPr>
              <a:t> method to get the error message that’s implicitly stored in the exception object and display it. </a:t>
            </a:r>
          </a:p>
          <a:p>
            <a:pPr eaLnBrk="1" hangingPunct="1">
              <a:lnSpc>
                <a:spcPct val="80000"/>
              </a:lnSpc>
            </a:pPr>
            <a:r>
              <a:rPr lang="en-US" altLang="en-US" sz="2600" dirty="0">
                <a:solidFill>
                  <a:srgbClr val="000000"/>
                </a:solidFill>
                <a:latin typeface="Cambria" panose="02040503050406030204" pitchFamily="18" charset="0"/>
              </a:rPr>
              <a:t>Once the message is displayed in this example, the exception is considered </a:t>
            </a:r>
            <a:r>
              <a:rPr lang="en-US" altLang="en-US" sz="2600" i="1" dirty="0">
                <a:solidFill>
                  <a:srgbClr val="000000"/>
                </a:solidFill>
                <a:latin typeface="Cambria" panose="02040503050406030204" pitchFamily="18" charset="0"/>
              </a:rPr>
              <a:t>handled</a:t>
            </a:r>
            <a:r>
              <a:rPr lang="en-US" altLang="en-US" sz="2600" dirty="0">
                <a:solidFill>
                  <a:srgbClr val="000000"/>
                </a:solidFill>
                <a:latin typeface="Cambria" panose="02040503050406030204" pitchFamily="18" charset="0"/>
              </a:rPr>
              <a:t> and the program continues with the next statement after the </a:t>
            </a:r>
            <a:r>
              <a:rPr lang="en-US" altLang="en-US" sz="2600" dirty="0">
                <a:solidFill>
                  <a:srgbClr val="000000"/>
                </a:solidFill>
                <a:latin typeface="Consolas" panose="020B0609020204030204" pitchFamily="49" charset="0"/>
              </a:rPr>
              <a:t>catch</a:t>
            </a:r>
            <a:r>
              <a:rPr lang="en-US" altLang="en-US" sz="2600" dirty="0">
                <a:solidFill>
                  <a:srgbClr val="000000"/>
                </a:solidFill>
                <a:latin typeface="Cambria" panose="02040503050406030204" pitchFamily="18" charset="0"/>
              </a:rPr>
              <a:t> block’s closing brace. </a:t>
            </a:r>
          </a:p>
          <a:p>
            <a:pPr eaLnBrk="1" hangingPunct="1">
              <a:lnSpc>
                <a:spcPct val="80000"/>
              </a:lnSpc>
            </a:pPr>
            <a:r>
              <a:rPr lang="en-US" altLang="en-US" sz="2600" dirty="0">
                <a:solidFill>
                  <a:srgbClr val="000000"/>
                </a:solidFill>
                <a:latin typeface="Cambria" panose="02040503050406030204" pitchFamily="18" charset="0"/>
              </a:rPr>
              <a:t>In this example, the end of the </a:t>
            </a:r>
            <a:r>
              <a:rPr lang="en-US" altLang="en-US" sz="2600" dirty="0">
                <a:solidFill>
                  <a:srgbClr val="000000"/>
                </a:solidFill>
                <a:latin typeface="Consolas" panose="020B0609020204030204" pitchFamily="49" charset="0"/>
              </a:rPr>
              <a:t>for</a:t>
            </a:r>
            <a:r>
              <a:rPr lang="en-US" altLang="en-US" sz="2600" dirty="0">
                <a:solidFill>
                  <a:srgbClr val="000000"/>
                </a:solidFill>
                <a:latin typeface="Cambria" panose="02040503050406030204" pitchFamily="18" charset="0"/>
              </a:rPr>
              <a:t> statement is reached, so the program continues with the increment of the control variable in the </a:t>
            </a:r>
            <a:r>
              <a:rPr lang="en-US" altLang="en-US" sz="2600" dirty="0">
                <a:solidFill>
                  <a:srgbClr val="000000"/>
                </a:solidFill>
                <a:latin typeface="Consolas" panose="020B0609020204030204" pitchFamily="49" charset="0"/>
              </a:rPr>
              <a:t>for</a:t>
            </a:r>
            <a:r>
              <a:rPr lang="en-US" altLang="en-US" sz="2600" dirty="0">
                <a:solidFill>
                  <a:srgbClr val="000000"/>
                </a:solidFill>
                <a:latin typeface="Cambria" panose="02040503050406030204" pitchFamily="18" charset="0"/>
              </a:rPr>
              <a:t> header . </a:t>
            </a:r>
          </a:p>
        </p:txBody>
      </p:sp>
      <p:sp>
        <p:nvSpPr>
          <p:cNvPr id="4" name="Footer Placeholder 3">
            <a:extLst>
              <a:ext uri="{FF2B5EF4-FFF2-40B4-BE49-F238E27FC236}">
                <a16:creationId xmlns:a16="http://schemas.microsoft.com/office/drawing/2014/main" id="{35A9E1A3-BF2D-43AA-A4D6-7ADBEECF6ECC}"/>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8DD-CF2F-4759-963A-AA4591B99392}"/>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6.7  </a:t>
            </a:r>
            <a:r>
              <a:rPr lang="en-US" dirty="0">
                <a:solidFill>
                  <a:srgbClr val="3380E6"/>
                </a:solidFill>
                <a:latin typeface="Calibri" panose="020F0502020204030204" pitchFamily="34" charset="0"/>
              </a:rPr>
              <a:t>Enhanced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a:t>
            </a:r>
          </a:p>
        </p:txBody>
      </p:sp>
      <p:sp>
        <p:nvSpPr>
          <p:cNvPr id="62467" name="Text Placeholder 2">
            <a:extLst>
              <a:ext uri="{FF2B5EF4-FFF2-40B4-BE49-F238E27FC236}">
                <a16:creationId xmlns:a16="http://schemas.microsoft.com/office/drawing/2014/main" id="{A695CADA-0951-4695-8390-C5A089A8451F}"/>
              </a:ext>
            </a:extLst>
          </p:cNvPr>
          <p:cNvSpPr>
            <a:spLocks noGrp="1"/>
          </p:cNvSpPr>
          <p:nvPr>
            <p:ph type="body" idx="1"/>
          </p:nvPr>
        </p:nvSpPr>
        <p:spPr/>
        <p:txBody>
          <a:bodyPr/>
          <a:lstStyle/>
          <a:p>
            <a:pPr eaLnBrk="1" hangingPunct="1">
              <a:lnSpc>
                <a:spcPct val="80000"/>
              </a:lnSpc>
            </a:pPr>
            <a:r>
              <a:rPr lang="en-US" altLang="en-US" sz="2800" dirty="0">
                <a:solidFill>
                  <a:srgbClr val="000000"/>
                </a:solidFill>
                <a:latin typeface="Cambria" panose="02040503050406030204" pitchFamily="18" charset="0"/>
              </a:rPr>
              <a:t>Iterates through the elements of an array </a:t>
            </a:r>
            <a:r>
              <a:rPr lang="en-US" altLang="en-US" sz="2800" i="1" dirty="0">
                <a:solidFill>
                  <a:srgbClr val="000000"/>
                </a:solidFill>
                <a:latin typeface="Cambria" panose="02040503050406030204" pitchFamily="18" charset="0"/>
              </a:rPr>
              <a:t>without</a:t>
            </a:r>
            <a:r>
              <a:rPr lang="en-US" altLang="en-US" sz="2800" dirty="0">
                <a:solidFill>
                  <a:srgbClr val="000000"/>
                </a:solidFill>
                <a:latin typeface="Cambria" panose="02040503050406030204" pitchFamily="18" charset="0"/>
              </a:rPr>
              <a:t> using a counter, thus avoiding the possibility of “stepping outside” the array.</a:t>
            </a:r>
          </a:p>
          <a:p>
            <a:pPr eaLnBrk="1" hangingPunct="1">
              <a:lnSpc>
                <a:spcPct val="80000"/>
              </a:lnSpc>
            </a:pPr>
            <a:r>
              <a:rPr lang="en-US" altLang="en-US" sz="2800" dirty="0">
                <a:solidFill>
                  <a:srgbClr val="000000"/>
                </a:solidFill>
                <a:latin typeface="Cambria" panose="02040503050406030204" pitchFamily="18" charset="0"/>
              </a:rPr>
              <a:t>Syntax:</a:t>
            </a:r>
          </a:p>
          <a:p>
            <a:pPr lvl="2" eaLnBrk="1" hangingPunct="1">
              <a:lnSpc>
                <a:spcPct val="80000"/>
              </a:lnSpc>
            </a:pPr>
            <a:r>
              <a:rPr lang="en-US" altLang="en-US" sz="2000" dirty="0">
                <a:solidFill>
                  <a:srgbClr val="0000FF"/>
                </a:solidFill>
                <a:latin typeface="Consolas" panose="020B0609020204030204" pitchFamily="49" charset="0"/>
              </a:rPr>
              <a:t>for</a:t>
            </a:r>
            <a:r>
              <a:rPr lang="en-US" altLang="en-US" sz="2000" dirty="0">
                <a:solidFill>
                  <a:srgbClr val="000000"/>
                </a:solidFill>
                <a:latin typeface="Consolas" panose="020B0609020204030204" pitchFamily="49" charset="0"/>
              </a:rPr>
              <a:t> (</a:t>
            </a:r>
            <a:r>
              <a:rPr lang="en-US" altLang="en-US" sz="2000" i="1" dirty="0">
                <a:solidFill>
                  <a:srgbClr val="000000"/>
                </a:solidFill>
                <a:latin typeface="Cambria" panose="02040503050406030204" pitchFamily="18" charset="0"/>
              </a:rPr>
              <a:t>parameter</a:t>
            </a:r>
            <a:r>
              <a:rPr lang="en-US" altLang="en-US" sz="2000" i="1" dirty="0">
                <a:solidFill>
                  <a:srgbClr val="000000"/>
                </a:solidFill>
                <a:latin typeface="Consolas" panose="020B0609020204030204" pitchFamily="49" charset="0"/>
              </a:rPr>
              <a:t> </a:t>
            </a:r>
            <a:r>
              <a:rPr lang="en-US" altLang="en-US" sz="2000" dirty="0">
                <a:solidFill>
                  <a:srgbClr val="000000"/>
                </a:solidFill>
                <a:latin typeface="Consolas" panose="020B0609020204030204" pitchFamily="49" charset="0"/>
              </a:rPr>
              <a:t>:</a:t>
            </a:r>
            <a:r>
              <a:rPr lang="en-US" altLang="en-US" sz="2000" i="1" dirty="0">
                <a:solidFill>
                  <a:srgbClr val="000000"/>
                </a:solidFill>
                <a:latin typeface="Consolas" panose="020B0609020204030204" pitchFamily="49" charset="0"/>
              </a:rPr>
              <a:t> </a:t>
            </a:r>
            <a:r>
              <a:rPr lang="en-US" altLang="en-US" sz="2000" i="1" dirty="0" err="1">
                <a:solidFill>
                  <a:srgbClr val="000000"/>
                </a:solidFill>
                <a:latin typeface="Cambria" panose="02040503050406030204" pitchFamily="18" charset="0"/>
              </a:rPr>
              <a:t>arrayName</a:t>
            </a:r>
            <a:r>
              <a:rPr lang="en-US" altLang="en-US" sz="2000" dirty="0">
                <a:solidFill>
                  <a:srgbClr val="000000"/>
                </a:solidFill>
                <a:latin typeface="Consolas" panose="020B0609020204030204" pitchFamily="49" charset="0"/>
              </a:rPr>
              <a:t>)</a:t>
            </a:r>
            <a:br>
              <a:rPr lang="en-US" altLang="en-US" sz="2000" i="1" dirty="0">
                <a:solidFill>
                  <a:srgbClr val="000000"/>
                </a:solidFill>
                <a:latin typeface="Consolas" panose="020B0609020204030204" pitchFamily="49" charset="0"/>
              </a:rPr>
            </a:br>
            <a:r>
              <a:rPr lang="en-US" altLang="en-US" sz="2000" i="1" dirty="0">
                <a:solidFill>
                  <a:srgbClr val="000000"/>
                </a:solidFill>
                <a:latin typeface="Consolas" panose="020B0609020204030204" pitchFamily="49" charset="0"/>
              </a:rPr>
              <a:t>   </a:t>
            </a:r>
            <a:r>
              <a:rPr lang="en-US" altLang="en-US" sz="2000" i="1" dirty="0">
                <a:solidFill>
                  <a:srgbClr val="000000"/>
                </a:solidFill>
                <a:latin typeface="Cambria" panose="02040503050406030204" pitchFamily="18" charset="0"/>
              </a:rPr>
              <a:t>statement</a:t>
            </a:r>
          </a:p>
          <a:p>
            <a:pPr lvl="1" eaLnBrk="1" hangingPunct="1">
              <a:lnSpc>
                <a:spcPct val="80000"/>
              </a:lnSpc>
            </a:pPr>
            <a:r>
              <a:rPr lang="en-US" altLang="en-US" sz="2400" dirty="0">
                <a:solidFill>
                  <a:srgbClr val="000000"/>
                </a:solidFill>
                <a:latin typeface="Cambria" panose="02040503050406030204" pitchFamily="18" charset="0"/>
              </a:rPr>
              <a:t>where </a:t>
            </a:r>
            <a:r>
              <a:rPr lang="en-US" altLang="en-US" sz="2400" i="1" dirty="0">
                <a:solidFill>
                  <a:srgbClr val="000000"/>
                </a:solidFill>
                <a:latin typeface="Cambria" panose="02040503050406030204" pitchFamily="18" charset="0"/>
              </a:rPr>
              <a:t>parameter </a:t>
            </a:r>
            <a:r>
              <a:rPr lang="en-US" altLang="en-US" sz="2400" dirty="0">
                <a:solidFill>
                  <a:srgbClr val="000000"/>
                </a:solidFill>
                <a:latin typeface="Cambria" panose="02040503050406030204" pitchFamily="18" charset="0"/>
              </a:rPr>
              <a:t>has a type and an </a:t>
            </a:r>
            <a:r>
              <a:rPr lang="en-US" altLang="en-US" sz="2400" i="1" dirty="0">
                <a:solidFill>
                  <a:srgbClr val="000000"/>
                </a:solidFill>
                <a:latin typeface="Cambria" panose="02040503050406030204" pitchFamily="18" charset="0"/>
              </a:rPr>
              <a:t>identifier</a:t>
            </a:r>
            <a:r>
              <a:rPr lang="en-US" altLang="en-US" sz="2400" dirty="0">
                <a:solidFill>
                  <a:srgbClr val="000000"/>
                </a:solidFill>
                <a:latin typeface="Cambria" panose="02040503050406030204" pitchFamily="18" charset="0"/>
              </a:rPr>
              <a:t>, and </a:t>
            </a:r>
            <a:r>
              <a:rPr lang="en-US" altLang="en-US" sz="2400" i="1" dirty="0" err="1">
                <a:solidFill>
                  <a:srgbClr val="000000"/>
                </a:solidFill>
                <a:latin typeface="Cambria" panose="02040503050406030204" pitchFamily="18" charset="0"/>
              </a:rPr>
              <a:t>arrayName</a:t>
            </a:r>
            <a:r>
              <a:rPr lang="en-US" altLang="en-US" sz="2400" i="1" dirty="0">
                <a:solidFill>
                  <a:srgbClr val="000000"/>
                </a:solidFill>
                <a:latin typeface="Cambria" panose="02040503050406030204" pitchFamily="18" charset="0"/>
              </a:rPr>
              <a:t> </a:t>
            </a:r>
            <a:r>
              <a:rPr lang="en-US" altLang="en-US" sz="2400" dirty="0">
                <a:solidFill>
                  <a:srgbClr val="000000"/>
                </a:solidFill>
                <a:latin typeface="Cambria" panose="02040503050406030204" pitchFamily="18" charset="0"/>
              </a:rPr>
              <a:t>is the array through which to iterate</a:t>
            </a:r>
            <a:r>
              <a:rPr lang="en-US" altLang="en-US" sz="2400" i="1" dirty="0">
                <a:solidFill>
                  <a:srgbClr val="000000"/>
                </a:solidFill>
                <a:latin typeface="Cambria" panose="02040503050406030204" pitchFamily="18" charset="0"/>
              </a:rPr>
              <a:t>.</a:t>
            </a:r>
          </a:p>
          <a:p>
            <a:pPr lvl="1" eaLnBrk="1" hangingPunct="1">
              <a:lnSpc>
                <a:spcPct val="80000"/>
              </a:lnSpc>
            </a:pPr>
            <a:r>
              <a:rPr lang="en-US" altLang="en-US" sz="2400" dirty="0">
                <a:solidFill>
                  <a:srgbClr val="000000"/>
                </a:solidFill>
                <a:latin typeface="Cambria" panose="02040503050406030204" pitchFamily="18" charset="0"/>
              </a:rPr>
              <a:t>Parameter type must be consistent with the type of the elements in the array.</a:t>
            </a:r>
          </a:p>
        </p:txBody>
      </p:sp>
      <p:sp>
        <p:nvSpPr>
          <p:cNvPr id="4" name="Footer Placeholder 3">
            <a:extLst>
              <a:ext uri="{FF2B5EF4-FFF2-40B4-BE49-F238E27FC236}">
                <a16:creationId xmlns:a16="http://schemas.microsoft.com/office/drawing/2014/main" id="{1F237FD8-7AC9-4D44-A7E1-B76ECF998409}"/>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C35B-982A-4501-A08E-8E1160085D2D}"/>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6.7  </a:t>
            </a:r>
            <a:r>
              <a:rPr lang="en-US" dirty="0">
                <a:solidFill>
                  <a:srgbClr val="3380E6"/>
                </a:solidFill>
                <a:latin typeface="Calibri" panose="020F0502020204030204" pitchFamily="34" charset="0"/>
              </a:rPr>
              <a:t>Enhanced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 (Cont.)</a:t>
            </a:r>
          </a:p>
        </p:txBody>
      </p:sp>
      <p:sp>
        <p:nvSpPr>
          <p:cNvPr id="63491" name="Text Placeholder 2">
            <a:extLst>
              <a:ext uri="{FF2B5EF4-FFF2-40B4-BE49-F238E27FC236}">
                <a16:creationId xmlns:a16="http://schemas.microsoft.com/office/drawing/2014/main" id="{D9C8A217-C812-4646-8DBC-9D2014AFD5BA}"/>
              </a:ext>
            </a:extLst>
          </p:cNvPr>
          <p:cNvSpPr>
            <a:spLocks noGrp="1"/>
          </p:cNvSpPr>
          <p:nvPr>
            <p:ph type="body" idx="1"/>
          </p:nvPr>
        </p:nvSpPr>
        <p:spPr/>
        <p:txBody>
          <a:bodyPr/>
          <a:lstStyle/>
          <a:p>
            <a:pPr eaLnBrk="1" hangingPunct="1">
              <a:lnSpc>
                <a:spcPct val="80000"/>
              </a:lnSpc>
            </a:pPr>
            <a:r>
              <a:rPr lang="en-US" altLang="en-US" sz="2800" dirty="0">
                <a:solidFill>
                  <a:srgbClr val="000000"/>
                </a:solidFill>
                <a:latin typeface="Cambria" panose="02040503050406030204" pitchFamily="18" charset="0"/>
              </a:rPr>
              <a:t>Figure 6.9 uses the enhanced </a:t>
            </a:r>
            <a:r>
              <a:rPr lang="en-US" altLang="en-US" sz="2800" dirty="0">
                <a:solidFill>
                  <a:srgbClr val="000000"/>
                </a:solidFill>
                <a:latin typeface="Consolas" panose="020B0609020204030204" pitchFamily="49" charset="0"/>
              </a:rPr>
              <a:t>for</a:t>
            </a:r>
            <a:r>
              <a:rPr lang="en-US" altLang="en-US" sz="2800" dirty="0">
                <a:solidFill>
                  <a:srgbClr val="000000"/>
                </a:solidFill>
                <a:latin typeface="Cambria" panose="02040503050406030204" pitchFamily="18" charset="0"/>
              </a:rPr>
              <a:t> statement to sum the integers in an array of student grades.</a:t>
            </a:r>
          </a:p>
          <a:p>
            <a:pPr eaLnBrk="1" hangingPunct="1">
              <a:lnSpc>
                <a:spcPct val="80000"/>
              </a:lnSpc>
            </a:pPr>
            <a:r>
              <a:rPr lang="en-US" altLang="en-US" sz="2800" dirty="0">
                <a:solidFill>
                  <a:srgbClr val="000000"/>
                </a:solidFill>
                <a:latin typeface="Cambria" panose="02040503050406030204" pitchFamily="18" charset="0"/>
              </a:rPr>
              <a:t>Can be used only to obtain array elements—it cannot be used to modify elements.</a:t>
            </a:r>
          </a:p>
          <a:p>
            <a:pPr eaLnBrk="1" hangingPunct="1">
              <a:lnSpc>
                <a:spcPct val="80000"/>
              </a:lnSpc>
            </a:pPr>
            <a:r>
              <a:rPr lang="en-US" altLang="en-US" sz="2800" dirty="0">
                <a:solidFill>
                  <a:srgbClr val="000000"/>
                </a:solidFill>
                <a:latin typeface="Cambria" panose="02040503050406030204" pitchFamily="18" charset="0"/>
              </a:rPr>
              <a:t>Can be used in place of the counter-controlled </a:t>
            </a:r>
            <a:r>
              <a:rPr lang="en-US" altLang="en-US" sz="2800" dirty="0">
                <a:solidFill>
                  <a:srgbClr val="000000"/>
                </a:solidFill>
                <a:latin typeface="Consolas" panose="020B0609020204030204" pitchFamily="49" charset="0"/>
              </a:rPr>
              <a:t>for</a:t>
            </a:r>
            <a:r>
              <a:rPr lang="en-US" altLang="en-US" sz="2800" dirty="0">
                <a:solidFill>
                  <a:srgbClr val="000000"/>
                </a:solidFill>
                <a:latin typeface="Cambria" panose="02040503050406030204" pitchFamily="18" charset="0"/>
              </a:rPr>
              <a:t> statement whenever code looping through an array does not require access to the counter indicating the index of the current array element.</a:t>
            </a:r>
          </a:p>
        </p:txBody>
      </p:sp>
      <p:sp>
        <p:nvSpPr>
          <p:cNvPr id="4" name="Footer Placeholder 3">
            <a:extLst>
              <a:ext uri="{FF2B5EF4-FFF2-40B4-BE49-F238E27FC236}">
                <a16:creationId xmlns:a16="http://schemas.microsoft.com/office/drawing/2014/main" id="{1411A6EC-340B-43C9-9D4F-3F929B141FF0}"/>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3">
            <a:extLst>
              <a:ext uri="{FF2B5EF4-FFF2-40B4-BE49-F238E27FC236}">
                <a16:creationId xmlns:a16="http://schemas.microsoft.com/office/drawing/2014/main" id="{83F57D95-8332-4A0B-8B51-6304AAE0719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97657" y="857250"/>
            <a:ext cx="8547497" cy="5143500"/>
          </a:xfrm>
          <a:prstGeom prst="rect">
            <a:avLst/>
          </a:prstGeom>
        </p:spPr>
      </p:pic>
      <p:sp>
        <p:nvSpPr>
          <p:cNvPr id="2" name="Footer Placeholder 1">
            <a:extLst>
              <a:ext uri="{FF2B5EF4-FFF2-40B4-BE49-F238E27FC236}">
                <a16:creationId xmlns:a16="http://schemas.microsoft.com/office/drawing/2014/main" id="{C927839A-6F8B-4BCB-BABB-0F60FEF892AC}"/>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339749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4">
            <a:extLst>
              <a:ext uri="{FF2B5EF4-FFF2-40B4-BE49-F238E27FC236}">
                <a16:creationId xmlns:a16="http://schemas.microsoft.com/office/drawing/2014/main" id="{44FFDBDE-094D-40D8-8C13-922A172BBB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09725"/>
            <a:ext cx="9144000" cy="3637360"/>
          </a:xfrm>
          <a:prstGeom prst="rect">
            <a:avLst/>
          </a:prstGeom>
        </p:spPr>
      </p:pic>
      <p:sp>
        <p:nvSpPr>
          <p:cNvPr id="2" name="Footer Placeholder 1">
            <a:extLst>
              <a:ext uri="{FF2B5EF4-FFF2-40B4-BE49-F238E27FC236}">
                <a16:creationId xmlns:a16="http://schemas.microsoft.com/office/drawing/2014/main" id="{425964A1-7BF8-4679-AF19-F95B2FC912C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156463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ACE2-0804-473F-9572-4FD7DB1E27E7}"/>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6.8  </a:t>
            </a:r>
            <a:r>
              <a:rPr lang="en-US" dirty="0">
                <a:solidFill>
                  <a:srgbClr val="3380E6"/>
                </a:solidFill>
                <a:latin typeface="Calibri" panose="020F0502020204030204" pitchFamily="34" charset="0"/>
              </a:rPr>
              <a:t> Passing Arrays to Methods</a:t>
            </a:r>
          </a:p>
        </p:txBody>
      </p:sp>
      <p:sp>
        <p:nvSpPr>
          <p:cNvPr id="66563" name="Text Placeholder 2">
            <a:extLst>
              <a:ext uri="{FF2B5EF4-FFF2-40B4-BE49-F238E27FC236}">
                <a16:creationId xmlns:a16="http://schemas.microsoft.com/office/drawing/2014/main" id="{8DD54697-9218-4317-8CAB-894A3CC8EE27}"/>
              </a:ext>
            </a:extLst>
          </p:cNvPr>
          <p:cNvSpPr>
            <a:spLocks noGrp="1"/>
          </p:cNvSpPr>
          <p:nvPr>
            <p:ph type="body" idx="1"/>
          </p:nvPr>
        </p:nvSpPr>
        <p:spPr/>
        <p:txBody>
          <a:bodyPr/>
          <a:lstStyle/>
          <a:p>
            <a:pPr eaLnBrk="1" hangingPunct="1">
              <a:lnSpc>
                <a:spcPct val="80000"/>
              </a:lnSpc>
            </a:pPr>
            <a:r>
              <a:rPr lang="en-US" altLang="en-US" sz="2600" dirty="0">
                <a:solidFill>
                  <a:srgbClr val="000000"/>
                </a:solidFill>
                <a:latin typeface="Cambria" panose="02040503050406030204" pitchFamily="18" charset="0"/>
              </a:rPr>
              <a:t>To pass an array argument to a method, specify the name of the array </a:t>
            </a:r>
            <a:r>
              <a:rPr lang="en-US" altLang="en-US" sz="2600" i="1" dirty="0">
                <a:solidFill>
                  <a:srgbClr val="000000"/>
                </a:solidFill>
                <a:latin typeface="Cambria" panose="02040503050406030204" pitchFamily="18" charset="0"/>
              </a:rPr>
              <a:t>without any brackets</a:t>
            </a:r>
            <a:r>
              <a:rPr lang="en-US" altLang="en-US" sz="2600" dirty="0">
                <a:solidFill>
                  <a:srgbClr val="000000"/>
                </a:solidFill>
                <a:latin typeface="Cambria" panose="02040503050406030204" pitchFamily="18" charset="0"/>
              </a:rPr>
              <a:t>.</a:t>
            </a:r>
          </a:p>
          <a:p>
            <a:pPr eaLnBrk="1" hangingPunct="1">
              <a:lnSpc>
                <a:spcPct val="80000"/>
              </a:lnSpc>
            </a:pPr>
            <a:r>
              <a:rPr lang="en-US" altLang="en-US" sz="2600" dirty="0">
                <a:solidFill>
                  <a:srgbClr val="000000"/>
                </a:solidFill>
                <a:latin typeface="Cambria" panose="02040503050406030204" pitchFamily="18" charset="0"/>
              </a:rPr>
              <a:t>When we pass an array object’s reference into a method, we need not pass the array length as an additional argument because every array knows its own length.</a:t>
            </a:r>
          </a:p>
          <a:p>
            <a:pPr eaLnBrk="1" hangingPunct="1">
              <a:lnSpc>
                <a:spcPct val="80000"/>
              </a:lnSpc>
            </a:pPr>
            <a:r>
              <a:rPr lang="en-US" altLang="en-US" sz="2600" dirty="0">
                <a:solidFill>
                  <a:srgbClr val="000000"/>
                </a:solidFill>
                <a:latin typeface="Cambria" panose="02040503050406030204" pitchFamily="18" charset="0"/>
              </a:rPr>
              <a:t>For a method to receive an array reference through a method call, the method’s parameter list must specify an </a:t>
            </a:r>
            <a:r>
              <a:rPr lang="en-US" altLang="en-US" sz="2600" i="1" dirty="0">
                <a:solidFill>
                  <a:srgbClr val="000000"/>
                </a:solidFill>
                <a:latin typeface="Cambria" panose="02040503050406030204" pitchFamily="18" charset="0"/>
              </a:rPr>
              <a:t>array parameter</a:t>
            </a:r>
            <a:r>
              <a:rPr lang="en-US" altLang="en-US" sz="2600" dirty="0">
                <a:solidFill>
                  <a:srgbClr val="000000"/>
                </a:solidFill>
                <a:latin typeface="Cambria" panose="02040503050406030204" pitchFamily="18" charset="0"/>
              </a:rPr>
              <a:t>.</a:t>
            </a:r>
          </a:p>
        </p:txBody>
      </p:sp>
      <p:sp>
        <p:nvSpPr>
          <p:cNvPr id="4" name="Footer Placeholder 3">
            <a:extLst>
              <a:ext uri="{FF2B5EF4-FFF2-40B4-BE49-F238E27FC236}">
                <a16:creationId xmlns:a16="http://schemas.microsoft.com/office/drawing/2014/main" id="{700929B1-3CD3-4536-AFD4-8056039D61D8}"/>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C2DF-7C03-4F57-8131-B176F02C78C2}"/>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6.8  </a:t>
            </a:r>
            <a:r>
              <a:rPr lang="en-US" dirty="0">
                <a:solidFill>
                  <a:srgbClr val="3380E6"/>
                </a:solidFill>
                <a:latin typeface="Calibri" panose="020F0502020204030204" pitchFamily="34" charset="0"/>
              </a:rPr>
              <a:t> Passing Arrays to Methods (Cont.)</a:t>
            </a:r>
          </a:p>
        </p:txBody>
      </p:sp>
      <p:sp>
        <p:nvSpPr>
          <p:cNvPr id="67587" name="Text Placeholder 2">
            <a:extLst>
              <a:ext uri="{FF2B5EF4-FFF2-40B4-BE49-F238E27FC236}">
                <a16:creationId xmlns:a16="http://schemas.microsoft.com/office/drawing/2014/main" id="{33F89CCB-468F-405B-BD54-D8340718C42F}"/>
              </a:ext>
            </a:extLst>
          </p:cNvPr>
          <p:cNvSpPr>
            <a:spLocks noGrp="1"/>
          </p:cNvSpPr>
          <p:nvPr>
            <p:ph type="body" idx="1"/>
          </p:nvPr>
        </p:nvSpPr>
        <p:spPr/>
        <p:txBody>
          <a:bodyPr/>
          <a:lstStyle/>
          <a:p>
            <a:pPr eaLnBrk="1" hangingPunct="1">
              <a:lnSpc>
                <a:spcPct val="80000"/>
              </a:lnSpc>
            </a:pPr>
            <a:r>
              <a:rPr lang="en-US" altLang="en-US" sz="2800" dirty="0">
                <a:solidFill>
                  <a:srgbClr val="000000"/>
                </a:solidFill>
                <a:latin typeface="Cambria" panose="02040503050406030204" pitchFamily="18" charset="0"/>
              </a:rPr>
              <a:t>When an argument to a method is an entire array or an individual array element of a reference type, the called method receives a </a:t>
            </a:r>
            <a:r>
              <a:rPr lang="en-US" altLang="en-US" sz="2800" i="1" dirty="0">
                <a:solidFill>
                  <a:srgbClr val="000000"/>
                </a:solidFill>
                <a:latin typeface="Cambria" panose="02040503050406030204" pitchFamily="18" charset="0"/>
              </a:rPr>
              <a:t>copy</a:t>
            </a:r>
            <a:r>
              <a:rPr lang="en-US" altLang="en-US" sz="2800" dirty="0">
                <a:solidFill>
                  <a:srgbClr val="000000"/>
                </a:solidFill>
                <a:latin typeface="Cambria" panose="02040503050406030204" pitchFamily="18" charset="0"/>
              </a:rPr>
              <a:t> of the reference.</a:t>
            </a:r>
          </a:p>
          <a:p>
            <a:pPr eaLnBrk="1" hangingPunct="1">
              <a:lnSpc>
                <a:spcPct val="80000"/>
              </a:lnSpc>
            </a:pPr>
            <a:r>
              <a:rPr lang="en-US" altLang="en-US" sz="2800" dirty="0">
                <a:solidFill>
                  <a:srgbClr val="000000"/>
                </a:solidFill>
                <a:latin typeface="Cambria" panose="02040503050406030204" pitchFamily="18" charset="0"/>
              </a:rPr>
              <a:t>However, when an argument to a method is an individual array element of a primitive type, the called method receives a copy of the element’s </a:t>
            </a:r>
            <a:r>
              <a:rPr lang="en-US" altLang="en-US" sz="2800" i="1" dirty="0">
                <a:solidFill>
                  <a:srgbClr val="000000"/>
                </a:solidFill>
                <a:latin typeface="Cambria" panose="02040503050406030204" pitchFamily="18" charset="0"/>
              </a:rPr>
              <a:t>value</a:t>
            </a:r>
            <a:r>
              <a:rPr lang="en-US" altLang="en-US" sz="2800" dirty="0">
                <a:solidFill>
                  <a:srgbClr val="000000"/>
                </a:solidFill>
                <a:latin typeface="Cambria" panose="02040503050406030204" pitchFamily="18" charset="0"/>
              </a:rPr>
              <a:t>.</a:t>
            </a:r>
          </a:p>
          <a:p>
            <a:pPr eaLnBrk="1" hangingPunct="1">
              <a:lnSpc>
                <a:spcPct val="80000"/>
              </a:lnSpc>
            </a:pPr>
            <a:r>
              <a:rPr lang="en-US" altLang="en-US" sz="2800" dirty="0">
                <a:solidFill>
                  <a:srgbClr val="000000"/>
                </a:solidFill>
                <a:latin typeface="Cambria" panose="02040503050406030204" pitchFamily="18" charset="0"/>
              </a:rPr>
              <a:t>Such primitive values are called </a:t>
            </a:r>
            <a:r>
              <a:rPr lang="en-US" altLang="en-US" sz="2800" dirty="0">
                <a:solidFill>
                  <a:srgbClr val="0000FF"/>
                </a:solidFill>
                <a:latin typeface="Cambria" panose="02040503050406030204" pitchFamily="18" charset="0"/>
              </a:rPr>
              <a:t>scalars</a:t>
            </a:r>
            <a:r>
              <a:rPr lang="en-US" altLang="en-US" sz="2800" dirty="0">
                <a:solidFill>
                  <a:srgbClr val="000000"/>
                </a:solidFill>
                <a:latin typeface="Cambria" panose="02040503050406030204" pitchFamily="18" charset="0"/>
              </a:rPr>
              <a:t> or </a:t>
            </a:r>
            <a:r>
              <a:rPr lang="en-US" altLang="en-US" sz="2800" dirty="0">
                <a:solidFill>
                  <a:srgbClr val="0000FF"/>
                </a:solidFill>
                <a:latin typeface="Cambria" panose="02040503050406030204" pitchFamily="18" charset="0"/>
              </a:rPr>
              <a:t>scalar quantities</a:t>
            </a:r>
            <a:r>
              <a:rPr lang="en-US" altLang="en-US" sz="2800" dirty="0">
                <a:solidFill>
                  <a:srgbClr val="000000"/>
                </a:solidFill>
                <a:latin typeface="Cambria" panose="02040503050406030204" pitchFamily="18" charset="0"/>
              </a:rPr>
              <a:t>.</a:t>
            </a:r>
          </a:p>
          <a:p>
            <a:pPr eaLnBrk="1" hangingPunct="1">
              <a:lnSpc>
                <a:spcPct val="80000"/>
              </a:lnSpc>
            </a:pPr>
            <a:r>
              <a:rPr lang="en-US" altLang="en-US" sz="2800" dirty="0">
                <a:solidFill>
                  <a:srgbClr val="000000"/>
                </a:solidFill>
                <a:latin typeface="Cambria" panose="02040503050406030204" pitchFamily="18" charset="0"/>
              </a:rPr>
              <a:t>To pass an individual array element to a method, use the indexed name of the array element as an argument in the method call.</a:t>
            </a:r>
          </a:p>
        </p:txBody>
      </p:sp>
      <p:sp>
        <p:nvSpPr>
          <p:cNvPr id="4" name="Footer Placeholder 3">
            <a:extLst>
              <a:ext uri="{FF2B5EF4-FFF2-40B4-BE49-F238E27FC236}">
                <a16:creationId xmlns:a16="http://schemas.microsoft.com/office/drawing/2014/main" id="{0DB7BA17-D7F4-4C05-8574-0662A6FAD0A1}"/>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06">
            <a:extLst>
              <a:ext uri="{FF2B5EF4-FFF2-40B4-BE49-F238E27FC236}">
                <a16:creationId xmlns:a16="http://schemas.microsoft.com/office/drawing/2014/main" id="{F36D45C8-E385-4E18-AA6E-DEA4D49685A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5744" y="857250"/>
            <a:ext cx="8672513" cy="5143500"/>
          </a:xfrm>
          <a:prstGeom prst="rect">
            <a:avLst/>
          </a:prstGeom>
        </p:spPr>
      </p:pic>
      <p:sp>
        <p:nvSpPr>
          <p:cNvPr id="2" name="Footer Placeholder 1">
            <a:extLst>
              <a:ext uri="{FF2B5EF4-FFF2-40B4-BE49-F238E27FC236}">
                <a16:creationId xmlns:a16="http://schemas.microsoft.com/office/drawing/2014/main" id="{CA3EC070-143D-43B7-B67D-E799C06EDDA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072564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0E8C-0C10-410D-8076-0494F16B01B0}"/>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6.8  </a:t>
            </a:r>
            <a:r>
              <a:rPr lang="en-US" dirty="0">
                <a:solidFill>
                  <a:srgbClr val="3380E6"/>
                </a:solidFill>
                <a:latin typeface="Calibri" panose="020F0502020204030204" pitchFamily="34" charset="0"/>
              </a:rPr>
              <a:t> Passing Arrays to Methods (cont.)</a:t>
            </a:r>
          </a:p>
        </p:txBody>
      </p:sp>
      <p:sp>
        <p:nvSpPr>
          <p:cNvPr id="68611" name="Text Placeholder 2">
            <a:extLst>
              <a:ext uri="{FF2B5EF4-FFF2-40B4-BE49-F238E27FC236}">
                <a16:creationId xmlns:a16="http://schemas.microsoft.com/office/drawing/2014/main" id="{5F3C39C5-5618-46A4-83CA-6EC33EC10673}"/>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Figure 6.10 demonstrates the difference between passing an entire array and passing a primitive-type array element to a method.</a:t>
            </a:r>
          </a:p>
          <a:p>
            <a:pPr eaLnBrk="1" hangingPunct="1"/>
            <a:r>
              <a:rPr lang="en-US" altLang="en-US" dirty="0">
                <a:solidFill>
                  <a:srgbClr val="000000"/>
                </a:solidFill>
                <a:latin typeface="Cambria" panose="02040503050406030204" pitchFamily="18" charset="0"/>
              </a:rPr>
              <a:t>Method </a:t>
            </a:r>
            <a:r>
              <a:rPr lang="en-US" altLang="en-US" dirty="0" err="1">
                <a:solidFill>
                  <a:srgbClr val="000000"/>
                </a:solidFill>
                <a:latin typeface="Consolas" panose="020B0609020204030204" pitchFamily="49" charset="0"/>
              </a:rPr>
              <a:t>modifyArray</a:t>
            </a:r>
            <a:r>
              <a:rPr lang="en-US" altLang="en-US" dirty="0">
                <a:solidFill>
                  <a:srgbClr val="000000"/>
                </a:solidFill>
                <a:latin typeface="Cambria" panose="02040503050406030204" pitchFamily="18" charset="0"/>
              </a:rPr>
              <a:t> receives a copy of </a:t>
            </a:r>
            <a:r>
              <a:rPr lang="en-US" altLang="en-US" dirty="0">
                <a:solidFill>
                  <a:srgbClr val="000000"/>
                </a:solidFill>
                <a:latin typeface="Consolas" panose="020B0609020204030204" pitchFamily="49" charset="0"/>
              </a:rPr>
              <a:t>array</a:t>
            </a:r>
            <a:r>
              <a:rPr lang="en-US" altLang="en-US" dirty="0">
                <a:solidFill>
                  <a:srgbClr val="000000"/>
                </a:solidFill>
                <a:latin typeface="Cambria" panose="02040503050406030204" pitchFamily="18" charset="0"/>
              </a:rPr>
              <a:t>’s reference and uses the reference to multiply each of </a:t>
            </a:r>
            <a:r>
              <a:rPr lang="en-US" altLang="en-US" dirty="0">
                <a:solidFill>
                  <a:srgbClr val="000000"/>
                </a:solidFill>
                <a:latin typeface="Consolas" panose="020B0609020204030204" pitchFamily="49" charset="0"/>
              </a:rPr>
              <a:t>array</a:t>
            </a:r>
            <a:r>
              <a:rPr lang="en-US" altLang="en-US" dirty="0">
                <a:solidFill>
                  <a:srgbClr val="000000"/>
                </a:solidFill>
                <a:latin typeface="Cambria" panose="02040503050406030204" pitchFamily="18" charset="0"/>
              </a:rPr>
              <a:t>’s elements by 2.</a:t>
            </a:r>
          </a:p>
          <a:p>
            <a:pPr eaLnBrk="1" hangingPunct="1"/>
            <a:r>
              <a:rPr lang="en-US" altLang="en-US" dirty="0">
                <a:solidFill>
                  <a:srgbClr val="000000"/>
                </a:solidFill>
                <a:latin typeface="Cambria" panose="02040503050406030204" pitchFamily="18" charset="0"/>
              </a:rPr>
              <a:t>When a copy of an individual primitive-type array element is passed to a method, modifying the copy in the called method does not affect the original value of that element in the calling method’s array.</a:t>
            </a:r>
          </a:p>
        </p:txBody>
      </p:sp>
      <p:sp>
        <p:nvSpPr>
          <p:cNvPr id="4" name="Footer Placeholder 3">
            <a:extLst>
              <a:ext uri="{FF2B5EF4-FFF2-40B4-BE49-F238E27FC236}">
                <a16:creationId xmlns:a16="http://schemas.microsoft.com/office/drawing/2014/main" id="{63842C79-0F16-4072-AC76-05F142E9B5A8}"/>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5">
            <a:extLst>
              <a:ext uri="{FF2B5EF4-FFF2-40B4-BE49-F238E27FC236}">
                <a16:creationId xmlns:a16="http://schemas.microsoft.com/office/drawing/2014/main" id="{80FB2F04-BDF3-4B86-90CC-CFB73E86ED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23850" y="857250"/>
            <a:ext cx="8496300" cy="5143500"/>
          </a:xfrm>
          <a:prstGeom prst="rect">
            <a:avLst/>
          </a:prstGeom>
        </p:spPr>
      </p:pic>
      <p:sp>
        <p:nvSpPr>
          <p:cNvPr id="2" name="Footer Placeholder 1">
            <a:extLst>
              <a:ext uri="{FF2B5EF4-FFF2-40B4-BE49-F238E27FC236}">
                <a16:creationId xmlns:a16="http://schemas.microsoft.com/office/drawing/2014/main" id="{1BA45B2F-43D2-4C94-A029-15DD5156DEE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58257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6">
            <a:extLst>
              <a:ext uri="{FF2B5EF4-FFF2-40B4-BE49-F238E27FC236}">
                <a16:creationId xmlns:a16="http://schemas.microsoft.com/office/drawing/2014/main" id="{5D8CAEF7-312C-48EE-994F-F40706BAC4D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95375"/>
            <a:ext cx="9144000" cy="4666060"/>
          </a:xfrm>
          <a:prstGeom prst="rect">
            <a:avLst/>
          </a:prstGeom>
        </p:spPr>
      </p:pic>
      <p:sp>
        <p:nvSpPr>
          <p:cNvPr id="2" name="Footer Placeholder 1">
            <a:extLst>
              <a:ext uri="{FF2B5EF4-FFF2-40B4-BE49-F238E27FC236}">
                <a16:creationId xmlns:a16="http://schemas.microsoft.com/office/drawing/2014/main" id="{4EA87860-E99E-4427-A24A-4D7BC175CEF1}"/>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138487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7">
            <a:extLst>
              <a:ext uri="{FF2B5EF4-FFF2-40B4-BE49-F238E27FC236}">
                <a16:creationId xmlns:a16="http://schemas.microsoft.com/office/drawing/2014/main" id="{8A32E4A3-8F13-4D33-8D4B-ECC010C9D0A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03723"/>
            <a:ext cx="9144000" cy="4450556"/>
          </a:xfrm>
          <a:prstGeom prst="rect">
            <a:avLst/>
          </a:prstGeom>
        </p:spPr>
      </p:pic>
      <p:sp>
        <p:nvSpPr>
          <p:cNvPr id="2" name="Footer Placeholder 1">
            <a:extLst>
              <a:ext uri="{FF2B5EF4-FFF2-40B4-BE49-F238E27FC236}">
                <a16:creationId xmlns:a16="http://schemas.microsoft.com/office/drawing/2014/main" id="{AA12A134-3AA0-438D-992B-391566A216F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417500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8">
            <a:extLst>
              <a:ext uri="{FF2B5EF4-FFF2-40B4-BE49-F238E27FC236}">
                <a16:creationId xmlns:a16="http://schemas.microsoft.com/office/drawing/2014/main" id="{7E678580-A0B3-48DB-BB8F-3E2671FCBCB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26381"/>
            <a:ext cx="9144000" cy="3805238"/>
          </a:xfrm>
          <a:prstGeom prst="rect">
            <a:avLst/>
          </a:prstGeom>
        </p:spPr>
      </p:pic>
      <p:sp>
        <p:nvSpPr>
          <p:cNvPr id="2" name="Footer Placeholder 1">
            <a:extLst>
              <a:ext uri="{FF2B5EF4-FFF2-40B4-BE49-F238E27FC236}">
                <a16:creationId xmlns:a16="http://schemas.microsoft.com/office/drawing/2014/main" id="{71F6FF3A-4D95-45F5-BF08-D4A8C00CD2B2}"/>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8953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D016-B580-49B4-8867-A462082C699D}"/>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6.9  </a:t>
            </a:r>
            <a:r>
              <a:rPr lang="en-US" dirty="0">
                <a:solidFill>
                  <a:srgbClr val="3380E6"/>
                </a:solidFill>
                <a:latin typeface="Calibri" panose="020F0502020204030204" pitchFamily="34" charset="0"/>
              </a:rPr>
              <a:t> Pass-By-Value vs. Pass-By-Reference</a:t>
            </a:r>
          </a:p>
        </p:txBody>
      </p:sp>
      <p:sp>
        <p:nvSpPr>
          <p:cNvPr id="72707" name="Text Placeholder 2">
            <a:extLst>
              <a:ext uri="{FF2B5EF4-FFF2-40B4-BE49-F238E27FC236}">
                <a16:creationId xmlns:a16="http://schemas.microsoft.com/office/drawing/2014/main" id="{9259B106-72D9-407F-9BBE-886420720675}"/>
              </a:ext>
            </a:extLst>
          </p:cNvPr>
          <p:cNvSpPr>
            <a:spLocks noGrp="1"/>
          </p:cNvSpPr>
          <p:nvPr>
            <p:ph type="body" idx="1"/>
          </p:nvPr>
        </p:nvSpPr>
        <p:spPr/>
        <p:txBody>
          <a:bodyPr/>
          <a:lstStyle/>
          <a:p>
            <a:pPr eaLnBrk="1" hangingPunct="1">
              <a:lnSpc>
                <a:spcPct val="90000"/>
              </a:lnSpc>
            </a:pPr>
            <a:r>
              <a:rPr lang="en-US" altLang="en-US" sz="2500" dirty="0">
                <a:solidFill>
                  <a:srgbClr val="000000"/>
                </a:solidFill>
                <a:latin typeface="Cambria" panose="02040503050406030204" pitchFamily="18" charset="0"/>
              </a:rPr>
              <a:t>Two ways to pass arguments in method calls in many programming languages are </a:t>
            </a:r>
            <a:r>
              <a:rPr lang="en-US" altLang="en-US" sz="2500" dirty="0">
                <a:solidFill>
                  <a:srgbClr val="0000FF"/>
                </a:solidFill>
                <a:latin typeface="Cambria" panose="02040503050406030204" pitchFamily="18" charset="0"/>
              </a:rPr>
              <a:t>pass-by-value</a:t>
            </a:r>
            <a:r>
              <a:rPr lang="en-US" altLang="en-US" sz="2500" dirty="0">
                <a:solidFill>
                  <a:srgbClr val="000000"/>
                </a:solidFill>
                <a:latin typeface="Cambria" panose="02040503050406030204" pitchFamily="18" charset="0"/>
              </a:rPr>
              <a:t> and </a:t>
            </a:r>
            <a:r>
              <a:rPr lang="en-US" altLang="en-US" sz="2500" dirty="0">
                <a:solidFill>
                  <a:srgbClr val="0000FF"/>
                </a:solidFill>
                <a:latin typeface="Cambria" panose="02040503050406030204" pitchFamily="18" charset="0"/>
              </a:rPr>
              <a:t>pass-by-reference</a:t>
            </a:r>
            <a:r>
              <a:rPr lang="en-US" altLang="en-US" sz="2500" dirty="0">
                <a:solidFill>
                  <a:srgbClr val="000000"/>
                </a:solidFill>
                <a:latin typeface="Cambria" panose="02040503050406030204" pitchFamily="18" charset="0"/>
              </a:rPr>
              <a:t>.</a:t>
            </a:r>
          </a:p>
          <a:p>
            <a:pPr eaLnBrk="1" hangingPunct="1">
              <a:lnSpc>
                <a:spcPct val="90000"/>
              </a:lnSpc>
            </a:pPr>
            <a:r>
              <a:rPr lang="en-US" altLang="en-US" sz="2500" dirty="0">
                <a:solidFill>
                  <a:srgbClr val="000000"/>
                </a:solidFill>
                <a:latin typeface="Cambria" panose="02040503050406030204" pitchFamily="18" charset="0"/>
              </a:rPr>
              <a:t>When an argument is passed by value, a copy of the argument’s </a:t>
            </a:r>
            <a:r>
              <a:rPr lang="en-US" altLang="en-US" sz="2500" i="1" dirty="0">
                <a:solidFill>
                  <a:srgbClr val="000000"/>
                </a:solidFill>
                <a:latin typeface="Cambria" panose="02040503050406030204" pitchFamily="18" charset="0"/>
              </a:rPr>
              <a:t>value </a:t>
            </a:r>
            <a:r>
              <a:rPr lang="en-US" altLang="en-US" sz="2500" dirty="0">
                <a:solidFill>
                  <a:srgbClr val="000000"/>
                </a:solidFill>
                <a:latin typeface="Cambria" panose="02040503050406030204" pitchFamily="18" charset="0"/>
              </a:rPr>
              <a:t>is passed to the called method</a:t>
            </a:r>
            <a:r>
              <a:rPr lang="en-US" altLang="en-US" sz="2500" i="1" dirty="0">
                <a:solidFill>
                  <a:srgbClr val="000000"/>
                </a:solidFill>
                <a:latin typeface="Cambria" panose="02040503050406030204" pitchFamily="18" charset="0"/>
              </a:rPr>
              <a:t>.</a:t>
            </a:r>
          </a:p>
          <a:p>
            <a:pPr lvl="1" eaLnBrk="1" hangingPunct="1">
              <a:lnSpc>
                <a:spcPct val="90000"/>
              </a:lnSpc>
            </a:pPr>
            <a:r>
              <a:rPr lang="en-US" altLang="en-US" sz="2100" dirty="0">
                <a:solidFill>
                  <a:srgbClr val="000000"/>
                </a:solidFill>
                <a:latin typeface="Cambria" panose="02040503050406030204" pitchFamily="18" charset="0"/>
              </a:rPr>
              <a:t>The called method works exclusively with the copy.</a:t>
            </a:r>
          </a:p>
          <a:p>
            <a:pPr lvl="1" eaLnBrk="1" hangingPunct="1">
              <a:lnSpc>
                <a:spcPct val="90000"/>
              </a:lnSpc>
            </a:pPr>
            <a:r>
              <a:rPr lang="en-US" altLang="en-US" sz="2100" dirty="0">
                <a:solidFill>
                  <a:srgbClr val="000000"/>
                </a:solidFill>
                <a:latin typeface="Cambria" panose="02040503050406030204" pitchFamily="18" charset="0"/>
              </a:rPr>
              <a:t>Changes to the called method’s copy do </a:t>
            </a:r>
            <a:r>
              <a:rPr lang="en-US" altLang="en-US" sz="2100" i="1" dirty="0">
                <a:solidFill>
                  <a:srgbClr val="000000"/>
                </a:solidFill>
                <a:latin typeface="Cambria" panose="02040503050406030204" pitchFamily="18" charset="0"/>
              </a:rPr>
              <a:t>not</a:t>
            </a:r>
            <a:r>
              <a:rPr lang="en-US" altLang="en-US" sz="2100" dirty="0">
                <a:solidFill>
                  <a:srgbClr val="000000"/>
                </a:solidFill>
                <a:latin typeface="Cambria" panose="02040503050406030204" pitchFamily="18" charset="0"/>
              </a:rPr>
              <a:t> affect the original variable’s value in the caller.</a:t>
            </a:r>
          </a:p>
          <a:p>
            <a:pPr eaLnBrk="1" hangingPunct="1">
              <a:lnSpc>
                <a:spcPct val="90000"/>
              </a:lnSpc>
            </a:pPr>
            <a:r>
              <a:rPr lang="en-US" altLang="en-US" sz="2500" dirty="0">
                <a:solidFill>
                  <a:srgbClr val="000000"/>
                </a:solidFill>
                <a:latin typeface="Cambria" panose="02040503050406030204" pitchFamily="18" charset="0"/>
              </a:rPr>
              <a:t>When an argument is passed by reference, the called method can access the argument’s value in the caller directly and modify that data, if necessary.</a:t>
            </a:r>
          </a:p>
          <a:p>
            <a:pPr lvl="1" eaLnBrk="1" hangingPunct="1">
              <a:lnSpc>
                <a:spcPct val="90000"/>
              </a:lnSpc>
            </a:pPr>
            <a:r>
              <a:rPr lang="en-US" altLang="en-US" sz="2100" dirty="0">
                <a:solidFill>
                  <a:srgbClr val="000000"/>
                </a:solidFill>
                <a:latin typeface="Cambria" panose="02040503050406030204" pitchFamily="18" charset="0"/>
              </a:rPr>
              <a:t>Improves performance by eliminating the need to copy possibly large amounts of data.</a:t>
            </a:r>
          </a:p>
        </p:txBody>
      </p:sp>
      <p:sp>
        <p:nvSpPr>
          <p:cNvPr id="4" name="Footer Placeholder 3">
            <a:extLst>
              <a:ext uri="{FF2B5EF4-FFF2-40B4-BE49-F238E27FC236}">
                <a16:creationId xmlns:a16="http://schemas.microsoft.com/office/drawing/2014/main" id="{AFC67A61-C2D7-4149-8F38-9882B7D4A903}"/>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81E4-4D5B-4DCB-94A9-D18BFB81FDFD}"/>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6.9  </a:t>
            </a:r>
            <a:r>
              <a:rPr lang="en-US" dirty="0">
                <a:solidFill>
                  <a:srgbClr val="3380E6"/>
                </a:solidFill>
                <a:latin typeface="Calibri" panose="020F0502020204030204" pitchFamily="34" charset="0"/>
              </a:rPr>
              <a:t> Pass-By-Value vs. Pass-By-Reference (Cont.)</a:t>
            </a:r>
          </a:p>
        </p:txBody>
      </p:sp>
      <p:sp>
        <p:nvSpPr>
          <p:cNvPr id="73731" name="Text Placeholder 2">
            <a:extLst>
              <a:ext uri="{FF2B5EF4-FFF2-40B4-BE49-F238E27FC236}">
                <a16:creationId xmlns:a16="http://schemas.microsoft.com/office/drawing/2014/main" id="{7F50DFD6-9F50-4E4E-8E4A-9DB3BEFBE8C1}"/>
              </a:ext>
            </a:extLst>
          </p:cNvPr>
          <p:cNvSpPr>
            <a:spLocks noGrp="1"/>
          </p:cNvSpPr>
          <p:nvPr>
            <p:ph type="body" idx="1"/>
          </p:nvPr>
        </p:nvSpPr>
        <p:spPr/>
        <p:txBody>
          <a:bodyPr/>
          <a:lstStyle/>
          <a:p>
            <a:pPr eaLnBrk="1" hangingPunct="1">
              <a:lnSpc>
                <a:spcPct val="80000"/>
              </a:lnSpc>
            </a:pPr>
            <a:r>
              <a:rPr lang="en-US" altLang="en-US" sz="2500" dirty="0">
                <a:solidFill>
                  <a:srgbClr val="000000"/>
                </a:solidFill>
                <a:latin typeface="Cambria" panose="02040503050406030204" pitchFamily="18" charset="0"/>
              </a:rPr>
              <a:t>Java does not allow you to choose pass-by-value or pass-by-reference—</a:t>
            </a:r>
            <a:r>
              <a:rPr lang="en-US" altLang="en-US" sz="2500" i="1" dirty="0">
                <a:solidFill>
                  <a:srgbClr val="000000"/>
                </a:solidFill>
                <a:latin typeface="Cambria" panose="02040503050406030204" pitchFamily="18" charset="0"/>
              </a:rPr>
              <a:t>all arguments are passed by value</a:t>
            </a:r>
            <a:r>
              <a:rPr lang="en-US" altLang="en-US" sz="2500" dirty="0">
                <a:solidFill>
                  <a:srgbClr val="000000"/>
                </a:solidFill>
                <a:latin typeface="Cambria" panose="02040503050406030204" pitchFamily="18" charset="0"/>
              </a:rPr>
              <a:t>.</a:t>
            </a:r>
          </a:p>
          <a:p>
            <a:pPr eaLnBrk="1" hangingPunct="1">
              <a:lnSpc>
                <a:spcPct val="80000"/>
              </a:lnSpc>
            </a:pPr>
            <a:r>
              <a:rPr lang="en-US" altLang="en-US" sz="2500" dirty="0">
                <a:solidFill>
                  <a:srgbClr val="000000"/>
                </a:solidFill>
                <a:latin typeface="Cambria" panose="02040503050406030204" pitchFamily="18" charset="0"/>
              </a:rPr>
              <a:t>A method call can pass two types of values to a method—copies of primitive values and copies of references to objects.</a:t>
            </a:r>
          </a:p>
          <a:p>
            <a:pPr lvl="1" eaLnBrk="1" hangingPunct="1">
              <a:lnSpc>
                <a:spcPct val="80000"/>
              </a:lnSpc>
            </a:pPr>
            <a:r>
              <a:rPr lang="en-US" altLang="en-US" sz="2100" dirty="0">
                <a:solidFill>
                  <a:srgbClr val="000000"/>
                </a:solidFill>
                <a:latin typeface="Cambria" panose="02040503050406030204" pitchFamily="18" charset="0"/>
              </a:rPr>
              <a:t>Objects themselves cannot be passed to methods.</a:t>
            </a:r>
          </a:p>
          <a:p>
            <a:pPr eaLnBrk="1" hangingPunct="1">
              <a:lnSpc>
                <a:spcPct val="80000"/>
              </a:lnSpc>
            </a:pPr>
            <a:r>
              <a:rPr lang="en-US" altLang="en-US" sz="2500" dirty="0">
                <a:solidFill>
                  <a:srgbClr val="000000"/>
                </a:solidFill>
                <a:latin typeface="Cambria" panose="02040503050406030204" pitchFamily="18" charset="0"/>
              </a:rPr>
              <a:t>If you modify a reference-type parameter so that it refers to another object, only the parameter refers to the new.</a:t>
            </a:r>
          </a:p>
          <a:p>
            <a:pPr eaLnBrk="1" hangingPunct="1">
              <a:lnSpc>
                <a:spcPct val="80000"/>
              </a:lnSpc>
            </a:pPr>
            <a:r>
              <a:rPr lang="en-US" altLang="en-US" sz="2500" dirty="0">
                <a:solidFill>
                  <a:srgbClr val="000000"/>
                </a:solidFill>
                <a:latin typeface="Cambria" panose="02040503050406030204" pitchFamily="18" charset="0"/>
              </a:rPr>
              <a:t>Although an object’s reference is passed by value, a method can still interact with the referenced object by calling its </a:t>
            </a:r>
            <a:r>
              <a:rPr lang="en-US" altLang="en-US" sz="2500" dirty="0">
                <a:solidFill>
                  <a:srgbClr val="000000"/>
                </a:solidFill>
                <a:latin typeface="Consolas" panose="020B0609020204030204" pitchFamily="49" charset="0"/>
              </a:rPr>
              <a:t>public</a:t>
            </a:r>
            <a:r>
              <a:rPr lang="en-US" altLang="en-US" sz="2500" dirty="0">
                <a:solidFill>
                  <a:srgbClr val="000000"/>
                </a:solidFill>
                <a:latin typeface="Cambria" panose="02040503050406030204" pitchFamily="18" charset="0"/>
              </a:rPr>
              <a:t> methods using the copy of the object’s reference.</a:t>
            </a:r>
          </a:p>
          <a:p>
            <a:pPr lvl="1" eaLnBrk="1" hangingPunct="1">
              <a:lnSpc>
                <a:spcPct val="80000"/>
              </a:lnSpc>
            </a:pPr>
            <a:r>
              <a:rPr lang="en-US" altLang="en-US" sz="2100" dirty="0">
                <a:solidFill>
                  <a:srgbClr val="000000"/>
                </a:solidFill>
                <a:latin typeface="Cambria" panose="02040503050406030204" pitchFamily="18" charset="0"/>
              </a:rPr>
              <a:t>The parameter in the called method and the argument in the calling method refer to the same object in memory.</a:t>
            </a:r>
          </a:p>
        </p:txBody>
      </p:sp>
      <p:sp>
        <p:nvSpPr>
          <p:cNvPr id="4" name="Footer Placeholder 3">
            <a:extLst>
              <a:ext uri="{FF2B5EF4-FFF2-40B4-BE49-F238E27FC236}">
                <a16:creationId xmlns:a16="http://schemas.microsoft.com/office/drawing/2014/main" id="{AE539118-84FA-4231-8A34-EC13635D78B0}"/>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39">
            <a:extLst>
              <a:ext uri="{FF2B5EF4-FFF2-40B4-BE49-F238E27FC236}">
                <a16:creationId xmlns:a16="http://schemas.microsoft.com/office/drawing/2014/main" id="{08B0E402-3230-44A1-9CC2-3C8BD806BB0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89460"/>
            <a:ext cx="9144000" cy="4077890"/>
          </a:xfrm>
          <a:prstGeom prst="rect">
            <a:avLst/>
          </a:prstGeom>
        </p:spPr>
      </p:pic>
      <p:sp>
        <p:nvSpPr>
          <p:cNvPr id="2" name="Footer Placeholder 1">
            <a:extLst>
              <a:ext uri="{FF2B5EF4-FFF2-40B4-BE49-F238E27FC236}">
                <a16:creationId xmlns:a16="http://schemas.microsoft.com/office/drawing/2014/main" id="{97B0B8B0-B2D6-4975-967F-F1F35C3A5AF9}"/>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638794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E493-A90E-4188-9D6E-E930E078125F}"/>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6.10  </a:t>
            </a:r>
            <a:r>
              <a:rPr lang="en-US" dirty="0">
                <a:solidFill>
                  <a:srgbClr val="3380E6"/>
                </a:solidFill>
                <a:latin typeface="Calibri" panose="020F0502020204030204" pitchFamily="34" charset="0"/>
              </a:rPr>
              <a:t>Multidimensional Arrays</a:t>
            </a:r>
          </a:p>
        </p:txBody>
      </p:sp>
      <p:sp>
        <p:nvSpPr>
          <p:cNvPr id="75779" name="Text Placeholder 2">
            <a:extLst>
              <a:ext uri="{FF2B5EF4-FFF2-40B4-BE49-F238E27FC236}">
                <a16:creationId xmlns:a16="http://schemas.microsoft.com/office/drawing/2014/main" id="{1805FBE4-9BEF-4D75-9150-5893774EBA21}"/>
              </a:ext>
            </a:extLst>
          </p:cNvPr>
          <p:cNvSpPr>
            <a:spLocks noGrp="1"/>
          </p:cNvSpPr>
          <p:nvPr>
            <p:ph type="body" idx="1"/>
          </p:nvPr>
        </p:nvSpPr>
        <p:spPr/>
        <p:txBody>
          <a:bodyPr/>
          <a:lstStyle/>
          <a:p>
            <a:pPr eaLnBrk="1" hangingPunct="1">
              <a:lnSpc>
                <a:spcPct val="90000"/>
              </a:lnSpc>
            </a:pPr>
            <a:r>
              <a:rPr lang="en-US" altLang="en-US" sz="2500" dirty="0">
                <a:solidFill>
                  <a:srgbClr val="000000"/>
                </a:solidFill>
                <a:latin typeface="Cambria" panose="02040503050406030204" pitchFamily="18" charset="0"/>
              </a:rPr>
              <a:t>Multidimensional arrays with two dimensions are often used to represent </a:t>
            </a:r>
            <a:r>
              <a:rPr lang="en-US" altLang="en-US" sz="2500" i="1" dirty="0">
                <a:solidFill>
                  <a:srgbClr val="000000"/>
                </a:solidFill>
                <a:latin typeface="Cambria" panose="02040503050406030204" pitchFamily="18" charset="0"/>
              </a:rPr>
              <a:t>tables</a:t>
            </a:r>
            <a:r>
              <a:rPr lang="en-US" altLang="en-US" sz="2500" dirty="0">
                <a:solidFill>
                  <a:srgbClr val="000000"/>
                </a:solidFill>
                <a:latin typeface="Cambria" panose="02040503050406030204" pitchFamily="18" charset="0"/>
              </a:rPr>
              <a:t> of values with data arranged in </a:t>
            </a:r>
            <a:r>
              <a:rPr lang="en-US" altLang="en-US" sz="2500" i="1" dirty="0">
                <a:solidFill>
                  <a:srgbClr val="000000"/>
                </a:solidFill>
                <a:latin typeface="Cambria" panose="02040503050406030204" pitchFamily="18" charset="0"/>
              </a:rPr>
              <a:t>rows</a:t>
            </a:r>
            <a:r>
              <a:rPr lang="en-US" altLang="en-US" sz="2500" dirty="0">
                <a:solidFill>
                  <a:srgbClr val="000000"/>
                </a:solidFill>
                <a:latin typeface="Cambria" panose="02040503050406030204" pitchFamily="18" charset="0"/>
              </a:rPr>
              <a:t> and </a:t>
            </a:r>
            <a:r>
              <a:rPr lang="en-US" altLang="en-US" sz="2500" i="1" dirty="0">
                <a:solidFill>
                  <a:srgbClr val="000000"/>
                </a:solidFill>
                <a:latin typeface="Cambria" panose="02040503050406030204" pitchFamily="18" charset="0"/>
              </a:rPr>
              <a:t>columns</a:t>
            </a:r>
            <a:r>
              <a:rPr lang="en-US" altLang="en-US" sz="2500" dirty="0">
                <a:solidFill>
                  <a:srgbClr val="000000"/>
                </a:solidFill>
                <a:latin typeface="Cambria" panose="02040503050406030204" pitchFamily="18" charset="0"/>
              </a:rPr>
              <a:t>.</a:t>
            </a:r>
          </a:p>
          <a:p>
            <a:pPr lvl="1" eaLnBrk="1" hangingPunct="1">
              <a:lnSpc>
                <a:spcPct val="90000"/>
              </a:lnSpc>
            </a:pPr>
            <a:r>
              <a:rPr lang="en-US" altLang="en-US" sz="2100" dirty="0">
                <a:solidFill>
                  <a:srgbClr val="000000"/>
                </a:solidFill>
                <a:latin typeface="Cambria" panose="02040503050406030204" pitchFamily="18" charset="0"/>
              </a:rPr>
              <a:t>To identify a particular table element, you specify </a:t>
            </a:r>
            <a:r>
              <a:rPr lang="en-US" altLang="en-US" sz="2100" i="1" dirty="0">
                <a:solidFill>
                  <a:srgbClr val="000000"/>
                </a:solidFill>
                <a:latin typeface="Cambria" panose="02040503050406030204" pitchFamily="18" charset="0"/>
              </a:rPr>
              <a:t>two</a:t>
            </a:r>
            <a:r>
              <a:rPr lang="en-US" altLang="en-US" sz="2100" dirty="0">
                <a:solidFill>
                  <a:srgbClr val="000000"/>
                </a:solidFill>
                <a:latin typeface="Cambria" panose="02040503050406030204" pitchFamily="18" charset="0"/>
              </a:rPr>
              <a:t> indices—the first identifies the element’s row and the second its column.</a:t>
            </a:r>
          </a:p>
          <a:p>
            <a:pPr eaLnBrk="1" hangingPunct="1">
              <a:lnSpc>
                <a:spcPct val="90000"/>
              </a:lnSpc>
            </a:pPr>
            <a:r>
              <a:rPr lang="en-US" altLang="en-US" sz="2500" dirty="0">
                <a:solidFill>
                  <a:srgbClr val="000000"/>
                </a:solidFill>
                <a:latin typeface="Cambria" panose="02040503050406030204" pitchFamily="18" charset="0"/>
              </a:rPr>
              <a:t>Arrays that require two indices to identify each element are called</a:t>
            </a:r>
            <a:r>
              <a:rPr lang="en-US" altLang="en-US" sz="2500" dirty="0">
                <a:solidFill>
                  <a:srgbClr val="0000FF"/>
                </a:solidFill>
                <a:latin typeface="Cambria" panose="02040503050406030204" pitchFamily="18" charset="0"/>
              </a:rPr>
              <a:t> two-dimensional arrays</a:t>
            </a:r>
            <a:r>
              <a:rPr lang="en-US" altLang="en-US" sz="2500" dirty="0">
                <a:solidFill>
                  <a:srgbClr val="000000"/>
                </a:solidFill>
                <a:latin typeface="Cambria" panose="02040503050406030204" pitchFamily="18" charset="0"/>
              </a:rPr>
              <a:t>.</a:t>
            </a:r>
          </a:p>
          <a:p>
            <a:pPr eaLnBrk="1" hangingPunct="1">
              <a:lnSpc>
                <a:spcPct val="90000"/>
              </a:lnSpc>
            </a:pPr>
            <a:r>
              <a:rPr lang="en-US" altLang="en-US" sz="2500" dirty="0">
                <a:solidFill>
                  <a:srgbClr val="000000"/>
                </a:solidFill>
                <a:latin typeface="Cambria" panose="02040503050406030204" pitchFamily="18" charset="0"/>
              </a:rPr>
              <a:t>Multidimensional arrays can have more than two dimensions.</a:t>
            </a:r>
          </a:p>
          <a:p>
            <a:pPr lvl="1" eaLnBrk="1" hangingPunct="1">
              <a:lnSpc>
                <a:spcPct val="90000"/>
              </a:lnSpc>
            </a:pPr>
            <a:r>
              <a:rPr lang="en-US" altLang="en-US" sz="2100" dirty="0">
                <a:solidFill>
                  <a:srgbClr val="000000"/>
                </a:solidFill>
                <a:latin typeface="Cambria" panose="02040503050406030204" pitchFamily="18" charset="0"/>
              </a:rPr>
              <a:t>Java does not support multidimensional arrays directly, but it allows you to specify one-dimensional arrays whose elements are also one-dimensional arrays, thus achieving the same effect.</a:t>
            </a:r>
          </a:p>
        </p:txBody>
      </p:sp>
      <p:sp>
        <p:nvSpPr>
          <p:cNvPr id="4" name="Footer Placeholder 3">
            <a:extLst>
              <a:ext uri="{FF2B5EF4-FFF2-40B4-BE49-F238E27FC236}">
                <a16:creationId xmlns:a16="http://schemas.microsoft.com/office/drawing/2014/main" id="{DF05F926-370C-425A-8212-B124E75312F8}"/>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2FE4-0D13-4FCC-9497-286009345D05}"/>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6.10  </a:t>
            </a:r>
            <a:r>
              <a:rPr lang="en-US" dirty="0">
                <a:solidFill>
                  <a:srgbClr val="3380E6"/>
                </a:solidFill>
                <a:latin typeface="Calibri" panose="020F0502020204030204" pitchFamily="34" charset="0"/>
              </a:rPr>
              <a:t>Multidimensional Arrays (cont.)</a:t>
            </a:r>
          </a:p>
        </p:txBody>
      </p:sp>
      <p:sp>
        <p:nvSpPr>
          <p:cNvPr id="76803" name="Text Placeholder 2">
            <a:extLst>
              <a:ext uri="{FF2B5EF4-FFF2-40B4-BE49-F238E27FC236}">
                <a16:creationId xmlns:a16="http://schemas.microsoft.com/office/drawing/2014/main" id="{2B3675C0-B8BE-4F77-93B3-393F240636F3}"/>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Figure 6.11 illustrates a two-dimensional array named </a:t>
            </a:r>
            <a:r>
              <a:rPr lang="en-US" altLang="en-US" dirty="0">
                <a:solidFill>
                  <a:srgbClr val="000000"/>
                </a:solidFill>
                <a:latin typeface="Consolas" panose="020B0609020204030204" pitchFamily="49" charset="0"/>
              </a:rPr>
              <a:t>a</a:t>
            </a:r>
            <a:r>
              <a:rPr lang="en-US" altLang="en-US" dirty="0">
                <a:solidFill>
                  <a:srgbClr val="000000"/>
                </a:solidFill>
                <a:latin typeface="Cambria" panose="02040503050406030204" pitchFamily="18" charset="0"/>
              </a:rPr>
              <a:t> with three rows and four columns (i.e., a three-by-four array).</a:t>
            </a:r>
          </a:p>
          <a:p>
            <a:pPr eaLnBrk="1" hangingPunct="1"/>
            <a:r>
              <a:rPr lang="en-US" altLang="en-US" dirty="0">
                <a:solidFill>
                  <a:srgbClr val="000000"/>
                </a:solidFill>
                <a:latin typeface="Cambria" panose="02040503050406030204" pitchFamily="18" charset="0"/>
              </a:rPr>
              <a:t>In general, an array with </a:t>
            </a:r>
            <a:r>
              <a:rPr lang="en-US" altLang="en-US" i="1" dirty="0">
                <a:solidFill>
                  <a:srgbClr val="000000"/>
                </a:solidFill>
                <a:latin typeface="Cambria" panose="02040503050406030204" pitchFamily="18" charset="0"/>
              </a:rPr>
              <a:t>m </a:t>
            </a:r>
            <a:r>
              <a:rPr lang="en-US" altLang="en-US" dirty="0">
                <a:solidFill>
                  <a:srgbClr val="000000"/>
                </a:solidFill>
                <a:latin typeface="Cambria" panose="02040503050406030204" pitchFamily="18" charset="0"/>
              </a:rPr>
              <a:t>rows and </a:t>
            </a:r>
            <a:r>
              <a:rPr lang="en-US" altLang="en-US" i="1" dirty="0">
                <a:solidFill>
                  <a:srgbClr val="000000"/>
                </a:solidFill>
                <a:latin typeface="Cambria" panose="02040503050406030204" pitchFamily="18" charset="0"/>
              </a:rPr>
              <a:t>n </a:t>
            </a:r>
            <a:r>
              <a:rPr lang="en-US" altLang="en-US" dirty="0">
                <a:solidFill>
                  <a:srgbClr val="000000"/>
                </a:solidFill>
                <a:latin typeface="Cambria" panose="02040503050406030204" pitchFamily="18" charset="0"/>
              </a:rPr>
              <a:t>columns is called an </a:t>
            </a:r>
            <a:r>
              <a:rPr lang="en-US" altLang="en-US" i="1" dirty="0">
                <a:solidFill>
                  <a:srgbClr val="0000FF"/>
                </a:solidFill>
                <a:latin typeface="Cambria" panose="02040503050406030204" pitchFamily="18" charset="0"/>
              </a:rPr>
              <a:t>m</a:t>
            </a:r>
            <a:r>
              <a:rPr lang="en-US" altLang="en-US" dirty="0">
                <a:solidFill>
                  <a:srgbClr val="0000FF"/>
                </a:solidFill>
                <a:latin typeface="Cambria" panose="02040503050406030204" pitchFamily="18" charset="0"/>
              </a:rPr>
              <a:t>-by-</a:t>
            </a:r>
            <a:r>
              <a:rPr lang="en-US" altLang="en-US" i="1" dirty="0">
                <a:solidFill>
                  <a:srgbClr val="0000FF"/>
                </a:solidFill>
                <a:latin typeface="Cambria" panose="02040503050406030204" pitchFamily="18" charset="0"/>
              </a:rPr>
              <a:t>n</a:t>
            </a:r>
            <a:r>
              <a:rPr lang="en-US" altLang="en-US" i="1" dirty="0">
                <a:solidFill>
                  <a:srgbClr val="000000"/>
                </a:solidFill>
                <a:latin typeface="Cambria" panose="02040503050406030204" pitchFamily="18" charset="0"/>
              </a:rPr>
              <a:t> </a:t>
            </a:r>
            <a:r>
              <a:rPr lang="en-US" altLang="en-US" dirty="0">
                <a:solidFill>
                  <a:srgbClr val="0000FF"/>
                </a:solidFill>
                <a:latin typeface="Cambria" panose="02040503050406030204" pitchFamily="18" charset="0"/>
              </a:rPr>
              <a:t>array</a:t>
            </a:r>
            <a:r>
              <a:rPr lang="en-US" altLang="en-US" i="1" dirty="0">
                <a:solidFill>
                  <a:srgbClr val="000000"/>
                </a:solidFill>
                <a:latin typeface="Cambria" panose="02040503050406030204" pitchFamily="18" charset="0"/>
              </a:rPr>
              <a:t>.</a:t>
            </a:r>
            <a:endParaRPr lang="en-US" altLang="en-US" i="1" dirty="0">
              <a:solidFill>
                <a:srgbClr val="0000FF"/>
              </a:solidFill>
              <a:latin typeface="Cambria" panose="02040503050406030204" pitchFamily="18" charset="0"/>
            </a:endParaRPr>
          </a:p>
        </p:txBody>
      </p:sp>
      <p:sp>
        <p:nvSpPr>
          <p:cNvPr id="4" name="Footer Placeholder 3">
            <a:extLst>
              <a:ext uri="{FF2B5EF4-FFF2-40B4-BE49-F238E27FC236}">
                <a16:creationId xmlns:a16="http://schemas.microsoft.com/office/drawing/2014/main" id="{1CD31E31-D6BD-41DF-9081-299A4192146A}"/>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07">
            <a:extLst>
              <a:ext uri="{FF2B5EF4-FFF2-40B4-BE49-F238E27FC236}">
                <a16:creationId xmlns:a16="http://schemas.microsoft.com/office/drawing/2014/main" id="{E656A77F-2AAD-41A1-BEB3-6E6F28F7227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3604" y="857250"/>
            <a:ext cx="8635603" cy="5143500"/>
          </a:xfrm>
          <a:prstGeom prst="rect">
            <a:avLst/>
          </a:prstGeom>
        </p:spPr>
      </p:pic>
      <p:sp>
        <p:nvSpPr>
          <p:cNvPr id="2" name="Footer Placeholder 1">
            <a:extLst>
              <a:ext uri="{FF2B5EF4-FFF2-40B4-BE49-F238E27FC236}">
                <a16:creationId xmlns:a16="http://schemas.microsoft.com/office/drawing/2014/main" id="{82AE0FE6-B3AA-4EDF-AC16-A86D841B36B9}"/>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5678130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0">
            <a:extLst>
              <a:ext uri="{FF2B5EF4-FFF2-40B4-BE49-F238E27FC236}">
                <a16:creationId xmlns:a16="http://schemas.microsoft.com/office/drawing/2014/main" id="{88C25EDF-7BF0-4425-A9D3-E5DF7FD3E4F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90638"/>
            <a:ext cx="9144000" cy="4275535"/>
          </a:xfrm>
          <a:prstGeom prst="rect">
            <a:avLst/>
          </a:prstGeom>
        </p:spPr>
      </p:pic>
      <p:sp>
        <p:nvSpPr>
          <p:cNvPr id="2" name="Footer Placeholder 1">
            <a:extLst>
              <a:ext uri="{FF2B5EF4-FFF2-40B4-BE49-F238E27FC236}">
                <a16:creationId xmlns:a16="http://schemas.microsoft.com/office/drawing/2014/main" id="{09CBCA74-B2CA-48F3-9CA5-32D34344A4A3}"/>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7162908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71DF-1C3D-4A86-BD7A-D36F8E50F4AC}"/>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6.10  </a:t>
            </a:r>
            <a:r>
              <a:rPr lang="en-US" dirty="0">
                <a:solidFill>
                  <a:srgbClr val="3380E6"/>
                </a:solidFill>
                <a:latin typeface="Calibri" panose="020F0502020204030204" pitchFamily="34" charset="0"/>
              </a:rPr>
              <a:t>Multidimensional Arrays (cont.)</a:t>
            </a:r>
          </a:p>
        </p:txBody>
      </p:sp>
      <p:sp>
        <p:nvSpPr>
          <p:cNvPr id="78851" name="Text Placeholder 2">
            <a:extLst>
              <a:ext uri="{FF2B5EF4-FFF2-40B4-BE49-F238E27FC236}">
                <a16:creationId xmlns:a16="http://schemas.microsoft.com/office/drawing/2014/main" id="{73E366CD-DC5E-48D2-A79A-40E25DA09E97}"/>
              </a:ext>
            </a:extLst>
          </p:cNvPr>
          <p:cNvSpPr>
            <a:spLocks noGrp="1"/>
          </p:cNvSpPr>
          <p:nvPr>
            <p:ph type="body" idx="1"/>
          </p:nvPr>
        </p:nvSpPr>
        <p:spPr>
          <a:xfrm>
            <a:off x="457200" y="1295400"/>
            <a:ext cx="8229600" cy="4525963"/>
          </a:xfrm>
        </p:spPr>
        <p:txBody>
          <a:bodyPr/>
          <a:lstStyle/>
          <a:p>
            <a:pPr eaLnBrk="1" hangingPunct="1">
              <a:lnSpc>
                <a:spcPct val="80000"/>
              </a:lnSpc>
            </a:pPr>
            <a:r>
              <a:rPr lang="en-US" altLang="en-US" sz="2400" dirty="0">
                <a:solidFill>
                  <a:srgbClr val="000000"/>
                </a:solidFill>
                <a:latin typeface="Cambria" panose="02040503050406030204" pitchFamily="18" charset="0"/>
              </a:rPr>
              <a:t>Multidimensional arrays can be initialized with array initializers in declarations.</a:t>
            </a:r>
          </a:p>
          <a:p>
            <a:pPr eaLnBrk="1" hangingPunct="1">
              <a:lnSpc>
                <a:spcPct val="80000"/>
              </a:lnSpc>
            </a:pPr>
            <a:r>
              <a:rPr lang="en-US" altLang="en-US" sz="2400" dirty="0">
                <a:solidFill>
                  <a:srgbClr val="000000"/>
                </a:solidFill>
                <a:latin typeface="Cambria" panose="02040503050406030204" pitchFamily="18" charset="0"/>
              </a:rPr>
              <a:t>A two-dimensional array </a:t>
            </a:r>
            <a:r>
              <a:rPr lang="en-US" altLang="en-US" sz="2400" dirty="0">
                <a:solidFill>
                  <a:srgbClr val="000000"/>
                </a:solidFill>
                <a:latin typeface="Consolas" panose="020B0609020204030204" pitchFamily="49" charset="0"/>
              </a:rPr>
              <a:t>b</a:t>
            </a:r>
            <a:r>
              <a:rPr lang="en-US" altLang="en-US" sz="2400" dirty="0">
                <a:solidFill>
                  <a:srgbClr val="000000"/>
                </a:solidFill>
                <a:latin typeface="Cambria" panose="02040503050406030204" pitchFamily="18" charset="0"/>
              </a:rPr>
              <a:t> with two rows and two columns could be declared and initialized with </a:t>
            </a:r>
            <a:r>
              <a:rPr lang="en-US" altLang="en-US" sz="2400" dirty="0">
                <a:solidFill>
                  <a:srgbClr val="0000FF"/>
                </a:solidFill>
                <a:latin typeface="Cambria" panose="02040503050406030204" pitchFamily="18" charset="0"/>
              </a:rPr>
              <a:t>nested array initializers</a:t>
            </a:r>
            <a:r>
              <a:rPr lang="en-US" altLang="en-US" sz="2400" dirty="0">
                <a:solidFill>
                  <a:srgbClr val="000000"/>
                </a:solidFill>
                <a:latin typeface="Cambria" panose="02040503050406030204" pitchFamily="18" charset="0"/>
              </a:rPr>
              <a:t> as follows:</a:t>
            </a:r>
          </a:p>
          <a:p>
            <a:pPr lvl="2" eaLnBrk="1" hangingPunct="1">
              <a:lnSpc>
                <a:spcPct val="80000"/>
              </a:lnSpc>
            </a:pPr>
            <a:r>
              <a:rPr lang="en-US" altLang="en-US" sz="1800" dirty="0" err="1">
                <a:solidFill>
                  <a:srgbClr val="0000FF"/>
                </a:solidFill>
                <a:latin typeface="Consolas" panose="020B0609020204030204" pitchFamily="49" charset="0"/>
              </a:rPr>
              <a:t>int</a:t>
            </a:r>
            <a:r>
              <a:rPr lang="en-US" altLang="en-US" sz="1800" dirty="0">
                <a:solidFill>
                  <a:srgbClr val="000000"/>
                </a:solidFill>
                <a:latin typeface="Consolas" panose="020B0609020204030204" pitchFamily="49" charset="0"/>
              </a:rPr>
              <a:t>[][] b = { { </a:t>
            </a:r>
            <a:r>
              <a:rPr lang="en-US" altLang="en-US" sz="1800" dirty="0">
                <a:solidFill>
                  <a:srgbClr val="128AFF"/>
                </a:solidFill>
                <a:latin typeface="Consolas" panose="020B0609020204030204" pitchFamily="49" charset="0"/>
              </a:rPr>
              <a:t>1</a:t>
            </a:r>
            <a:r>
              <a:rPr lang="en-US" altLang="en-US" sz="1800" dirty="0">
                <a:solidFill>
                  <a:srgbClr val="000000"/>
                </a:solidFill>
                <a:latin typeface="Consolas" panose="020B0609020204030204" pitchFamily="49" charset="0"/>
              </a:rPr>
              <a:t>, </a:t>
            </a:r>
            <a:r>
              <a:rPr lang="en-US" altLang="en-US" sz="1800" dirty="0">
                <a:solidFill>
                  <a:srgbClr val="128AFF"/>
                </a:solidFill>
                <a:latin typeface="Consolas" panose="020B0609020204030204" pitchFamily="49" charset="0"/>
              </a:rPr>
              <a:t>2</a:t>
            </a:r>
            <a:r>
              <a:rPr lang="en-US" altLang="en-US" sz="1800" dirty="0">
                <a:solidFill>
                  <a:srgbClr val="000000"/>
                </a:solidFill>
                <a:latin typeface="Consolas" panose="020B0609020204030204" pitchFamily="49" charset="0"/>
              </a:rPr>
              <a:t> }, { </a:t>
            </a:r>
            <a:r>
              <a:rPr lang="en-US" altLang="en-US" sz="1800" dirty="0">
                <a:solidFill>
                  <a:srgbClr val="128AFF"/>
                </a:solidFill>
                <a:latin typeface="Consolas" panose="020B0609020204030204" pitchFamily="49" charset="0"/>
              </a:rPr>
              <a:t>3</a:t>
            </a:r>
            <a:r>
              <a:rPr lang="en-US" altLang="en-US" sz="1800" dirty="0">
                <a:solidFill>
                  <a:srgbClr val="000000"/>
                </a:solidFill>
                <a:latin typeface="Consolas" panose="020B0609020204030204" pitchFamily="49" charset="0"/>
              </a:rPr>
              <a:t>, </a:t>
            </a:r>
            <a:r>
              <a:rPr lang="en-US" altLang="en-US" sz="1800" dirty="0">
                <a:solidFill>
                  <a:srgbClr val="128AFF"/>
                </a:solidFill>
                <a:latin typeface="Consolas" panose="020B0609020204030204" pitchFamily="49" charset="0"/>
              </a:rPr>
              <a:t>4</a:t>
            </a:r>
            <a:r>
              <a:rPr lang="en-US" altLang="en-US" sz="1800" dirty="0">
                <a:solidFill>
                  <a:srgbClr val="000000"/>
                </a:solidFill>
                <a:latin typeface="Consolas" panose="020B0609020204030204" pitchFamily="49" charset="0"/>
              </a:rPr>
              <a:t> } };</a:t>
            </a:r>
          </a:p>
          <a:p>
            <a:pPr eaLnBrk="1" hangingPunct="1">
              <a:lnSpc>
                <a:spcPct val="80000"/>
              </a:lnSpc>
            </a:pPr>
            <a:r>
              <a:rPr lang="en-US" altLang="en-US" sz="2400" dirty="0">
                <a:solidFill>
                  <a:srgbClr val="000000"/>
                </a:solidFill>
                <a:latin typeface="Cambria" panose="02040503050406030204" pitchFamily="18" charset="0"/>
              </a:rPr>
              <a:t>The initial values are grouped by row in braces.</a:t>
            </a:r>
          </a:p>
          <a:p>
            <a:pPr eaLnBrk="1" hangingPunct="1">
              <a:lnSpc>
                <a:spcPct val="80000"/>
              </a:lnSpc>
            </a:pPr>
            <a:r>
              <a:rPr lang="en-US" altLang="en-US" sz="2400" dirty="0">
                <a:solidFill>
                  <a:srgbClr val="000000"/>
                </a:solidFill>
                <a:latin typeface="Cambria" panose="02040503050406030204" pitchFamily="18" charset="0"/>
              </a:rPr>
              <a:t>The compiler counts the number of nested array initializers to determine the number of rows in array </a:t>
            </a:r>
            <a:r>
              <a:rPr lang="en-US" altLang="en-US" sz="2400" dirty="0">
                <a:solidFill>
                  <a:srgbClr val="000000"/>
                </a:solidFill>
                <a:latin typeface="Consolas" panose="020B0609020204030204" pitchFamily="49" charset="0"/>
              </a:rPr>
              <a:t>b</a:t>
            </a:r>
            <a:r>
              <a:rPr lang="en-US" altLang="en-US" sz="2400" dirty="0">
                <a:solidFill>
                  <a:srgbClr val="000000"/>
                </a:solidFill>
                <a:latin typeface="Cambria" panose="02040503050406030204" pitchFamily="18" charset="0"/>
              </a:rPr>
              <a:t>.</a:t>
            </a:r>
          </a:p>
          <a:p>
            <a:pPr eaLnBrk="1" hangingPunct="1">
              <a:lnSpc>
                <a:spcPct val="80000"/>
              </a:lnSpc>
            </a:pPr>
            <a:r>
              <a:rPr lang="en-US" altLang="en-US" sz="2400" dirty="0">
                <a:solidFill>
                  <a:srgbClr val="000000"/>
                </a:solidFill>
                <a:latin typeface="Cambria" panose="02040503050406030204" pitchFamily="18" charset="0"/>
              </a:rPr>
              <a:t>The compiler counts the initializer values in the nested array initializer for a row to determine the number of columns in that row.</a:t>
            </a:r>
          </a:p>
          <a:p>
            <a:pPr eaLnBrk="1" hangingPunct="1">
              <a:lnSpc>
                <a:spcPct val="80000"/>
              </a:lnSpc>
            </a:pPr>
            <a:r>
              <a:rPr lang="en-US" altLang="en-US" sz="2400" i="1" dirty="0">
                <a:solidFill>
                  <a:srgbClr val="000000"/>
                </a:solidFill>
                <a:latin typeface="Cambria" panose="02040503050406030204" pitchFamily="18" charset="0"/>
              </a:rPr>
              <a:t>Rows can have different lengths.</a:t>
            </a:r>
          </a:p>
          <a:p>
            <a:pPr eaLnBrk="1" hangingPunct="1">
              <a:lnSpc>
                <a:spcPct val="80000"/>
              </a:lnSpc>
            </a:pPr>
            <a:r>
              <a:rPr lang="en-US" altLang="en-US" sz="2400" dirty="0">
                <a:solidFill>
                  <a:srgbClr val="000000"/>
                </a:solidFill>
                <a:latin typeface="Cambria" panose="02040503050406030204" pitchFamily="18" charset="0"/>
              </a:rPr>
              <a:t>Multidimensional arrays are maintained as </a:t>
            </a:r>
            <a:r>
              <a:rPr lang="en-US" altLang="en-US" sz="2400" i="1" dirty="0">
                <a:solidFill>
                  <a:srgbClr val="000000"/>
                </a:solidFill>
                <a:latin typeface="Cambria" panose="02040503050406030204" pitchFamily="18" charset="0"/>
              </a:rPr>
              <a:t>arrays of one-dimensional arrays</a:t>
            </a:r>
            <a:r>
              <a:rPr lang="en-US" altLang="en-US" sz="2400" dirty="0">
                <a:solidFill>
                  <a:srgbClr val="000000"/>
                </a:solidFill>
                <a:latin typeface="Cambria" panose="02040503050406030204" pitchFamily="18" charset="0"/>
              </a:rPr>
              <a:t>.</a:t>
            </a:r>
          </a:p>
        </p:txBody>
      </p:sp>
      <p:sp>
        <p:nvSpPr>
          <p:cNvPr id="4" name="Footer Placeholder 3">
            <a:extLst>
              <a:ext uri="{FF2B5EF4-FFF2-40B4-BE49-F238E27FC236}">
                <a16:creationId xmlns:a16="http://schemas.microsoft.com/office/drawing/2014/main" id="{DDEF36E8-CBA8-49B7-B9C7-7BF30869F61B}"/>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1F25-5E14-479F-86A5-52142C920436}"/>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6.10  </a:t>
            </a:r>
            <a:r>
              <a:rPr lang="en-US" dirty="0">
                <a:solidFill>
                  <a:srgbClr val="3380E6"/>
                </a:solidFill>
                <a:latin typeface="Calibri" panose="020F0502020204030204" pitchFamily="34" charset="0"/>
              </a:rPr>
              <a:t>Multidimensional Arrays (cont.)</a:t>
            </a:r>
          </a:p>
        </p:txBody>
      </p:sp>
      <p:sp>
        <p:nvSpPr>
          <p:cNvPr id="79875" name="Text Placeholder 2">
            <a:extLst>
              <a:ext uri="{FF2B5EF4-FFF2-40B4-BE49-F238E27FC236}">
                <a16:creationId xmlns:a16="http://schemas.microsoft.com/office/drawing/2014/main" id="{8FAB8CE8-73A6-41C0-BF3C-7EFF44A5EE60}"/>
              </a:ext>
            </a:extLst>
          </p:cNvPr>
          <p:cNvSpPr>
            <a:spLocks noGrp="1"/>
          </p:cNvSpPr>
          <p:nvPr>
            <p:ph type="body" idx="1"/>
          </p:nvPr>
        </p:nvSpPr>
        <p:spPr/>
        <p:txBody>
          <a:bodyPr/>
          <a:lstStyle/>
          <a:p>
            <a:pPr eaLnBrk="1" hangingPunct="1">
              <a:lnSpc>
                <a:spcPct val="90000"/>
              </a:lnSpc>
            </a:pPr>
            <a:r>
              <a:rPr lang="en-US" altLang="en-US" sz="2300" dirty="0">
                <a:solidFill>
                  <a:srgbClr val="000000"/>
                </a:solidFill>
                <a:latin typeface="Cambria" panose="02040503050406030204" pitchFamily="18" charset="0"/>
              </a:rPr>
              <a:t>A multidimensional array with the same number of columns in every row can be created with an array-creation expression, as in:</a:t>
            </a:r>
          </a:p>
          <a:p>
            <a:pPr lvl="2" eaLnBrk="1" hangingPunct="1">
              <a:lnSpc>
                <a:spcPct val="90000"/>
              </a:lnSpc>
            </a:pPr>
            <a:r>
              <a:rPr lang="en-US" altLang="en-US" sz="1800" dirty="0" err="1">
                <a:solidFill>
                  <a:srgbClr val="0000FF"/>
                </a:solidFill>
                <a:latin typeface="Consolas" panose="020B0609020204030204" pitchFamily="49" charset="0"/>
              </a:rPr>
              <a:t>int</a:t>
            </a:r>
            <a:r>
              <a:rPr lang="en-US" altLang="en-US" sz="1800" dirty="0">
                <a:solidFill>
                  <a:srgbClr val="000000"/>
                </a:solidFill>
                <a:latin typeface="Consolas" panose="020B0609020204030204" pitchFamily="49" charset="0"/>
              </a:rPr>
              <a:t>[][] b = </a:t>
            </a:r>
            <a:r>
              <a:rPr lang="en-US" altLang="en-US" sz="1800" dirty="0">
                <a:solidFill>
                  <a:srgbClr val="0000FF"/>
                </a:solidFill>
                <a:latin typeface="Consolas" panose="020B0609020204030204" pitchFamily="49" charset="0"/>
              </a:rPr>
              <a:t>new </a:t>
            </a:r>
            <a:r>
              <a:rPr lang="en-US" altLang="en-US" sz="1800" dirty="0" err="1">
                <a:solidFill>
                  <a:srgbClr val="0000FF"/>
                </a:solidFill>
                <a:latin typeface="Consolas" panose="020B0609020204030204" pitchFamily="49" charset="0"/>
              </a:rPr>
              <a:t>int</a:t>
            </a:r>
            <a:r>
              <a:rPr lang="en-US" altLang="en-US" sz="1800" dirty="0">
                <a:solidFill>
                  <a:srgbClr val="000000"/>
                </a:solidFill>
                <a:latin typeface="Consolas" panose="020B0609020204030204" pitchFamily="49" charset="0"/>
              </a:rPr>
              <a:t>[</a:t>
            </a:r>
            <a:r>
              <a:rPr lang="en-US" altLang="en-US" sz="1800" dirty="0">
                <a:solidFill>
                  <a:srgbClr val="128AFF"/>
                </a:solidFill>
                <a:latin typeface="Consolas" panose="020B0609020204030204" pitchFamily="49" charset="0"/>
              </a:rPr>
              <a:t>3</a:t>
            </a:r>
            <a:r>
              <a:rPr lang="en-US" altLang="en-US" sz="1800" dirty="0">
                <a:solidFill>
                  <a:srgbClr val="000000"/>
                </a:solidFill>
                <a:latin typeface="Consolas" panose="020B0609020204030204" pitchFamily="49" charset="0"/>
              </a:rPr>
              <a:t>][</a:t>
            </a:r>
            <a:r>
              <a:rPr lang="en-US" altLang="en-US" sz="1800" dirty="0">
                <a:solidFill>
                  <a:srgbClr val="128AFF"/>
                </a:solidFill>
                <a:latin typeface="Consolas" panose="020B0609020204030204" pitchFamily="49" charset="0"/>
              </a:rPr>
              <a:t>4</a:t>
            </a:r>
            <a:r>
              <a:rPr lang="en-US" altLang="en-US" sz="1800" dirty="0">
                <a:solidFill>
                  <a:srgbClr val="000000"/>
                </a:solidFill>
                <a:latin typeface="Consolas" panose="020B0609020204030204" pitchFamily="49" charset="0"/>
              </a:rPr>
              <a:t>];</a:t>
            </a:r>
          </a:p>
          <a:p>
            <a:pPr eaLnBrk="1" hangingPunct="1">
              <a:lnSpc>
                <a:spcPct val="90000"/>
              </a:lnSpc>
            </a:pPr>
            <a:r>
              <a:rPr lang="en-US" altLang="en-US" sz="2300" dirty="0">
                <a:solidFill>
                  <a:srgbClr val="000000"/>
                </a:solidFill>
                <a:latin typeface="Cambria" panose="02040503050406030204" pitchFamily="18" charset="0"/>
              </a:rPr>
              <a:t>Programs can also use variables to specify array dimensions, because </a:t>
            </a:r>
            <a:r>
              <a:rPr lang="en-US" altLang="en-US" sz="2300" i="1" dirty="0">
                <a:solidFill>
                  <a:srgbClr val="000000"/>
                </a:solidFill>
                <a:latin typeface="Consolas" panose="020B0609020204030204" pitchFamily="49" charset="0"/>
              </a:rPr>
              <a:t>new</a:t>
            </a:r>
            <a:r>
              <a:rPr lang="en-US" altLang="en-US" sz="2300" i="1" dirty="0">
                <a:solidFill>
                  <a:srgbClr val="000000"/>
                </a:solidFill>
                <a:latin typeface="Cambria" panose="02040503050406030204" pitchFamily="18" charset="0"/>
              </a:rPr>
              <a:t> creates arrays at execution time—not at compile time.</a:t>
            </a:r>
          </a:p>
          <a:p>
            <a:pPr eaLnBrk="1" hangingPunct="1">
              <a:lnSpc>
                <a:spcPct val="90000"/>
              </a:lnSpc>
            </a:pPr>
            <a:r>
              <a:rPr lang="en-US" altLang="en-US" sz="2300" dirty="0">
                <a:solidFill>
                  <a:srgbClr val="000000"/>
                </a:solidFill>
                <a:latin typeface="Cambria" panose="02040503050406030204" pitchFamily="18" charset="0"/>
              </a:rPr>
              <a:t>The elements of a multidimensional array are initialized when the array object is created.</a:t>
            </a:r>
          </a:p>
          <a:p>
            <a:pPr eaLnBrk="1" hangingPunct="1">
              <a:lnSpc>
                <a:spcPct val="90000"/>
              </a:lnSpc>
            </a:pPr>
            <a:r>
              <a:rPr lang="en-US" altLang="en-US" sz="2300" dirty="0">
                <a:solidFill>
                  <a:srgbClr val="000000"/>
                </a:solidFill>
                <a:latin typeface="Cambria" panose="02040503050406030204" pitchFamily="18" charset="0"/>
              </a:rPr>
              <a:t>A multidimensional array in which each row has a </a:t>
            </a:r>
            <a:r>
              <a:rPr lang="en-US" altLang="en-US" sz="2300" i="1" dirty="0">
                <a:solidFill>
                  <a:srgbClr val="000000"/>
                </a:solidFill>
                <a:latin typeface="Cambria" panose="02040503050406030204" pitchFamily="18" charset="0"/>
              </a:rPr>
              <a:t>different</a:t>
            </a:r>
            <a:r>
              <a:rPr lang="en-US" altLang="en-US" sz="2300" dirty="0">
                <a:solidFill>
                  <a:srgbClr val="000000"/>
                </a:solidFill>
                <a:latin typeface="Cambria" panose="02040503050406030204" pitchFamily="18" charset="0"/>
              </a:rPr>
              <a:t> number of columns can be created as follows:</a:t>
            </a:r>
          </a:p>
          <a:p>
            <a:pPr lvl="2" eaLnBrk="1" hangingPunct="1">
              <a:lnSpc>
                <a:spcPct val="90000"/>
              </a:lnSpc>
            </a:pPr>
            <a:r>
              <a:rPr lang="en-US" altLang="en-US" sz="1800" dirty="0" err="1">
                <a:solidFill>
                  <a:srgbClr val="0000FF"/>
                </a:solidFill>
                <a:latin typeface="Consolas" panose="020B0609020204030204" pitchFamily="49" charset="0"/>
              </a:rPr>
              <a:t>int</a:t>
            </a:r>
            <a:r>
              <a:rPr lang="en-US" altLang="en-US" sz="1800" dirty="0">
                <a:solidFill>
                  <a:srgbClr val="000000"/>
                </a:solidFill>
                <a:latin typeface="Consolas" panose="020B0609020204030204" pitchFamily="49" charset="0"/>
              </a:rPr>
              <a:t>[][] b = </a:t>
            </a:r>
            <a:r>
              <a:rPr lang="en-US" altLang="en-US" sz="1800" dirty="0">
                <a:solidFill>
                  <a:srgbClr val="0000FF"/>
                </a:solidFill>
                <a:latin typeface="Consolas" panose="020B0609020204030204" pitchFamily="49" charset="0"/>
              </a:rPr>
              <a:t>new </a:t>
            </a:r>
            <a:r>
              <a:rPr lang="en-US" altLang="en-US" sz="1800" dirty="0" err="1">
                <a:solidFill>
                  <a:srgbClr val="0000FF"/>
                </a:solidFill>
                <a:latin typeface="Consolas" panose="020B0609020204030204" pitchFamily="49" charset="0"/>
              </a:rPr>
              <a:t>int</a:t>
            </a:r>
            <a:r>
              <a:rPr lang="en-US" altLang="en-US" sz="1800" dirty="0">
                <a:solidFill>
                  <a:srgbClr val="000000"/>
                </a:solidFill>
                <a:latin typeface="Consolas" panose="020B0609020204030204" pitchFamily="49" charset="0"/>
              </a:rPr>
              <a:t>[</a:t>
            </a:r>
            <a:r>
              <a:rPr lang="en-US" altLang="en-US" sz="1800" dirty="0">
                <a:solidFill>
                  <a:srgbClr val="128AFF"/>
                </a:solidFill>
                <a:latin typeface="Consolas" panose="020B0609020204030204" pitchFamily="49" charset="0"/>
              </a:rPr>
              <a:t>2</a:t>
            </a:r>
            <a:r>
              <a:rPr lang="en-US" altLang="en-US" sz="1800" dirty="0">
                <a:solidFill>
                  <a:srgbClr val="000000"/>
                </a:solidFill>
                <a:latin typeface="Consolas" panose="020B0609020204030204" pitchFamily="49" charset="0"/>
              </a:rPr>
              <a:t>][ ];   </a:t>
            </a:r>
            <a:r>
              <a:rPr lang="en-US" altLang="en-US" sz="1800" dirty="0">
                <a:solidFill>
                  <a:srgbClr val="00BF00"/>
                </a:solidFill>
                <a:latin typeface="Consolas" panose="020B0609020204030204" pitchFamily="49" charset="0"/>
              </a:rPr>
              <a:t>// create 2 rows</a:t>
            </a:r>
            <a:br>
              <a:rPr lang="en-US" altLang="en-US" sz="1800" dirty="0">
                <a:solidFill>
                  <a:srgbClr val="00BF00"/>
                </a:solidFill>
                <a:latin typeface="Consolas" panose="020B0609020204030204" pitchFamily="49" charset="0"/>
              </a:rPr>
            </a:br>
            <a:r>
              <a:rPr lang="en-US" altLang="en-US" sz="1800" dirty="0">
                <a:solidFill>
                  <a:srgbClr val="000000"/>
                </a:solidFill>
                <a:latin typeface="Consolas" panose="020B0609020204030204" pitchFamily="49" charset="0"/>
              </a:rPr>
              <a:t>b[</a:t>
            </a:r>
            <a:r>
              <a:rPr lang="en-US" altLang="en-US" sz="1800" dirty="0">
                <a:solidFill>
                  <a:srgbClr val="128AFF"/>
                </a:solidFill>
                <a:latin typeface="Consolas" panose="020B0609020204030204" pitchFamily="49" charset="0"/>
              </a:rPr>
              <a:t>0</a:t>
            </a:r>
            <a:r>
              <a:rPr lang="en-US" altLang="en-US" sz="1800" dirty="0">
                <a:solidFill>
                  <a:srgbClr val="000000"/>
                </a:solidFill>
                <a:latin typeface="Consolas" panose="020B0609020204030204" pitchFamily="49" charset="0"/>
              </a:rPr>
              <a:t>] = </a:t>
            </a:r>
            <a:r>
              <a:rPr lang="en-US" altLang="en-US" sz="1800" dirty="0">
                <a:solidFill>
                  <a:srgbClr val="0000FF"/>
                </a:solidFill>
                <a:latin typeface="Consolas" panose="020B0609020204030204" pitchFamily="49" charset="0"/>
              </a:rPr>
              <a:t>new </a:t>
            </a:r>
            <a:r>
              <a:rPr lang="en-US" altLang="en-US" sz="1800" dirty="0" err="1">
                <a:solidFill>
                  <a:srgbClr val="0000FF"/>
                </a:solidFill>
                <a:latin typeface="Consolas" panose="020B0609020204030204" pitchFamily="49" charset="0"/>
              </a:rPr>
              <a:t>int</a:t>
            </a:r>
            <a:r>
              <a:rPr lang="en-US" altLang="en-US" sz="1800" dirty="0">
                <a:solidFill>
                  <a:srgbClr val="000000"/>
                </a:solidFill>
                <a:latin typeface="Consolas" panose="020B0609020204030204" pitchFamily="49" charset="0"/>
              </a:rPr>
              <a:t>[</a:t>
            </a:r>
            <a:r>
              <a:rPr lang="en-US" altLang="en-US" sz="1800" dirty="0">
                <a:solidFill>
                  <a:srgbClr val="128AFF"/>
                </a:solidFill>
                <a:latin typeface="Consolas" panose="020B0609020204030204" pitchFamily="49" charset="0"/>
              </a:rPr>
              <a:t>5</a:t>
            </a:r>
            <a:r>
              <a:rPr lang="en-US" altLang="en-US" sz="1800" dirty="0">
                <a:solidFill>
                  <a:srgbClr val="000000"/>
                </a:solidFill>
                <a:latin typeface="Consolas" panose="020B0609020204030204" pitchFamily="49" charset="0"/>
              </a:rPr>
              <a:t>]; </a:t>
            </a:r>
            <a:r>
              <a:rPr lang="en-US" altLang="en-US" sz="1800" dirty="0">
                <a:solidFill>
                  <a:srgbClr val="00BF00"/>
                </a:solidFill>
                <a:latin typeface="Consolas" panose="020B0609020204030204" pitchFamily="49" charset="0"/>
              </a:rPr>
              <a:t>// create 5 columns for row 0</a:t>
            </a:r>
            <a:br>
              <a:rPr lang="en-US" altLang="en-US" sz="1800" dirty="0">
                <a:solidFill>
                  <a:srgbClr val="00BF00"/>
                </a:solidFill>
                <a:latin typeface="Consolas" panose="020B0609020204030204" pitchFamily="49" charset="0"/>
              </a:rPr>
            </a:br>
            <a:r>
              <a:rPr lang="en-US" altLang="en-US" sz="1800" dirty="0">
                <a:solidFill>
                  <a:srgbClr val="000000"/>
                </a:solidFill>
                <a:latin typeface="Consolas" panose="020B0609020204030204" pitchFamily="49" charset="0"/>
              </a:rPr>
              <a:t>b[</a:t>
            </a:r>
            <a:r>
              <a:rPr lang="en-US" altLang="en-US" sz="1800" dirty="0">
                <a:solidFill>
                  <a:srgbClr val="128AFF"/>
                </a:solidFill>
                <a:latin typeface="Consolas" panose="020B0609020204030204" pitchFamily="49" charset="0"/>
              </a:rPr>
              <a:t>1</a:t>
            </a:r>
            <a:r>
              <a:rPr lang="en-US" altLang="en-US" sz="1800" dirty="0">
                <a:solidFill>
                  <a:srgbClr val="000000"/>
                </a:solidFill>
                <a:latin typeface="Consolas" panose="020B0609020204030204" pitchFamily="49" charset="0"/>
              </a:rPr>
              <a:t>] = </a:t>
            </a:r>
            <a:r>
              <a:rPr lang="en-US" altLang="en-US" sz="1800" dirty="0">
                <a:solidFill>
                  <a:srgbClr val="0000FF"/>
                </a:solidFill>
                <a:latin typeface="Consolas" panose="020B0609020204030204" pitchFamily="49" charset="0"/>
              </a:rPr>
              <a:t>new </a:t>
            </a:r>
            <a:r>
              <a:rPr lang="en-US" altLang="en-US" sz="1800" dirty="0" err="1">
                <a:solidFill>
                  <a:srgbClr val="0000FF"/>
                </a:solidFill>
                <a:latin typeface="Consolas" panose="020B0609020204030204" pitchFamily="49" charset="0"/>
              </a:rPr>
              <a:t>int</a:t>
            </a:r>
            <a:r>
              <a:rPr lang="en-US" altLang="en-US" sz="1800" dirty="0">
                <a:solidFill>
                  <a:srgbClr val="000000"/>
                </a:solidFill>
                <a:latin typeface="Consolas" panose="020B0609020204030204" pitchFamily="49" charset="0"/>
              </a:rPr>
              <a:t>[</a:t>
            </a:r>
            <a:r>
              <a:rPr lang="en-US" altLang="en-US" sz="1800" dirty="0">
                <a:solidFill>
                  <a:srgbClr val="128AFF"/>
                </a:solidFill>
                <a:latin typeface="Consolas" panose="020B0609020204030204" pitchFamily="49" charset="0"/>
              </a:rPr>
              <a:t>3</a:t>
            </a:r>
            <a:r>
              <a:rPr lang="en-US" altLang="en-US" sz="1800" dirty="0">
                <a:solidFill>
                  <a:srgbClr val="000000"/>
                </a:solidFill>
                <a:latin typeface="Consolas" panose="020B0609020204030204" pitchFamily="49" charset="0"/>
              </a:rPr>
              <a:t>]; </a:t>
            </a:r>
            <a:r>
              <a:rPr lang="en-US" altLang="en-US" sz="1800" dirty="0">
                <a:solidFill>
                  <a:srgbClr val="00BF00"/>
                </a:solidFill>
                <a:latin typeface="Consolas" panose="020B0609020204030204" pitchFamily="49" charset="0"/>
              </a:rPr>
              <a:t>// create 3 columns for row 1</a:t>
            </a:r>
          </a:p>
        </p:txBody>
      </p:sp>
      <p:sp>
        <p:nvSpPr>
          <p:cNvPr id="4" name="Footer Placeholder 3">
            <a:extLst>
              <a:ext uri="{FF2B5EF4-FFF2-40B4-BE49-F238E27FC236}">
                <a16:creationId xmlns:a16="http://schemas.microsoft.com/office/drawing/2014/main" id="{2112E8F9-5D50-410C-BDF0-F691518524E9}"/>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60D2-4496-4734-A7AC-AEA034DAA641}"/>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6.10  </a:t>
            </a:r>
            <a:r>
              <a:rPr lang="en-US" dirty="0">
                <a:solidFill>
                  <a:srgbClr val="3380E6"/>
                </a:solidFill>
                <a:latin typeface="Calibri" panose="020F0502020204030204" pitchFamily="34" charset="0"/>
              </a:rPr>
              <a:t>Multidimensional Arrays (cont.)</a:t>
            </a:r>
          </a:p>
        </p:txBody>
      </p:sp>
      <p:sp>
        <p:nvSpPr>
          <p:cNvPr id="80899" name="Text Placeholder 2">
            <a:extLst>
              <a:ext uri="{FF2B5EF4-FFF2-40B4-BE49-F238E27FC236}">
                <a16:creationId xmlns:a16="http://schemas.microsoft.com/office/drawing/2014/main" id="{E55E9192-35A6-4E6C-AC69-82887595DF0A}"/>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Figure 6.12 demonstrates initializing two-dimensional arrays with array initializers, and using nested </a:t>
            </a:r>
            <a:r>
              <a:rPr lang="en-US" altLang="en-US" dirty="0">
                <a:solidFill>
                  <a:srgbClr val="000000"/>
                </a:solidFill>
                <a:latin typeface="Consolas" panose="020B0609020204030204" pitchFamily="49" charset="0"/>
              </a:rPr>
              <a:t>for</a:t>
            </a:r>
            <a:r>
              <a:rPr lang="en-US" altLang="en-US" dirty="0">
                <a:solidFill>
                  <a:srgbClr val="000000"/>
                </a:solidFill>
                <a:latin typeface="Cambria" panose="02040503050406030204" pitchFamily="18" charset="0"/>
              </a:rPr>
              <a:t> loops to </a:t>
            </a:r>
            <a:r>
              <a:rPr lang="en-US" altLang="en-US" dirty="0">
                <a:solidFill>
                  <a:srgbClr val="0000FF"/>
                </a:solidFill>
                <a:latin typeface="Cambria" panose="02040503050406030204" pitchFamily="18" charset="0"/>
              </a:rPr>
              <a:t>traverse </a:t>
            </a:r>
            <a:r>
              <a:rPr lang="en-US" altLang="en-US" dirty="0">
                <a:solidFill>
                  <a:srgbClr val="000000"/>
                </a:solidFill>
                <a:latin typeface="Cambria" panose="02040503050406030204" pitchFamily="18" charset="0"/>
              </a:rPr>
              <a:t>the arrays—that is, manipulate </a:t>
            </a:r>
            <a:r>
              <a:rPr lang="en-US" altLang="en-US" i="1" dirty="0">
                <a:solidFill>
                  <a:srgbClr val="000000"/>
                </a:solidFill>
                <a:latin typeface="Cambria" panose="02040503050406030204" pitchFamily="18" charset="0"/>
              </a:rPr>
              <a:t>every</a:t>
            </a:r>
            <a:r>
              <a:rPr lang="en-US" altLang="en-US" dirty="0">
                <a:solidFill>
                  <a:srgbClr val="000000"/>
                </a:solidFill>
                <a:latin typeface="Cambria" panose="02040503050406030204" pitchFamily="18" charset="0"/>
              </a:rPr>
              <a:t> element of each array.</a:t>
            </a:r>
          </a:p>
        </p:txBody>
      </p:sp>
      <p:sp>
        <p:nvSpPr>
          <p:cNvPr id="4" name="Footer Placeholder 3">
            <a:extLst>
              <a:ext uri="{FF2B5EF4-FFF2-40B4-BE49-F238E27FC236}">
                <a16:creationId xmlns:a16="http://schemas.microsoft.com/office/drawing/2014/main" id="{9DF0BCA2-8042-4DF4-B435-999244ECF112}"/>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1">
            <a:extLst>
              <a:ext uri="{FF2B5EF4-FFF2-40B4-BE49-F238E27FC236}">
                <a16:creationId xmlns:a16="http://schemas.microsoft.com/office/drawing/2014/main" id="{803721D7-184D-4915-B6F6-A80AE9E47A9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95375"/>
            <a:ext cx="9144000" cy="4666060"/>
          </a:xfrm>
          <a:prstGeom prst="rect">
            <a:avLst/>
          </a:prstGeom>
        </p:spPr>
      </p:pic>
      <p:sp>
        <p:nvSpPr>
          <p:cNvPr id="2" name="Footer Placeholder 1">
            <a:extLst>
              <a:ext uri="{FF2B5EF4-FFF2-40B4-BE49-F238E27FC236}">
                <a16:creationId xmlns:a16="http://schemas.microsoft.com/office/drawing/2014/main" id="{113576CC-DF5C-498A-A415-799BF6F12034}"/>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3816818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2">
            <a:extLst>
              <a:ext uri="{FF2B5EF4-FFF2-40B4-BE49-F238E27FC236}">
                <a16:creationId xmlns:a16="http://schemas.microsoft.com/office/drawing/2014/main" id="{B8D05A86-E8AE-4E0A-BF3E-46F1E821D1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51310" y="857250"/>
            <a:ext cx="7240190" cy="5143500"/>
          </a:xfrm>
          <a:prstGeom prst="rect">
            <a:avLst/>
          </a:prstGeom>
        </p:spPr>
      </p:pic>
      <p:sp>
        <p:nvSpPr>
          <p:cNvPr id="2" name="Footer Placeholder 1">
            <a:extLst>
              <a:ext uri="{FF2B5EF4-FFF2-40B4-BE49-F238E27FC236}">
                <a16:creationId xmlns:a16="http://schemas.microsoft.com/office/drawing/2014/main" id="{E0FF14D6-09DB-46DB-AEDF-C692A0B7B033}"/>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05000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21F2-F4BE-4DB9-B32C-72DF3EA4E344}"/>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6.11  </a:t>
            </a:r>
            <a:r>
              <a:rPr lang="en-US" dirty="0">
                <a:solidFill>
                  <a:srgbClr val="3380E6"/>
                </a:solidFill>
                <a:latin typeface="Calibri" panose="020F0502020204030204" pitchFamily="34" charset="0"/>
              </a:rPr>
              <a:t>Variable-Length Argument Lists</a:t>
            </a:r>
          </a:p>
        </p:txBody>
      </p:sp>
      <p:sp>
        <p:nvSpPr>
          <p:cNvPr id="83971" name="Text Placeholder 2">
            <a:extLst>
              <a:ext uri="{FF2B5EF4-FFF2-40B4-BE49-F238E27FC236}">
                <a16:creationId xmlns:a16="http://schemas.microsoft.com/office/drawing/2014/main" id="{1D341E7E-33EB-43F9-80BE-8EB172E12CE2}"/>
              </a:ext>
            </a:extLst>
          </p:cNvPr>
          <p:cNvSpPr>
            <a:spLocks noGrp="1"/>
          </p:cNvSpPr>
          <p:nvPr>
            <p:ph type="body" idx="1"/>
          </p:nvPr>
        </p:nvSpPr>
        <p:spPr>
          <a:xfrm>
            <a:off x="457200" y="1447800"/>
            <a:ext cx="8229600" cy="4525963"/>
          </a:xfrm>
        </p:spPr>
        <p:txBody>
          <a:bodyPr/>
          <a:lstStyle/>
          <a:p>
            <a:pPr eaLnBrk="1" hangingPunct="1"/>
            <a:r>
              <a:rPr lang="en-US" altLang="en-US" sz="2500" dirty="0">
                <a:solidFill>
                  <a:srgbClr val="000000"/>
                </a:solidFill>
                <a:latin typeface="Cambria" panose="02040503050406030204" pitchFamily="18" charset="0"/>
              </a:rPr>
              <a:t>With </a:t>
            </a:r>
            <a:r>
              <a:rPr lang="en-US" altLang="en-US" sz="2500" dirty="0">
                <a:solidFill>
                  <a:srgbClr val="0000FF"/>
                </a:solidFill>
                <a:latin typeface="Cambria" panose="02040503050406030204" pitchFamily="18" charset="0"/>
              </a:rPr>
              <a:t>variable-length argument lists</a:t>
            </a:r>
            <a:r>
              <a:rPr lang="en-US" altLang="en-US" sz="2500" dirty="0">
                <a:solidFill>
                  <a:srgbClr val="000000"/>
                </a:solidFill>
                <a:latin typeface="Cambria" panose="02040503050406030204" pitchFamily="18" charset="0"/>
              </a:rPr>
              <a:t>, you can create methods that receive an unspecified number of arguments.</a:t>
            </a:r>
          </a:p>
          <a:p>
            <a:pPr eaLnBrk="1" hangingPunct="1"/>
            <a:r>
              <a:rPr lang="en-US" altLang="en-US" sz="2500" dirty="0">
                <a:solidFill>
                  <a:srgbClr val="000000"/>
                </a:solidFill>
                <a:latin typeface="Cambria" panose="02040503050406030204" pitchFamily="18" charset="0"/>
              </a:rPr>
              <a:t>A type followed by an </a:t>
            </a:r>
            <a:r>
              <a:rPr lang="en-US" altLang="en-US" sz="2500" dirty="0">
                <a:solidFill>
                  <a:srgbClr val="0000FF"/>
                </a:solidFill>
                <a:latin typeface="Cambria" panose="02040503050406030204" pitchFamily="18" charset="0"/>
              </a:rPr>
              <a:t>ellipsis (</a:t>
            </a:r>
            <a:r>
              <a:rPr lang="en-US" altLang="en-US" sz="2500" dirty="0">
                <a:solidFill>
                  <a:srgbClr val="0000FF"/>
                </a:solidFill>
                <a:latin typeface="Consolas" panose="020B0609020204030204" pitchFamily="49" charset="0"/>
              </a:rPr>
              <a:t>...</a:t>
            </a:r>
            <a:r>
              <a:rPr lang="en-US" altLang="en-US" sz="2500" dirty="0">
                <a:solidFill>
                  <a:srgbClr val="0000FF"/>
                </a:solidFill>
                <a:latin typeface="Cambria" panose="02040503050406030204" pitchFamily="18" charset="0"/>
              </a:rPr>
              <a:t>)</a:t>
            </a:r>
            <a:r>
              <a:rPr lang="en-US" altLang="en-US" sz="2500" dirty="0">
                <a:solidFill>
                  <a:srgbClr val="000000"/>
                </a:solidFill>
                <a:latin typeface="Cambria" panose="02040503050406030204" pitchFamily="18" charset="0"/>
              </a:rPr>
              <a:t> in a method’s parameter list indicates that the method receives a variable number of arguments of that particular type.</a:t>
            </a:r>
          </a:p>
          <a:p>
            <a:pPr lvl="1" eaLnBrk="1" hangingPunct="1"/>
            <a:r>
              <a:rPr lang="en-US" altLang="en-US" sz="2100" dirty="0">
                <a:solidFill>
                  <a:srgbClr val="000000"/>
                </a:solidFill>
                <a:latin typeface="Cambria" panose="02040503050406030204" pitchFamily="18" charset="0"/>
              </a:rPr>
              <a:t>Can occur only </a:t>
            </a:r>
            <a:r>
              <a:rPr lang="en-US" altLang="en-US" sz="2100" i="1" dirty="0">
                <a:solidFill>
                  <a:srgbClr val="000000"/>
                </a:solidFill>
                <a:latin typeface="Cambria" panose="02040503050406030204" pitchFamily="18" charset="0"/>
              </a:rPr>
              <a:t>once</a:t>
            </a:r>
            <a:r>
              <a:rPr lang="en-US" altLang="en-US" sz="2100" dirty="0">
                <a:solidFill>
                  <a:srgbClr val="000000"/>
                </a:solidFill>
                <a:latin typeface="Cambria" panose="02040503050406030204" pitchFamily="18" charset="0"/>
              </a:rPr>
              <a:t> in a parameter list, and the ellipsis, together with its type and the parameter name, must be placed at the </a:t>
            </a:r>
            <a:r>
              <a:rPr lang="en-US" altLang="en-US" sz="2100" i="1" dirty="0">
                <a:solidFill>
                  <a:srgbClr val="000000"/>
                </a:solidFill>
                <a:latin typeface="Cambria" panose="02040503050406030204" pitchFamily="18" charset="0"/>
              </a:rPr>
              <a:t>end</a:t>
            </a:r>
            <a:r>
              <a:rPr lang="en-US" altLang="en-US" sz="2100" dirty="0">
                <a:solidFill>
                  <a:srgbClr val="000000"/>
                </a:solidFill>
                <a:latin typeface="Cambria" panose="02040503050406030204" pitchFamily="18" charset="0"/>
              </a:rPr>
              <a:t> of the parameter list.</a:t>
            </a:r>
          </a:p>
          <a:p>
            <a:pPr eaLnBrk="1" hangingPunct="1"/>
            <a:r>
              <a:rPr lang="en-US" altLang="en-US" sz="2500" dirty="0">
                <a:solidFill>
                  <a:srgbClr val="000000"/>
                </a:solidFill>
                <a:latin typeface="Cambria" panose="02040503050406030204" pitchFamily="18" charset="0"/>
              </a:rPr>
              <a:t>Figure 6.13 demonstrates method </a:t>
            </a:r>
            <a:r>
              <a:rPr lang="en-US" altLang="en-US" sz="2500" dirty="0">
                <a:solidFill>
                  <a:srgbClr val="000000"/>
                </a:solidFill>
                <a:latin typeface="Consolas" panose="020B0609020204030204" pitchFamily="49" charset="0"/>
              </a:rPr>
              <a:t>average</a:t>
            </a:r>
            <a:r>
              <a:rPr lang="en-US" altLang="en-US" sz="2500" dirty="0">
                <a:solidFill>
                  <a:srgbClr val="000000"/>
                </a:solidFill>
                <a:latin typeface="Cambria" panose="02040503050406030204" pitchFamily="18" charset="0"/>
              </a:rPr>
              <a:t> which receives a variable-length sequence of </a:t>
            </a:r>
            <a:r>
              <a:rPr lang="en-US" altLang="en-US" sz="2500" dirty="0">
                <a:solidFill>
                  <a:srgbClr val="000000"/>
                </a:solidFill>
                <a:latin typeface="Consolas" panose="020B0609020204030204" pitchFamily="49" charset="0"/>
              </a:rPr>
              <a:t>double</a:t>
            </a:r>
            <a:r>
              <a:rPr lang="en-US" altLang="en-US" sz="2500" dirty="0">
                <a:solidFill>
                  <a:srgbClr val="000000"/>
                </a:solidFill>
                <a:latin typeface="Cambria" panose="02040503050406030204" pitchFamily="18" charset="0"/>
              </a:rPr>
              <a:t>s.</a:t>
            </a:r>
          </a:p>
          <a:p>
            <a:pPr eaLnBrk="1" hangingPunct="1"/>
            <a:r>
              <a:rPr lang="en-US" altLang="en-US" sz="2500" dirty="0">
                <a:solidFill>
                  <a:srgbClr val="000000"/>
                </a:solidFill>
                <a:latin typeface="Cambria" panose="02040503050406030204" pitchFamily="18" charset="0"/>
              </a:rPr>
              <a:t>Java treats the variable-length argument list as an array whose elements are all of the same type.</a:t>
            </a:r>
          </a:p>
          <a:p>
            <a:pPr eaLnBrk="1" hangingPunct="1"/>
            <a:endParaRPr lang="en-US" altLang="en-US" sz="2500" dirty="0">
              <a:solidFill>
                <a:srgbClr val="000000"/>
              </a:solidFill>
              <a:latin typeface="Cambria" panose="02040503050406030204" pitchFamily="18" charset="0"/>
            </a:endParaRPr>
          </a:p>
        </p:txBody>
      </p:sp>
      <p:sp>
        <p:nvSpPr>
          <p:cNvPr id="4" name="Footer Placeholder 3">
            <a:extLst>
              <a:ext uri="{FF2B5EF4-FFF2-40B4-BE49-F238E27FC236}">
                <a16:creationId xmlns:a16="http://schemas.microsoft.com/office/drawing/2014/main" id="{52B7A0A4-5389-49DD-B4DB-90D90F985660}"/>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3">
            <a:extLst>
              <a:ext uri="{FF2B5EF4-FFF2-40B4-BE49-F238E27FC236}">
                <a16:creationId xmlns:a16="http://schemas.microsoft.com/office/drawing/2014/main" id="{EC94A469-78AF-4947-9D46-D2E1A9C098A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6438"/>
            <a:ext cx="9144000" cy="2903935"/>
          </a:xfrm>
          <a:prstGeom prst="rect">
            <a:avLst/>
          </a:prstGeom>
        </p:spPr>
      </p:pic>
      <p:sp>
        <p:nvSpPr>
          <p:cNvPr id="2" name="Footer Placeholder 1">
            <a:extLst>
              <a:ext uri="{FF2B5EF4-FFF2-40B4-BE49-F238E27FC236}">
                <a16:creationId xmlns:a16="http://schemas.microsoft.com/office/drawing/2014/main" id="{5041F3CC-758F-4E99-8FA1-D0E36621E69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5102800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4">
            <a:extLst>
              <a:ext uri="{FF2B5EF4-FFF2-40B4-BE49-F238E27FC236}">
                <a16:creationId xmlns:a16="http://schemas.microsoft.com/office/drawing/2014/main" id="{2A8F4200-03D9-4319-A318-F0D139C5474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85838"/>
            <a:ext cx="9144000" cy="4885135"/>
          </a:xfrm>
          <a:prstGeom prst="rect">
            <a:avLst/>
          </a:prstGeom>
        </p:spPr>
      </p:pic>
      <p:sp>
        <p:nvSpPr>
          <p:cNvPr id="2" name="Footer Placeholder 1">
            <a:extLst>
              <a:ext uri="{FF2B5EF4-FFF2-40B4-BE49-F238E27FC236}">
                <a16:creationId xmlns:a16="http://schemas.microsoft.com/office/drawing/2014/main" id="{12496EF5-66F5-421D-BFF6-32FF385A629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5368276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5">
            <a:extLst>
              <a:ext uri="{FF2B5EF4-FFF2-40B4-BE49-F238E27FC236}">
                <a16:creationId xmlns:a16="http://schemas.microsoft.com/office/drawing/2014/main" id="{E1ADFFF1-4769-4EA3-A32A-5F3E4CA810D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78681"/>
            <a:ext cx="9144000" cy="5100638"/>
          </a:xfrm>
          <a:prstGeom prst="rect">
            <a:avLst/>
          </a:prstGeom>
        </p:spPr>
      </p:pic>
      <p:sp>
        <p:nvSpPr>
          <p:cNvPr id="2" name="Footer Placeholder 1">
            <a:extLst>
              <a:ext uri="{FF2B5EF4-FFF2-40B4-BE49-F238E27FC236}">
                <a16:creationId xmlns:a16="http://schemas.microsoft.com/office/drawing/2014/main" id="{E3EB0C5D-B219-4CB4-9AFA-8C377DC9EE82}"/>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85883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B3FF-1CAB-4A2B-AD12-D96C0B2292DF}"/>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6.1  </a:t>
            </a:r>
            <a:r>
              <a:rPr lang="en-US" dirty="0">
                <a:solidFill>
                  <a:srgbClr val="3380E6"/>
                </a:solidFill>
                <a:latin typeface="Calibri" panose="020F0502020204030204" pitchFamily="34" charset="0"/>
              </a:rPr>
              <a:t>Introduction</a:t>
            </a:r>
            <a:endParaRPr lang="en-US" i="1" dirty="0">
              <a:solidFill>
                <a:srgbClr val="000000"/>
              </a:solidFill>
              <a:latin typeface="Cambria" panose="02040503050406030204" pitchFamily="18" charset="0"/>
            </a:endParaRPr>
          </a:p>
        </p:txBody>
      </p:sp>
      <p:sp>
        <p:nvSpPr>
          <p:cNvPr id="14339" name="Text Placeholder 2">
            <a:extLst>
              <a:ext uri="{FF2B5EF4-FFF2-40B4-BE49-F238E27FC236}">
                <a16:creationId xmlns:a16="http://schemas.microsoft.com/office/drawing/2014/main" id="{336C1A8D-2E8A-4429-B1A1-3A601F6495E8}"/>
              </a:ext>
            </a:extLst>
          </p:cNvPr>
          <p:cNvSpPr>
            <a:spLocks noGrp="1"/>
          </p:cNvSpPr>
          <p:nvPr>
            <p:ph type="body" idx="1"/>
          </p:nvPr>
        </p:nvSpPr>
        <p:spPr/>
        <p:txBody>
          <a:bodyPr/>
          <a:lstStyle/>
          <a:p>
            <a:pPr eaLnBrk="1" hangingPunct="1">
              <a:lnSpc>
                <a:spcPct val="80000"/>
              </a:lnSpc>
            </a:pPr>
            <a:r>
              <a:rPr lang="en-US" altLang="en-US" sz="2300" dirty="0">
                <a:solidFill>
                  <a:srgbClr val="0000FF"/>
                </a:solidFill>
                <a:latin typeface="Cambria" panose="02040503050406030204" pitchFamily="18" charset="0"/>
              </a:rPr>
              <a:t>Data structures</a:t>
            </a:r>
            <a:r>
              <a:rPr lang="en-US" altLang="en-US" sz="2300" dirty="0">
                <a:solidFill>
                  <a:srgbClr val="000000"/>
                </a:solidFill>
                <a:latin typeface="Cambria" panose="02040503050406030204" pitchFamily="18" charset="0"/>
              </a:rPr>
              <a:t>—collections of related data items. </a:t>
            </a:r>
          </a:p>
          <a:p>
            <a:pPr eaLnBrk="1" hangingPunct="1">
              <a:lnSpc>
                <a:spcPct val="80000"/>
              </a:lnSpc>
            </a:pPr>
            <a:r>
              <a:rPr lang="en-US" altLang="en-US" sz="2300" dirty="0">
                <a:solidFill>
                  <a:srgbClr val="0000FF"/>
                </a:solidFill>
                <a:latin typeface="Cambria" panose="02040503050406030204" pitchFamily="18" charset="0"/>
              </a:rPr>
              <a:t>Array </a:t>
            </a:r>
            <a:r>
              <a:rPr lang="en-US" altLang="en-US" sz="2300" dirty="0">
                <a:latin typeface="Cambria" panose="02040503050406030204" pitchFamily="18" charset="0"/>
              </a:rPr>
              <a:t>objects—data</a:t>
            </a:r>
            <a:r>
              <a:rPr lang="en-US" altLang="en-US" sz="2300" dirty="0">
                <a:solidFill>
                  <a:srgbClr val="000000"/>
                </a:solidFill>
                <a:latin typeface="Cambria" panose="02040503050406030204" pitchFamily="18" charset="0"/>
              </a:rPr>
              <a:t> structures consisting of related data items of the same type.</a:t>
            </a:r>
          </a:p>
          <a:p>
            <a:pPr lvl="1" eaLnBrk="1" hangingPunct="1">
              <a:lnSpc>
                <a:spcPct val="80000"/>
              </a:lnSpc>
            </a:pPr>
            <a:r>
              <a:rPr lang="en-US" altLang="en-US" sz="2000" dirty="0">
                <a:solidFill>
                  <a:srgbClr val="000000"/>
                </a:solidFill>
                <a:latin typeface="Cambria" panose="02040503050406030204" pitchFamily="18" charset="0"/>
              </a:rPr>
              <a:t>Make it convenient to process related groups of values.</a:t>
            </a:r>
          </a:p>
          <a:p>
            <a:pPr lvl="1" eaLnBrk="1" hangingPunct="1">
              <a:lnSpc>
                <a:spcPct val="80000"/>
              </a:lnSpc>
            </a:pPr>
            <a:r>
              <a:rPr lang="en-US" altLang="en-US" sz="2000" dirty="0">
                <a:solidFill>
                  <a:srgbClr val="000000"/>
                </a:solidFill>
                <a:latin typeface="Cambria" panose="02040503050406030204" pitchFamily="18" charset="0"/>
              </a:rPr>
              <a:t>Remain the same length once they’re created.</a:t>
            </a:r>
          </a:p>
          <a:p>
            <a:pPr eaLnBrk="1" hangingPunct="1">
              <a:lnSpc>
                <a:spcPct val="80000"/>
              </a:lnSpc>
            </a:pPr>
            <a:r>
              <a:rPr lang="en-US" altLang="en-US" sz="2300" i="1" dirty="0">
                <a:solidFill>
                  <a:srgbClr val="000000"/>
                </a:solidFill>
                <a:latin typeface="Cambria" panose="02040503050406030204" pitchFamily="18" charset="0"/>
              </a:rPr>
              <a:t>Enhanced </a:t>
            </a:r>
            <a:r>
              <a:rPr lang="en-US" altLang="en-US" sz="2300" i="1" dirty="0">
                <a:solidFill>
                  <a:srgbClr val="000000"/>
                </a:solidFill>
                <a:latin typeface="Consolas" panose="020B0609020204030204" pitchFamily="49" charset="0"/>
              </a:rPr>
              <a:t>for</a:t>
            </a:r>
            <a:r>
              <a:rPr lang="en-US" altLang="en-US" sz="2300" i="1" dirty="0">
                <a:solidFill>
                  <a:srgbClr val="000000"/>
                </a:solidFill>
                <a:latin typeface="Cambria" panose="02040503050406030204" pitchFamily="18" charset="0"/>
              </a:rPr>
              <a:t> statement</a:t>
            </a:r>
            <a:r>
              <a:rPr lang="en-US" altLang="en-US" sz="2300" dirty="0">
                <a:solidFill>
                  <a:srgbClr val="000000"/>
                </a:solidFill>
                <a:latin typeface="Cambria" panose="02040503050406030204" pitchFamily="18" charset="0"/>
              </a:rPr>
              <a:t>—allows a program to access the data in an array more easily than does the counter-controlled </a:t>
            </a:r>
            <a:r>
              <a:rPr lang="en-US" altLang="en-US" sz="2300" dirty="0">
                <a:solidFill>
                  <a:srgbClr val="000000"/>
                </a:solidFill>
                <a:latin typeface="Consolas" panose="020B0609020204030204" pitchFamily="49" charset="0"/>
              </a:rPr>
              <a:t>for</a:t>
            </a:r>
            <a:r>
              <a:rPr lang="en-US" altLang="en-US" sz="2300" dirty="0">
                <a:solidFill>
                  <a:srgbClr val="000000"/>
                </a:solidFill>
                <a:latin typeface="Cambria" panose="02040503050406030204" pitchFamily="18" charset="0"/>
              </a:rPr>
              <a:t> statement.</a:t>
            </a:r>
          </a:p>
          <a:p>
            <a:pPr eaLnBrk="1" hangingPunct="1">
              <a:lnSpc>
                <a:spcPct val="80000"/>
              </a:lnSpc>
            </a:pPr>
            <a:r>
              <a:rPr lang="en-US" altLang="en-US" sz="2300" dirty="0">
                <a:solidFill>
                  <a:srgbClr val="000000"/>
                </a:solidFill>
                <a:latin typeface="Cambria" panose="02040503050406030204" pitchFamily="18" charset="0"/>
              </a:rPr>
              <a:t>Use </a:t>
            </a:r>
            <a:r>
              <a:rPr lang="en-US" altLang="en-US" sz="2300" i="1" dirty="0">
                <a:solidFill>
                  <a:srgbClr val="000000"/>
                </a:solidFill>
                <a:latin typeface="Cambria" panose="02040503050406030204" pitchFamily="18" charset="0"/>
              </a:rPr>
              <a:t>variable-length argument lists </a:t>
            </a:r>
            <a:r>
              <a:rPr lang="en-US" altLang="en-US" sz="2300" dirty="0">
                <a:solidFill>
                  <a:srgbClr val="000000"/>
                </a:solidFill>
                <a:latin typeface="Cambria" panose="02040503050406030204" pitchFamily="18" charset="0"/>
              </a:rPr>
              <a:t>to create methods that can be called with varying numbers of arguments.</a:t>
            </a:r>
          </a:p>
          <a:p>
            <a:pPr eaLnBrk="1" hangingPunct="1">
              <a:lnSpc>
                <a:spcPct val="80000"/>
              </a:lnSpc>
            </a:pPr>
            <a:r>
              <a:rPr lang="en-US" altLang="en-US" sz="2300" dirty="0">
                <a:solidFill>
                  <a:srgbClr val="000000"/>
                </a:solidFill>
                <a:latin typeface="Cambria" panose="02040503050406030204" pitchFamily="18" charset="0"/>
              </a:rPr>
              <a:t>Demonstrate how to process </a:t>
            </a:r>
            <a:r>
              <a:rPr lang="en-US" altLang="en-US" sz="2300" i="1" dirty="0">
                <a:solidFill>
                  <a:srgbClr val="000000"/>
                </a:solidFill>
                <a:latin typeface="Cambria" panose="02040503050406030204" pitchFamily="18" charset="0"/>
              </a:rPr>
              <a:t>command-line arguments </a:t>
            </a:r>
            <a:r>
              <a:rPr lang="en-US" altLang="en-US" sz="2300" dirty="0">
                <a:solidFill>
                  <a:srgbClr val="000000"/>
                </a:solidFill>
                <a:latin typeface="Cambria" panose="02040503050406030204" pitchFamily="18" charset="0"/>
              </a:rPr>
              <a:t>in method </a:t>
            </a:r>
            <a:r>
              <a:rPr lang="en-US" altLang="en-US" sz="2300" dirty="0">
                <a:solidFill>
                  <a:srgbClr val="000000"/>
                </a:solidFill>
                <a:latin typeface="Consolas" panose="020B0609020204030204" pitchFamily="49" charset="0"/>
              </a:rPr>
              <a:t>main</a:t>
            </a:r>
            <a:r>
              <a:rPr lang="en-US" altLang="en-US" sz="2300" dirty="0">
                <a:solidFill>
                  <a:srgbClr val="000000"/>
                </a:solidFill>
                <a:latin typeface="Cambria" panose="02040503050406030204" pitchFamily="18" charset="0"/>
              </a:rPr>
              <a:t>.</a:t>
            </a:r>
          </a:p>
          <a:p>
            <a:pPr eaLnBrk="1" hangingPunct="1">
              <a:lnSpc>
                <a:spcPct val="80000"/>
              </a:lnSpc>
            </a:pPr>
            <a:r>
              <a:rPr lang="en-US" altLang="en-US" sz="2300" dirty="0">
                <a:solidFill>
                  <a:srgbClr val="000000"/>
                </a:solidFill>
                <a:latin typeface="Consolas" panose="020B0609020204030204" pitchFamily="49" charset="0"/>
              </a:rPr>
              <a:t>static</a:t>
            </a:r>
            <a:r>
              <a:rPr lang="en-US" altLang="en-US" sz="2300" dirty="0">
                <a:solidFill>
                  <a:srgbClr val="000000"/>
                </a:solidFill>
                <a:latin typeface="Cambria" panose="02040503050406030204" pitchFamily="18" charset="0"/>
              </a:rPr>
              <a:t> methods of class </a:t>
            </a:r>
            <a:r>
              <a:rPr lang="en-US" altLang="en-US" sz="2300" dirty="0">
                <a:solidFill>
                  <a:srgbClr val="000000"/>
                </a:solidFill>
                <a:latin typeface="Consolas" panose="020B0609020204030204" pitchFamily="49" charset="0"/>
              </a:rPr>
              <a:t>Arrays</a:t>
            </a:r>
            <a:r>
              <a:rPr lang="en-US" altLang="en-US" sz="2300" dirty="0">
                <a:solidFill>
                  <a:srgbClr val="000000"/>
                </a:solidFill>
                <a:latin typeface="Cambria" panose="02040503050406030204" pitchFamily="18" charset="0"/>
              </a:rPr>
              <a:t> from the </a:t>
            </a:r>
            <a:r>
              <a:rPr lang="en-US" altLang="en-US" sz="2300" dirty="0" err="1">
                <a:solidFill>
                  <a:srgbClr val="000000"/>
                </a:solidFill>
                <a:latin typeface="Consolas" panose="020B0609020204030204" pitchFamily="49" charset="0"/>
              </a:rPr>
              <a:t>java.util</a:t>
            </a:r>
            <a:r>
              <a:rPr lang="en-US" altLang="en-US" sz="2300" dirty="0">
                <a:solidFill>
                  <a:srgbClr val="000000"/>
                </a:solidFill>
                <a:latin typeface="Cambria" panose="02040503050406030204" pitchFamily="18" charset="0"/>
              </a:rPr>
              <a:t> package.</a:t>
            </a:r>
          </a:p>
        </p:txBody>
      </p:sp>
      <p:sp>
        <p:nvSpPr>
          <p:cNvPr id="4" name="Footer Placeholder 3">
            <a:extLst>
              <a:ext uri="{FF2B5EF4-FFF2-40B4-BE49-F238E27FC236}">
                <a16:creationId xmlns:a16="http://schemas.microsoft.com/office/drawing/2014/main" id="{A0D3B125-F357-4450-851A-EEFFED429BC9}"/>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6">
            <a:extLst>
              <a:ext uri="{FF2B5EF4-FFF2-40B4-BE49-F238E27FC236}">
                <a16:creationId xmlns:a16="http://schemas.microsoft.com/office/drawing/2014/main" id="{ACDF00DA-7172-4A23-993A-527ABC185C1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31181"/>
            <a:ext cx="9144000" cy="3195638"/>
          </a:xfrm>
          <a:prstGeom prst="rect">
            <a:avLst/>
          </a:prstGeom>
        </p:spPr>
      </p:pic>
      <p:sp>
        <p:nvSpPr>
          <p:cNvPr id="2" name="Footer Placeholder 1">
            <a:extLst>
              <a:ext uri="{FF2B5EF4-FFF2-40B4-BE49-F238E27FC236}">
                <a16:creationId xmlns:a16="http://schemas.microsoft.com/office/drawing/2014/main" id="{F66A25D8-0668-40DD-A8E0-F346BAF0D589}"/>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481932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D1B1-BE84-490E-9004-021C36D5775F}"/>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6.12  </a:t>
            </a:r>
            <a:r>
              <a:rPr lang="en-US" dirty="0">
                <a:solidFill>
                  <a:srgbClr val="3380E6"/>
                </a:solidFill>
                <a:latin typeface="Calibri" panose="020F0502020204030204" pitchFamily="34" charset="0"/>
              </a:rPr>
              <a:t>Using Command-Line Arguments</a:t>
            </a:r>
          </a:p>
        </p:txBody>
      </p:sp>
      <p:sp>
        <p:nvSpPr>
          <p:cNvPr id="88067" name="Text Placeholder 2">
            <a:extLst>
              <a:ext uri="{FF2B5EF4-FFF2-40B4-BE49-F238E27FC236}">
                <a16:creationId xmlns:a16="http://schemas.microsoft.com/office/drawing/2014/main" id="{B68EE178-7E6E-4ADA-B537-C1BBD1D62C4A}"/>
              </a:ext>
            </a:extLst>
          </p:cNvPr>
          <p:cNvSpPr>
            <a:spLocks noGrp="1"/>
          </p:cNvSpPr>
          <p:nvPr>
            <p:ph type="body" idx="1"/>
          </p:nvPr>
        </p:nvSpPr>
        <p:spPr/>
        <p:txBody>
          <a:bodyPr/>
          <a:lstStyle/>
          <a:p>
            <a:pPr eaLnBrk="1" hangingPunct="1"/>
            <a:r>
              <a:rPr lang="en-US" altLang="en-US" dirty="0">
                <a:solidFill>
                  <a:srgbClr val="000000"/>
                </a:solidFill>
                <a:latin typeface="Cambria" panose="02040503050406030204" pitchFamily="18" charset="0"/>
              </a:rPr>
              <a:t>It’s possible to pass arguments from the command line to an application via method </a:t>
            </a:r>
            <a:r>
              <a:rPr lang="en-US" altLang="en-US" dirty="0">
                <a:solidFill>
                  <a:srgbClr val="000000"/>
                </a:solidFill>
                <a:latin typeface="Consolas" panose="020B0609020204030204" pitchFamily="49" charset="0"/>
              </a:rPr>
              <a:t>main</a:t>
            </a:r>
            <a:r>
              <a:rPr lang="en-US" altLang="en-US" dirty="0">
                <a:solidFill>
                  <a:srgbClr val="000000"/>
                </a:solidFill>
                <a:latin typeface="Cambria" panose="02040503050406030204" pitchFamily="18" charset="0"/>
              </a:rPr>
              <a:t>’s </a:t>
            </a:r>
            <a:r>
              <a:rPr lang="en-US" altLang="en-US" dirty="0">
                <a:solidFill>
                  <a:srgbClr val="000000"/>
                </a:solidFill>
                <a:latin typeface="Consolas" panose="020B0609020204030204" pitchFamily="49" charset="0"/>
              </a:rPr>
              <a:t>String[]</a:t>
            </a:r>
            <a:r>
              <a:rPr lang="en-US" altLang="en-US" dirty="0">
                <a:solidFill>
                  <a:srgbClr val="000000"/>
                </a:solidFill>
                <a:latin typeface="Cambria" panose="02040503050406030204" pitchFamily="18" charset="0"/>
              </a:rPr>
              <a:t> parameter, which receives an array of </a:t>
            </a:r>
            <a:r>
              <a:rPr lang="en-US" altLang="en-US" dirty="0">
                <a:solidFill>
                  <a:srgbClr val="000000"/>
                </a:solidFill>
                <a:latin typeface="Consolas" panose="020B0609020204030204" pitchFamily="49" charset="0"/>
              </a:rPr>
              <a:t>String</a:t>
            </a:r>
            <a:r>
              <a:rPr lang="en-US" altLang="en-US" dirty="0">
                <a:solidFill>
                  <a:srgbClr val="000000"/>
                </a:solidFill>
                <a:latin typeface="Cambria" panose="02040503050406030204" pitchFamily="18" charset="0"/>
              </a:rPr>
              <a:t>s. </a:t>
            </a:r>
          </a:p>
          <a:p>
            <a:pPr eaLnBrk="1" hangingPunct="1"/>
            <a:r>
              <a:rPr lang="en-US" altLang="en-US" dirty="0">
                <a:solidFill>
                  <a:srgbClr val="000000"/>
                </a:solidFill>
                <a:latin typeface="Cambria" panose="02040503050406030204" pitchFamily="18" charset="0"/>
              </a:rPr>
              <a:t>By convention, this parameter is named </a:t>
            </a:r>
            <a:r>
              <a:rPr lang="en-US" altLang="en-US" dirty="0" err="1">
                <a:solidFill>
                  <a:srgbClr val="000000"/>
                </a:solidFill>
                <a:latin typeface="Consolas" panose="020B0609020204030204" pitchFamily="49" charset="0"/>
              </a:rPr>
              <a:t>args</a:t>
            </a:r>
            <a:r>
              <a:rPr lang="en-US" altLang="en-US" dirty="0">
                <a:solidFill>
                  <a:srgbClr val="000000"/>
                </a:solidFill>
                <a:latin typeface="Cambria" panose="02040503050406030204" pitchFamily="18" charset="0"/>
              </a:rPr>
              <a:t>.</a:t>
            </a:r>
          </a:p>
          <a:p>
            <a:pPr eaLnBrk="1" hangingPunct="1"/>
            <a:r>
              <a:rPr lang="en-US" altLang="en-US" dirty="0">
                <a:solidFill>
                  <a:srgbClr val="000000"/>
                </a:solidFill>
                <a:latin typeface="Cambria" panose="02040503050406030204" pitchFamily="18" charset="0"/>
              </a:rPr>
              <a:t>When an application is executed using the </a:t>
            </a:r>
            <a:r>
              <a:rPr lang="en-US" altLang="en-US" dirty="0">
                <a:solidFill>
                  <a:srgbClr val="000000"/>
                </a:solidFill>
                <a:latin typeface="Consolas" panose="020B0609020204030204" pitchFamily="49" charset="0"/>
              </a:rPr>
              <a:t>java</a:t>
            </a:r>
            <a:r>
              <a:rPr lang="en-US" altLang="en-US" dirty="0">
                <a:solidFill>
                  <a:srgbClr val="000000"/>
                </a:solidFill>
                <a:latin typeface="Cambria" panose="02040503050406030204" pitchFamily="18" charset="0"/>
              </a:rPr>
              <a:t> command, Java passes the </a:t>
            </a:r>
            <a:r>
              <a:rPr lang="en-US" altLang="en-US" dirty="0">
                <a:solidFill>
                  <a:srgbClr val="0000FF"/>
                </a:solidFill>
                <a:latin typeface="Cambria" panose="02040503050406030204" pitchFamily="18" charset="0"/>
              </a:rPr>
              <a:t>command-line arguments </a:t>
            </a:r>
            <a:r>
              <a:rPr lang="en-US" altLang="en-US" dirty="0">
                <a:solidFill>
                  <a:srgbClr val="000000"/>
                </a:solidFill>
                <a:latin typeface="Cambria" panose="02040503050406030204" pitchFamily="18" charset="0"/>
              </a:rPr>
              <a:t>that appear after the class name in the </a:t>
            </a:r>
            <a:r>
              <a:rPr lang="en-US" altLang="en-US" dirty="0">
                <a:solidFill>
                  <a:srgbClr val="000000"/>
                </a:solidFill>
                <a:latin typeface="Consolas" panose="020B0609020204030204" pitchFamily="49" charset="0"/>
              </a:rPr>
              <a:t>java</a:t>
            </a:r>
            <a:r>
              <a:rPr lang="en-US" altLang="en-US" dirty="0">
                <a:solidFill>
                  <a:srgbClr val="000000"/>
                </a:solidFill>
                <a:latin typeface="Cambria" panose="02040503050406030204" pitchFamily="18" charset="0"/>
              </a:rPr>
              <a:t> command to the application’s </a:t>
            </a:r>
            <a:r>
              <a:rPr lang="en-US" altLang="en-US" dirty="0">
                <a:solidFill>
                  <a:srgbClr val="000000"/>
                </a:solidFill>
                <a:latin typeface="Consolas" panose="020B0609020204030204" pitchFamily="49" charset="0"/>
              </a:rPr>
              <a:t>main</a:t>
            </a:r>
            <a:r>
              <a:rPr lang="en-US" altLang="en-US" dirty="0">
                <a:solidFill>
                  <a:srgbClr val="000000"/>
                </a:solidFill>
                <a:latin typeface="Cambria" panose="02040503050406030204" pitchFamily="18" charset="0"/>
              </a:rPr>
              <a:t> method as </a:t>
            </a:r>
            <a:r>
              <a:rPr lang="en-US" altLang="en-US" dirty="0">
                <a:solidFill>
                  <a:srgbClr val="000000"/>
                </a:solidFill>
                <a:latin typeface="Consolas" panose="020B0609020204030204" pitchFamily="49" charset="0"/>
              </a:rPr>
              <a:t>String</a:t>
            </a:r>
            <a:r>
              <a:rPr lang="en-US" altLang="en-US" dirty="0">
                <a:solidFill>
                  <a:srgbClr val="000000"/>
                </a:solidFill>
                <a:latin typeface="Cambria" panose="02040503050406030204" pitchFamily="18" charset="0"/>
              </a:rPr>
              <a:t>s in the array </a:t>
            </a:r>
            <a:r>
              <a:rPr lang="en-US" altLang="en-US" dirty="0" err="1">
                <a:solidFill>
                  <a:srgbClr val="000000"/>
                </a:solidFill>
                <a:latin typeface="Consolas" panose="020B0609020204030204" pitchFamily="49" charset="0"/>
              </a:rPr>
              <a:t>args</a:t>
            </a:r>
            <a:r>
              <a:rPr lang="en-US" altLang="en-US" dirty="0">
                <a:solidFill>
                  <a:srgbClr val="000000"/>
                </a:solidFill>
                <a:latin typeface="Cambria" panose="02040503050406030204" pitchFamily="18" charset="0"/>
              </a:rPr>
              <a:t>.</a:t>
            </a:r>
          </a:p>
        </p:txBody>
      </p:sp>
      <p:sp>
        <p:nvSpPr>
          <p:cNvPr id="4" name="Footer Placeholder 3">
            <a:extLst>
              <a:ext uri="{FF2B5EF4-FFF2-40B4-BE49-F238E27FC236}">
                <a16:creationId xmlns:a16="http://schemas.microsoft.com/office/drawing/2014/main" id="{3FA11CAD-F542-4674-AC1F-76F383F02DC2}"/>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7">
            <a:extLst>
              <a:ext uri="{FF2B5EF4-FFF2-40B4-BE49-F238E27FC236}">
                <a16:creationId xmlns:a16="http://schemas.microsoft.com/office/drawing/2014/main" id="{6EC882DA-D743-4D31-BAEC-4C12B149B47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31144"/>
            <a:ext cx="9144000" cy="3795713"/>
          </a:xfrm>
          <a:prstGeom prst="rect">
            <a:avLst/>
          </a:prstGeom>
        </p:spPr>
      </p:pic>
      <p:sp>
        <p:nvSpPr>
          <p:cNvPr id="2" name="Footer Placeholder 1">
            <a:extLst>
              <a:ext uri="{FF2B5EF4-FFF2-40B4-BE49-F238E27FC236}">
                <a16:creationId xmlns:a16="http://schemas.microsoft.com/office/drawing/2014/main" id="{45BD5C68-E2A4-445B-B712-DA692D92CFB3}"/>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690248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8">
            <a:extLst>
              <a:ext uri="{FF2B5EF4-FFF2-40B4-BE49-F238E27FC236}">
                <a16:creationId xmlns:a16="http://schemas.microsoft.com/office/drawing/2014/main" id="{7FF4A510-7B1E-48F0-8898-7B8A2A376C6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02494" y="857250"/>
            <a:ext cx="7337822" cy="5143500"/>
          </a:xfrm>
          <a:prstGeom prst="rect">
            <a:avLst/>
          </a:prstGeom>
        </p:spPr>
      </p:pic>
      <p:sp>
        <p:nvSpPr>
          <p:cNvPr id="2" name="Footer Placeholder 1">
            <a:extLst>
              <a:ext uri="{FF2B5EF4-FFF2-40B4-BE49-F238E27FC236}">
                <a16:creationId xmlns:a16="http://schemas.microsoft.com/office/drawing/2014/main" id="{C4DF7669-EA95-4E6A-AC6C-0BC3433B09C5}"/>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3761253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49">
            <a:extLst>
              <a:ext uri="{FF2B5EF4-FFF2-40B4-BE49-F238E27FC236}">
                <a16:creationId xmlns:a16="http://schemas.microsoft.com/office/drawing/2014/main" id="{8330DA11-37B8-4741-9889-F0612D135E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08498"/>
            <a:ext cx="9144000" cy="4239815"/>
          </a:xfrm>
          <a:prstGeom prst="rect">
            <a:avLst/>
          </a:prstGeom>
        </p:spPr>
      </p:pic>
      <p:sp>
        <p:nvSpPr>
          <p:cNvPr id="2" name="Footer Placeholder 1">
            <a:extLst>
              <a:ext uri="{FF2B5EF4-FFF2-40B4-BE49-F238E27FC236}">
                <a16:creationId xmlns:a16="http://schemas.microsoft.com/office/drawing/2014/main" id="{67330066-EF68-453B-B3F0-E38BDF24B26F}"/>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0551532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0">
            <a:extLst>
              <a:ext uri="{FF2B5EF4-FFF2-40B4-BE49-F238E27FC236}">
                <a16:creationId xmlns:a16="http://schemas.microsoft.com/office/drawing/2014/main" id="{1120DCF0-6D40-438E-AA87-D707BFD883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27585"/>
            <a:ext cx="9144000" cy="3601640"/>
          </a:xfrm>
          <a:prstGeom prst="rect">
            <a:avLst/>
          </a:prstGeom>
        </p:spPr>
      </p:pic>
      <p:sp>
        <p:nvSpPr>
          <p:cNvPr id="2" name="Footer Placeholder 1">
            <a:extLst>
              <a:ext uri="{FF2B5EF4-FFF2-40B4-BE49-F238E27FC236}">
                <a16:creationId xmlns:a16="http://schemas.microsoft.com/office/drawing/2014/main" id="{F18BC8CC-169D-4C14-9BE9-EF2C20C94A6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8603393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A965-2A8C-463B-9458-72D2446DD950}"/>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6.13  </a:t>
            </a:r>
            <a:r>
              <a:rPr lang="en-US" dirty="0">
                <a:solidFill>
                  <a:srgbClr val="3380E6"/>
                </a:solidFill>
                <a:latin typeface="Calibri" panose="020F0502020204030204" pitchFamily="34" charset="0"/>
              </a:rPr>
              <a:t>Class </a:t>
            </a:r>
            <a:r>
              <a:rPr lang="en-US" dirty="0">
                <a:solidFill>
                  <a:srgbClr val="3380E6"/>
                </a:solidFill>
                <a:latin typeface="Consolas" panose="020B0609020204030204" pitchFamily="49" charset="0"/>
              </a:rPr>
              <a:t>Arrays</a:t>
            </a:r>
            <a:r>
              <a:rPr lang="en-US" dirty="0">
                <a:solidFill>
                  <a:srgbClr val="3380E6"/>
                </a:solidFill>
                <a:latin typeface="Calibri" panose="020F0502020204030204" pitchFamily="34" charset="0"/>
              </a:rPr>
              <a:t> </a:t>
            </a:r>
          </a:p>
        </p:txBody>
      </p:sp>
      <p:sp>
        <p:nvSpPr>
          <p:cNvPr id="92163" name="Text Placeholder 2">
            <a:extLst>
              <a:ext uri="{FF2B5EF4-FFF2-40B4-BE49-F238E27FC236}">
                <a16:creationId xmlns:a16="http://schemas.microsoft.com/office/drawing/2014/main" id="{21492AB3-2D6D-45DF-8F02-8906A3422DCE}"/>
              </a:ext>
            </a:extLst>
          </p:cNvPr>
          <p:cNvSpPr>
            <a:spLocks noGrp="1"/>
          </p:cNvSpPr>
          <p:nvPr>
            <p:ph type="body" idx="1"/>
          </p:nvPr>
        </p:nvSpPr>
        <p:spPr/>
        <p:txBody>
          <a:bodyPr/>
          <a:lstStyle/>
          <a:p>
            <a:pPr eaLnBrk="1" hangingPunct="1">
              <a:lnSpc>
                <a:spcPct val="90000"/>
              </a:lnSpc>
            </a:pPr>
            <a:r>
              <a:rPr lang="en-US" altLang="en-US" sz="2300" dirty="0">
                <a:solidFill>
                  <a:srgbClr val="000000"/>
                </a:solidFill>
                <a:latin typeface="Cambria" panose="02040503050406030204" pitchFamily="18" charset="0"/>
              </a:rPr>
              <a:t>Class </a:t>
            </a:r>
            <a:r>
              <a:rPr lang="en-US" altLang="en-US" sz="2300" dirty="0">
                <a:solidFill>
                  <a:srgbClr val="0000FF"/>
                </a:solidFill>
                <a:latin typeface="Consolas" panose="020B0609020204030204" pitchFamily="49" charset="0"/>
              </a:rPr>
              <a:t>Arrays</a:t>
            </a:r>
            <a:r>
              <a:rPr lang="en-US" altLang="en-US" sz="2300" dirty="0">
                <a:solidFill>
                  <a:srgbClr val="000000"/>
                </a:solidFill>
                <a:latin typeface="Cambria" panose="02040503050406030204" pitchFamily="18" charset="0"/>
              </a:rPr>
              <a:t> helps you avoid reinventing the wheel by providing </a:t>
            </a:r>
            <a:r>
              <a:rPr lang="en-US" altLang="en-US" sz="2300" dirty="0">
                <a:solidFill>
                  <a:srgbClr val="000000"/>
                </a:solidFill>
                <a:latin typeface="Consolas" panose="020B0609020204030204" pitchFamily="49" charset="0"/>
              </a:rPr>
              <a:t>static</a:t>
            </a:r>
            <a:r>
              <a:rPr lang="en-US" altLang="en-US" sz="2300" dirty="0">
                <a:solidFill>
                  <a:srgbClr val="000000"/>
                </a:solidFill>
                <a:latin typeface="Cambria" panose="02040503050406030204" pitchFamily="18" charset="0"/>
              </a:rPr>
              <a:t> methods for common array manipulations.</a:t>
            </a:r>
          </a:p>
          <a:p>
            <a:pPr eaLnBrk="1" hangingPunct="1">
              <a:lnSpc>
                <a:spcPct val="90000"/>
              </a:lnSpc>
            </a:pPr>
            <a:r>
              <a:rPr lang="en-US" altLang="en-US" sz="2300" dirty="0">
                <a:solidFill>
                  <a:srgbClr val="000000"/>
                </a:solidFill>
                <a:latin typeface="Cambria" panose="02040503050406030204" pitchFamily="18" charset="0"/>
              </a:rPr>
              <a:t>These methods include </a:t>
            </a:r>
            <a:r>
              <a:rPr lang="en-US" altLang="en-US" sz="2300" dirty="0">
                <a:solidFill>
                  <a:srgbClr val="0000FF"/>
                </a:solidFill>
                <a:latin typeface="Consolas" panose="020B0609020204030204" pitchFamily="49" charset="0"/>
              </a:rPr>
              <a:t>sort</a:t>
            </a:r>
            <a:r>
              <a:rPr lang="en-US" altLang="en-US" sz="2300" dirty="0">
                <a:solidFill>
                  <a:srgbClr val="000000"/>
                </a:solidFill>
                <a:latin typeface="Cambria" panose="02040503050406030204" pitchFamily="18" charset="0"/>
              </a:rPr>
              <a:t> for </a:t>
            </a:r>
            <a:r>
              <a:rPr lang="en-US" altLang="en-US" sz="2300" i="1" dirty="0">
                <a:solidFill>
                  <a:srgbClr val="000000"/>
                </a:solidFill>
                <a:latin typeface="Cambria" panose="02040503050406030204" pitchFamily="18" charset="0"/>
              </a:rPr>
              <a:t>sorting</a:t>
            </a:r>
            <a:r>
              <a:rPr lang="en-US" altLang="en-US" sz="2300" dirty="0">
                <a:solidFill>
                  <a:srgbClr val="000000"/>
                </a:solidFill>
                <a:latin typeface="Cambria" panose="02040503050406030204" pitchFamily="18" charset="0"/>
              </a:rPr>
              <a:t> an array (i.e., arranging elements into ascending order), </a:t>
            </a:r>
            <a:r>
              <a:rPr lang="en-US" altLang="en-US" sz="2300" dirty="0" err="1">
                <a:solidFill>
                  <a:srgbClr val="0000FF"/>
                </a:solidFill>
                <a:latin typeface="Consolas" panose="020B0609020204030204" pitchFamily="49" charset="0"/>
              </a:rPr>
              <a:t>binarySearch</a:t>
            </a:r>
            <a:r>
              <a:rPr lang="en-US" altLang="en-US" sz="2300" dirty="0">
                <a:solidFill>
                  <a:srgbClr val="000000"/>
                </a:solidFill>
                <a:latin typeface="Cambria" panose="02040503050406030204" pitchFamily="18" charset="0"/>
              </a:rPr>
              <a:t> for </a:t>
            </a:r>
            <a:r>
              <a:rPr lang="en-US" altLang="en-US" sz="2300" i="1" dirty="0">
                <a:solidFill>
                  <a:srgbClr val="000000"/>
                </a:solidFill>
                <a:latin typeface="Cambria" panose="02040503050406030204" pitchFamily="18" charset="0"/>
              </a:rPr>
              <a:t>searching </a:t>
            </a:r>
            <a:r>
              <a:rPr lang="en-US" altLang="en-US" sz="2300" dirty="0">
                <a:solidFill>
                  <a:srgbClr val="000000"/>
                </a:solidFill>
                <a:latin typeface="Cambria" panose="02040503050406030204" pitchFamily="18" charset="0"/>
              </a:rPr>
              <a:t>a</a:t>
            </a:r>
            <a:r>
              <a:rPr lang="en-US" altLang="en-US" sz="2300" i="1" dirty="0">
                <a:solidFill>
                  <a:srgbClr val="000000"/>
                </a:solidFill>
                <a:latin typeface="Cambria" panose="02040503050406030204" pitchFamily="18" charset="0"/>
              </a:rPr>
              <a:t> sorted </a:t>
            </a:r>
            <a:r>
              <a:rPr lang="en-US" altLang="en-US" sz="2300" dirty="0">
                <a:solidFill>
                  <a:srgbClr val="000000"/>
                </a:solidFill>
                <a:latin typeface="Cambria" panose="02040503050406030204" pitchFamily="18" charset="0"/>
              </a:rPr>
              <a:t>array (i.e., determining whether an array contains a specific value and, if so, where the value is located), </a:t>
            </a:r>
            <a:r>
              <a:rPr lang="en-US" altLang="en-US" sz="2300" dirty="0">
                <a:solidFill>
                  <a:srgbClr val="0000FF"/>
                </a:solidFill>
                <a:latin typeface="Consolas" panose="020B0609020204030204" pitchFamily="49" charset="0"/>
              </a:rPr>
              <a:t>equals</a:t>
            </a:r>
            <a:r>
              <a:rPr lang="en-US" altLang="en-US" sz="2300" dirty="0">
                <a:solidFill>
                  <a:srgbClr val="000000"/>
                </a:solidFill>
                <a:latin typeface="Cambria" panose="02040503050406030204" pitchFamily="18" charset="0"/>
              </a:rPr>
              <a:t> for </a:t>
            </a:r>
            <a:r>
              <a:rPr lang="en-US" altLang="en-US" sz="2300" i="1" dirty="0">
                <a:solidFill>
                  <a:srgbClr val="000000"/>
                </a:solidFill>
                <a:latin typeface="Cambria" panose="02040503050406030204" pitchFamily="18" charset="0"/>
              </a:rPr>
              <a:t>comparing</a:t>
            </a:r>
            <a:r>
              <a:rPr lang="en-US" altLang="en-US" sz="2300" dirty="0">
                <a:solidFill>
                  <a:srgbClr val="000000"/>
                </a:solidFill>
                <a:latin typeface="Cambria" panose="02040503050406030204" pitchFamily="18" charset="0"/>
              </a:rPr>
              <a:t> arrays and </a:t>
            </a:r>
            <a:r>
              <a:rPr lang="en-US" altLang="en-US" sz="2300" dirty="0">
                <a:solidFill>
                  <a:srgbClr val="0000FF"/>
                </a:solidFill>
                <a:latin typeface="Consolas" panose="020B0609020204030204" pitchFamily="49" charset="0"/>
              </a:rPr>
              <a:t>fill</a:t>
            </a:r>
            <a:r>
              <a:rPr lang="en-US" altLang="en-US" sz="2300" dirty="0">
                <a:solidFill>
                  <a:srgbClr val="000000"/>
                </a:solidFill>
                <a:latin typeface="Cambria" panose="02040503050406030204" pitchFamily="18" charset="0"/>
              </a:rPr>
              <a:t> for </a:t>
            </a:r>
            <a:r>
              <a:rPr lang="en-US" altLang="en-US" sz="2300" i="1" dirty="0">
                <a:solidFill>
                  <a:srgbClr val="000000"/>
                </a:solidFill>
                <a:latin typeface="Cambria" panose="02040503050406030204" pitchFamily="18" charset="0"/>
              </a:rPr>
              <a:t>placing values into an array</a:t>
            </a:r>
            <a:r>
              <a:rPr lang="en-US" altLang="en-US" sz="2300" dirty="0">
                <a:solidFill>
                  <a:srgbClr val="000000"/>
                </a:solidFill>
                <a:latin typeface="Cambria" panose="02040503050406030204" pitchFamily="18" charset="0"/>
              </a:rPr>
              <a:t>.</a:t>
            </a:r>
          </a:p>
          <a:p>
            <a:pPr eaLnBrk="1" hangingPunct="1">
              <a:lnSpc>
                <a:spcPct val="90000"/>
              </a:lnSpc>
            </a:pPr>
            <a:r>
              <a:rPr lang="en-US" altLang="en-US" sz="2300" dirty="0">
                <a:solidFill>
                  <a:srgbClr val="000000"/>
                </a:solidFill>
                <a:latin typeface="Cambria" panose="02040503050406030204" pitchFamily="18" charset="0"/>
              </a:rPr>
              <a:t>These methods are overloaded for primitive-type arrays and for arrays of objects.</a:t>
            </a:r>
          </a:p>
          <a:p>
            <a:pPr eaLnBrk="1" hangingPunct="1">
              <a:lnSpc>
                <a:spcPct val="90000"/>
              </a:lnSpc>
            </a:pPr>
            <a:r>
              <a:rPr lang="en-US" altLang="en-US" sz="2300" dirty="0">
                <a:solidFill>
                  <a:srgbClr val="000000"/>
                </a:solidFill>
                <a:latin typeface="Cambria" panose="02040503050406030204" pitchFamily="18" charset="0"/>
              </a:rPr>
              <a:t>You can </a:t>
            </a:r>
            <a:r>
              <a:rPr lang="en-US" altLang="en-US" sz="2300" i="1" dirty="0">
                <a:solidFill>
                  <a:srgbClr val="000000"/>
                </a:solidFill>
                <a:latin typeface="Cambria" panose="02040503050406030204" pitchFamily="18" charset="0"/>
              </a:rPr>
              <a:t>copy</a:t>
            </a:r>
            <a:r>
              <a:rPr lang="en-US" altLang="en-US" sz="2300" dirty="0">
                <a:solidFill>
                  <a:srgbClr val="000000"/>
                </a:solidFill>
                <a:latin typeface="Cambria" panose="02040503050406030204" pitchFamily="18" charset="0"/>
              </a:rPr>
              <a:t> arrays with class </a:t>
            </a:r>
            <a:r>
              <a:rPr lang="en-US" altLang="en-US" sz="2300" dirty="0">
                <a:solidFill>
                  <a:srgbClr val="000000"/>
                </a:solidFill>
                <a:latin typeface="Consolas" panose="020B0609020204030204" pitchFamily="49" charset="0"/>
              </a:rPr>
              <a:t>System</a:t>
            </a:r>
            <a:r>
              <a:rPr lang="en-US" altLang="en-US" sz="2300" dirty="0">
                <a:solidFill>
                  <a:srgbClr val="000000"/>
                </a:solidFill>
                <a:latin typeface="Cambria" panose="02040503050406030204" pitchFamily="18" charset="0"/>
              </a:rPr>
              <a:t>’s </a:t>
            </a:r>
            <a:r>
              <a:rPr lang="en-US" altLang="en-US" sz="2300" dirty="0">
                <a:solidFill>
                  <a:srgbClr val="000000"/>
                </a:solidFill>
                <a:latin typeface="Consolas" panose="020B0609020204030204" pitchFamily="49" charset="0"/>
              </a:rPr>
              <a:t>static</a:t>
            </a:r>
            <a:r>
              <a:rPr lang="en-US" altLang="en-US" sz="2300" dirty="0">
                <a:solidFill>
                  <a:srgbClr val="0000FF"/>
                </a:solidFill>
                <a:latin typeface="Cambria" panose="02040503050406030204" pitchFamily="18" charset="0"/>
              </a:rPr>
              <a:t> </a:t>
            </a:r>
            <a:r>
              <a:rPr lang="en-US" altLang="en-US" sz="2300" dirty="0" err="1">
                <a:solidFill>
                  <a:srgbClr val="0000FF"/>
                </a:solidFill>
                <a:latin typeface="Consolas" panose="020B0609020204030204" pitchFamily="49" charset="0"/>
              </a:rPr>
              <a:t>arraycopy</a:t>
            </a:r>
            <a:r>
              <a:rPr lang="en-US" altLang="en-US" sz="2300" dirty="0">
                <a:solidFill>
                  <a:srgbClr val="000000"/>
                </a:solidFill>
                <a:latin typeface="Cambria" panose="02040503050406030204" pitchFamily="18" charset="0"/>
              </a:rPr>
              <a:t> </a:t>
            </a:r>
            <a:r>
              <a:rPr lang="en-US" altLang="en-US" sz="2300" dirty="0">
                <a:solidFill>
                  <a:srgbClr val="0000FF"/>
                </a:solidFill>
                <a:latin typeface="Cambria" panose="02040503050406030204" pitchFamily="18" charset="0"/>
              </a:rPr>
              <a:t>method</a:t>
            </a:r>
            <a:r>
              <a:rPr lang="en-US" altLang="en-US" sz="2300" dirty="0">
                <a:solidFill>
                  <a:srgbClr val="000000"/>
                </a:solidFill>
                <a:latin typeface="Cambria" panose="02040503050406030204" pitchFamily="18" charset="0"/>
              </a:rPr>
              <a:t>.</a:t>
            </a:r>
          </a:p>
          <a:p>
            <a:pPr eaLnBrk="1" hangingPunct="1">
              <a:lnSpc>
                <a:spcPct val="90000"/>
              </a:lnSpc>
            </a:pPr>
            <a:r>
              <a:rPr lang="en-US" altLang="en-US" sz="2300" dirty="0">
                <a:solidFill>
                  <a:srgbClr val="000000"/>
                </a:solidFill>
                <a:latin typeface="Cambria" panose="02040503050406030204" pitchFamily="18" charset="0"/>
              </a:rPr>
              <a:t> </a:t>
            </a:r>
          </a:p>
        </p:txBody>
      </p:sp>
      <p:sp>
        <p:nvSpPr>
          <p:cNvPr id="4" name="Footer Placeholder 3">
            <a:extLst>
              <a:ext uri="{FF2B5EF4-FFF2-40B4-BE49-F238E27FC236}">
                <a16:creationId xmlns:a16="http://schemas.microsoft.com/office/drawing/2014/main" id="{3126CA0A-6AB3-42B1-8260-F2E9FFC166A6}"/>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1">
            <a:extLst>
              <a:ext uri="{FF2B5EF4-FFF2-40B4-BE49-F238E27FC236}">
                <a16:creationId xmlns:a16="http://schemas.microsoft.com/office/drawing/2014/main" id="{B6C3CCCA-EF61-480E-BC77-BFABBD98D6A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7441" y="857250"/>
            <a:ext cx="8189119" cy="5143500"/>
          </a:xfrm>
          <a:prstGeom prst="rect">
            <a:avLst/>
          </a:prstGeom>
        </p:spPr>
      </p:pic>
      <p:sp>
        <p:nvSpPr>
          <p:cNvPr id="2" name="Footer Placeholder 1">
            <a:extLst>
              <a:ext uri="{FF2B5EF4-FFF2-40B4-BE49-F238E27FC236}">
                <a16:creationId xmlns:a16="http://schemas.microsoft.com/office/drawing/2014/main" id="{C7A8564B-4565-431D-AE37-4A9510AF3419}"/>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7976765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2">
            <a:extLst>
              <a:ext uri="{FF2B5EF4-FFF2-40B4-BE49-F238E27FC236}">
                <a16:creationId xmlns:a16="http://schemas.microsoft.com/office/drawing/2014/main" id="{8EDA860D-48A8-4942-B8C1-ED1B76C377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84635"/>
            <a:ext cx="9144000" cy="5088731"/>
          </a:xfrm>
          <a:prstGeom prst="rect">
            <a:avLst/>
          </a:prstGeom>
        </p:spPr>
      </p:pic>
      <p:sp>
        <p:nvSpPr>
          <p:cNvPr id="2" name="Footer Placeholder 1">
            <a:extLst>
              <a:ext uri="{FF2B5EF4-FFF2-40B4-BE49-F238E27FC236}">
                <a16:creationId xmlns:a16="http://schemas.microsoft.com/office/drawing/2014/main" id="{59AEC595-A053-4B9E-BA8E-2E1163B87350}"/>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904882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3">
            <a:extLst>
              <a:ext uri="{FF2B5EF4-FFF2-40B4-BE49-F238E27FC236}">
                <a16:creationId xmlns:a16="http://schemas.microsoft.com/office/drawing/2014/main" id="{F8D7FBDE-29C0-4873-823A-7397B34959B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5573" y="857250"/>
            <a:ext cx="7612856" cy="5143500"/>
          </a:xfrm>
          <a:prstGeom prst="rect">
            <a:avLst/>
          </a:prstGeom>
        </p:spPr>
      </p:pic>
      <p:sp>
        <p:nvSpPr>
          <p:cNvPr id="2" name="Footer Placeholder 1">
            <a:extLst>
              <a:ext uri="{FF2B5EF4-FFF2-40B4-BE49-F238E27FC236}">
                <a16:creationId xmlns:a16="http://schemas.microsoft.com/office/drawing/2014/main" id="{A3761407-2657-4FCD-BF5E-A7F4F729646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55630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2A39-41CC-4DB6-B5E4-F5D2B3DD509D}"/>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6.1  </a:t>
            </a:r>
            <a:r>
              <a:rPr lang="en-US" dirty="0">
                <a:solidFill>
                  <a:srgbClr val="3380E6"/>
                </a:solidFill>
                <a:latin typeface="Calibri" panose="020F0502020204030204" pitchFamily="34" charset="0"/>
              </a:rPr>
              <a:t>Introduction (cont.)</a:t>
            </a:r>
          </a:p>
        </p:txBody>
      </p:sp>
      <p:sp>
        <p:nvSpPr>
          <p:cNvPr id="15363" name="Text Placeholder 2">
            <a:extLst>
              <a:ext uri="{FF2B5EF4-FFF2-40B4-BE49-F238E27FC236}">
                <a16:creationId xmlns:a16="http://schemas.microsoft.com/office/drawing/2014/main" id="{358CD33E-78CC-4936-A0AC-F0B17611FB7E}"/>
              </a:ext>
            </a:extLst>
          </p:cNvPr>
          <p:cNvSpPr>
            <a:spLocks noGrp="1"/>
          </p:cNvSpPr>
          <p:nvPr>
            <p:ph type="body" idx="1"/>
          </p:nvPr>
        </p:nvSpPr>
        <p:spPr/>
        <p:txBody>
          <a:bodyPr/>
          <a:lstStyle/>
          <a:p>
            <a:pPr eaLnBrk="1" hangingPunct="1">
              <a:lnSpc>
                <a:spcPct val="80000"/>
              </a:lnSpc>
              <a:defRPr/>
            </a:pPr>
            <a:r>
              <a:rPr lang="en-US" altLang="en-US" sz="2400" dirty="0">
                <a:solidFill>
                  <a:srgbClr val="000000"/>
                </a:solidFill>
                <a:latin typeface="Cambria" panose="02040503050406030204" pitchFamily="18" charset="0"/>
              </a:rPr>
              <a:t>At the end of this chapter, we introduce one of Java’s prebuilt data structures from the Java API’s </a:t>
            </a:r>
            <a:r>
              <a:rPr lang="en-US" altLang="en-US" sz="2400" i="1" dirty="0">
                <a:solidFill>
                  <a:srgbClr val="000000"/>
                </a:solidFill>
                <a:latin typeface="Cambria" panose="02040503050406030204" pitchFamily="18" charset="0"/>
              </a:rPr>
              <a:t>collection classes</a:t>
            </a:r>
            <a:r>
              <a:rPr lang="en-US" altLang="en-US" sz="2400" dirty="0">
                <a:solidFill>
                  <a:srgbClr val="000000"/>
                </a:solidFill>
                <a:latin typeface="Cambria" panose="02040503050406030204" pitchFamily="18" charset="0"/>
              </a:rPr>
              <a:t>.</a:t>
            </a:r>
          </a:p>
          <a:p>
            <a:pPr lvl="1" eaLnBrk="1" hangingPunct="1">
              <a:lnSpc>
                <a:spcPct val="80000"/>
              </a:lnSpc>
              <a:defRPr/>
            </a:pPr>
            <a:r>
              <a:rPr lang="en-US" altLang="en-US" sz="2400" dirty="0">
                <a:solidFill>
                  <a:srgbClr val="000000"/>
                </a:solidFill>
                <a:latin typeface="Cambria" panose="02040503050406030204" pitchFamily="18" charset="0"/>
              </a:rPr>
              <a:t>Greater capabilities than traditional arrays.</a:t>
            </a:r>
          </a:p>
          <a:p>
            <a:pPr lvl="1" eaLnBrk="1" hangingPunct="1">
              <a:lnSpc>
                <a:spcPct val="80000"/>
              </a:lnSpc>
              <a:defRPr/>
            </a:pPr>
            <a:r>
              <a:rPr lang="en-US" altLang="en-US" sz="2400" dirty="0">
                <a:solidFill>
                  <a:srgbClr val="000000"/>
                </a:solidFill>
                <a:latin typeface="Cambria" panose="02040503050406030204" pitchFamily="18" charset="0"/>
              </a:rPr>
              <a:t>Reusable, reliable, powerful and efficient.</a:t>
            </a:r>
          </a:p>
          <a:p>
            <a:pPr lvl="1" eaLnBrk="1" hangingPunct="1">
              <a:lnSpc>
                <a:spcPct val="80000"/>
              </a:lnSpc>
              <a:defRPr/>
            </a:pPr>
            <a:r>
              <a:rPr lang="en-US" altLang="en-US" sz="2400" dirty="0">
                <a:solidFill>
                  <a:srgbClr val="000000"/>
                </a:solidFill>
                <a:latin typeface="Cambria" panose="02040503050406030204" pitchFamily="18" charset="0"/>
              </a:rPr>
              <a:t>Focus on the </a:t>
            </a:r>
            <a:r>
              <a:rPr lang="en-US" altLang="en-US" sz="2400" dirty="0" err="1">
                <a:solidFill>
                  <a:srgbClr val="000000"/>
                </a:solidFill>
                <a:latin typeface="Consolas" panose="020B0609020204030204" pitchFamily="49" charset="0"/>
              </a:rPr>
              <a:t>ArrayList</a:t>
            </a:r>
            <a:r>
              <a:rPr lang="en-US" altLang="en-US" sz="2400" dirty="0">
                <a:solidFill>
                  <a:srgbClr val="000000"/>
                </a:solidFill>
                <a:latin typeface="Cambria" panose="02040503050406030204" pitchFamily="18" charset="0"/>
              </a:rPr>
              <a:t> collection.</a:t>
            </a:r>
          </a:p>
          <a:p>
            <a:pPr eaLnBrk="1" hangingPunct="1">
              <a:lnSpc>
                <a:spcPct val="80000"/>
              </a:lnSpc>
              <a:defRPr/>
            </a:pPr>
            <a:r>
              <a:rPr lang="en-US" altLang="en-US" sz="2400" dirty="0" err="1">
                <a:solidFill>
                  <a:srgbClr val="000000"/>
                </a:solidFill>
                <a:latin typeface="Consolas" panose="020B0609020204030204" pitchFamily="49" charset="0"/>
              </a:rPr>
              <a:t>ArrayList</a:t>
            </a:r>
            <a:r>
              <a:rPr lang="en-US" altLang="en-US" sz="2400" dirty="0" err="1">
                <a:solidFill>
                  <a:srgbClr val="000000"/>
                </a:solidFill>
                <a:latin typeface="Cambria" panose="02040503050406030204" pitchFamily="18" charset="0"/>
              </a:rPr>
              <a:t>s</a:t>
            </a:r>
            <a:r>
              <a:rPr lang="en-US" altLang="en-US" sz="2400" dirty="0">
                <a:solidFill>
                  <a:srgbClr val="000000"/>
                </a:solidFill>
                <a:latin typeface="Cambria" panose="02040503050406030204" pitchFamily="18" charset="0"/>
              </a:rPr>
              <a:t> are similar to arrays but provide additional functionality, such as </a:t>
            </a:r>
            <a:r>
              <a:rPr lang="en-US" altLang="en-US" sz="2400" dirty="0">
                <a:solidFill>
                  <a:srgbClr val="0000FF"/>
                </a:solidFill>
                <a:latin typeface="Cambria" panose="02040503050406030204" pitchFamily="18" charset="0"/>
              </a:rPr>
              <a:t>dynamic resizing</a:t>
            </a:r>
            <a:r>
              <a:rPr lang="en-US" altLang="en-US" sz="2400" dirty="0">
                <a:solidFill>
                  <a:srgbClr val="000000"/>
                </a:solidFill>
                <a:latin typeface="Cambria" panose="02040503050406030204" pitchFamily="18" charset="0"/>
              </a:rPr>
              <a:t> as necessary to accommodate more or fewer elements.</a:t>
            </a:r>
          </a:p>
          <a:p>
            <a:pPr eaLnBrk="1" hangingPunct="1">
              <a:lnSpc>
                <a:spcPct val="80000"/>
              </a:lnSpc>
              <a:defRPr/>
            </a:pPr>
            <a:r>
              <a:rPr lang="en-US" altLang="en-US" sz="2400" dirty="0">
                <a:solidFill>
                  <a:srgbClr val="000000"/>
                </a:solidFill>
                <a:latin typeface="Cambria" panose="02040503050406030204" pitchFamily="18" charset="0"/>
              </a:rPr>
              <a:t>After reading Chapter 17, Lambdas and Streams, you’ll be able to reimplement many of Chapter 6’s examples in a more concise and elegant manner, and in a way that makes them easier to parallelize to improve performance on today’s multi-core systems.</a:t>
            </a:r>
          </a:p>
          <a:p>
            <a:pPr marL="109537" indent="0" eaLnBrk="1" hangingPunct="1">
              <a:lnSpc>
                <a:spcPct val="80000"/>
              </a:lnSpc>
              <a:buFont typeface="Wingdings 3" panose="05040102010807070707" pitchFamily="18" charset="2"/>
              <a:buNone/>
              <a:defRPr/>
            </a:pPr>
            <a:endParaRPr lang="en-US" altLang="en-US" sz="2300" dirty="0">
              <a:solidFill>
                <a:srgbClr val="000000"/>
              </a:solidFill>
              <a:latin typeface="Cambria" panose="02040503050406030204" pitchFamily="18" charset="0"/>
            </a:endParaRPr>
          </a:p>
        </p:txBody>
      </p:sp>
      <p:sp>
        <p:nvSpPr>
          <p:cNvPr id="4" name="Footer Placeholder 3">
            <a:extLst>
              <a:ext uri="{FF2B5EF4-FFF2-40B4-BE49-F238E27FC236}">
                <a16:creationId xmlns:a16="http://schemas.microsoft.com/office/drawing/2014/main" id="{294B7150-E1FA-4AD6-95DD-F6B0E43DB630}"/>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4">
            <a:extLst>
              <a:ext uri="{FF2B5EF4-FFF2-40B4-BE49-F238E27FC236}">
                <a16:creationId xmlns:a16="http://schemas.microsoft.com/office/drawing/2014/main" id="{74826841-97A2-4978-8704-01A219C1AAD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31019" y="857250"/>
            <a:ext cx="8081963" cy="5143500"/>
          </a:xfrm>
          <a:prstGeom prst="rect">
            <a:avLst/>
          </a:prstGeom>
        </p:spPr>
      </p:pic>
      <p:sp>
        <p:nvSpPr>
          <p:cNvPr id="2" name="Footer Placeholder 1">
            <a:extLst>
              <a:ext uri="{FF2B5EF4-FFF2-40B4-BE49-F238E27FC236}">
                <a16:creationId xmlns:a16="http://schemas.microsoft.com/office/drawing/2014/main" id="{49250AD8-A93D-478F-AD62-DC8A6D2E997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518008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5">
            <a:extLst>
              <a:ext uri="{FF2B5EF4-FFF2-40B4-BE49-F238E27FC236}">
                <a16:creationId xmlns:a16="http://schemas.microsoft.com/office/drawing/2014/main" id="{D669FB32-8F85-48B7-B4A4-24CFB574991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54982"/>
            <a:ext cx="9144000" cy="3346847"/>
          </a:xfrm>
          <a:prstGeom prst="rect">
            <a:avLst/>
          </a:prstGeom>
        </p:spPr>
      </p:pic>
      <p:sp>
        <p:nvSpPr>
          <p:cNvPr id="2" name="Footer Placeholder 1">
            <a:extLst>
              <a:ext uri="{FF2B5EF4-FFF2-40B4-BE49-F238E27FC236}">
                <a16:creationId xmlns:a16="http://schemas.microsoft.com/office/drawing/2014/main" id="{AB3621E8-80BF-4A24-9FEA-D169A6DFE30A}"/>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3305694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6">
            <a:extLst>
              <a:ext uri="{FF2B5EF4-FFF2-40B4-BE49-F238E27FC236}">
                <a16:creationId xmlns:a16="http://schemas.microsoft.com/office/drawing/2014/main" id="{CC0B4AD2-573E-4AD9-97FB-E7B29F3CC29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438400"/>
            <a:ext cx="9144000" cy="1980010"/>
          </a:xfrm>
          <a:prstGeom prst="rect">
            <a:avLst/>
          </a:prstGeom>
        </p:spPr>
      </p:pic>
      <p:sp>
        <p:nvSpPr>
          <p:cNvPr id="2" name="Footer Placeholder 1">
            <a:extLst>
              <a:ext uri="{FF2B5EF4-FFF2-40B4-BE49-F238E27FC236}">
                <a16:creationId xmlns:a16="http://schemas.microsoft.com/office/drawing/2014/main" id="{0C07308B-5EA7-4983-8F34-51787BA9051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001693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052A-18A0-44AD-8082-2345F9964B5A}"/>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6.13  </a:t>
            </a:r>
            <a:r>
              <a:rPr lang="en-US" dirty="0">
                <a:solidFill>
                  <a:srgbClr val="3380E6"/>
                </a:solidFill>
                <a:latin typeface="Calibri" panose="020F0502020204030204" pitchFamily="34" charset="0"/>
              </a:rPr>
              <a:t>Class </a:t>
            </a:r>
            <a:r>
              <a:rPr lang="en-US" dirty="0">
                <a:solidFill>
                  <a:srgbClr val="3380E6"/>
                </a:solidFill>
                <a:latin typeface="Consolas" panose="020B0609020204030204" pitchFamily="49" charset="0"/>
              </a:rPr>
              <a:t>Arrays</a:t>
            </a:r>
            <a:r>
              <a:rPr lang="en-US" dirty="0">
                <a:solidFill>
                  <a:srgbClr val="3380E6"/>
                </a:solidFill>
                <a:latin typeface="Calibri" panose="020F0502020204030204" pitchFamily="34" charset="0"/>
              </a:rPr>
              <a:t> (Cont.)</a:t>
            </a:r>
          </a:p>
        </p:txBody>
      </p:sp>
      <p:sp>
        <p:nvSpPr>
          <p:cNvPr id="96259" name="Text Placeholder 2">
            <a:extLst>
              <a:ext uri="{FF2B5EF4-FFF2-40B4-BE49-F238E27FC236}">
                <a16:creationId xmlns:a16="http://schemas.microsoft.com/office/drawing/2014/main" id="{FC550D54-E5D0-4B1C-8490-129A75183D34}"/>
              </a:ext>
            </a:extLst>
          </p:cNvPr>
          <p:cNvSpPr>
            <a:spLocks noGrp="1"/>
          </p:cNvSpPr>
          <p:nvPr>
            <p:ph type="body" idx="1"/>
          </p:nvPr>
        </p:nvSpPr>
        <p:spPr/>
        <p:txBody>
          <a:bodyPr/>
          <a:lstStyle/>
          <a:p>
            <a:pPr marL="109537" indent="0" eaLnBrk="1" hangingPunct="1">
              <a:lnSpc>
                <a:spcPct val="90000"/>
              </a:lnSpc>
              <a:buFont typeface="Wingdings 3" panose="05040102010807070707" pitchFamily="18" charset="2"/>
              <a:buNone/>
              <a:defRPr/>
            </a:pPr>
            <a:r>
              <a:rPr lang="en-US" altLang="en-US" sz="2800" b="1" i="1" dirty="0">
                <a:solidFill>
                  <a:srgbClr val="000000"/>
                </a:solidFill>
                <a:latin typeface="Cambria" panose="02040503050406030204" pitchFamily="18" charset="0"/>
              </a:rPr>
              <a:t>Class </a:t>
            </a:r>
            <a:r>
              <a:rPr lang="en-US" altLang="en-US" sz="2800" b="1" i="1" dirty="0">
                <a:solidFill>
                  <a:srgbClr val="000000"/>
                </a:solidFill>
                <a:latin typeface="Consolas" panose="020B0609020204030204" pitchFamily="49" charset="0"/>
              </a:rPr>
              <a:t>Arrays</a:t>
            </a:r>
            <a:r>
              <a:rPr lang="en-US" altLang="en-US" sz="2800" b="1" i="1" dirty="0">
                <a:solidFill>
                  <a:srgbClr val="000000"/>
                </a:solidFill>
                <a:latin typeface="Cambria" panose="02040503050406030204" pitchFamily="18" charset="0"/>
              </a:rPr>
              <a:t> Method </a:t>
            </a:r>
            <a:r>
              <a:rPr lang="en-US" altLang="en-US" sz="2800" b="1" i="1" dirty="0" err="1">
                <a:solidFill>
                  <a:srgbClr val="000000"/>
                </a:solidFill>
                <a:latin typeface="Consolas" panose="020B0609020204030204" pitchFamily="49" charset="0"/>
              </a:rPr>
              <a:t>parallelSort</a:t>
            </a:r>
            <a:endParaRPr lang="en-US" altLang="en-US" sz="2800" b="1" i="1" dirty="0">
              <a:solidFill>
                <a:srgbClr val="000000"/>
              </a:solidFill>
              <a:latin typeface="Consolas" panose="020B0609020204030204" pitchFamily="49" charset="0"/>
            </a:endParaRPr>
          </a:p>
          <a:p>
            <a:pPr eaLnBrk="1" hangingPunct="1">
              <a:lnSpc>
                <a:spcPct val="90000"/>
              </a:lnSpc>
              <a:defRPr/>
            </a:pPr>
            <a:r>
              <a:rPr lang="en-US" altLang="en-US" sz="2800" dirty="0">
                <a:solidFill>
                  <a:srgbClr val="000000"/>
                </a:solidFill>
                <a:latin typeface="Cambria" panose="02040503050406030204" pitchFamily="18" charset="0"/>
              </a:rPr>
              <a:t>The </a:t>
            </a:r>
            <a:r>
              <a:rPr lang="en-US" altLang="en-US" sz="2800" dirty="0">
                <a:solidFill>
                  <a:srgbClr val="000000"/>
                </a:solidFill>
                <a:latin typeface="Consolas" panose="020B0609020204030204" pitchFamily="49" charset="0"/>
              </a:rPr>
              <a:t>Arrays</a:t>
            </a:r>
            <a:r>
              <a:rPr lang="en-US" altLang="en-US" sz="2800" dirty="0">
                <a:solidFill>
                  <a:srgbClr val="000000"/>
                </a:solidFill>
                <a:latin typeface="Cambria" panose="02040503050406030204" pitchFamily="18" charset="0"/>
              </a:rPr>
              <a:t> class now has several new “parallel” methods that take advantage of multi-core hardware. </a:t>
            </a:r>
          </a:p>
          <a:p>
            <a:pPr eaLnBrk="1" hangingPunct="1">
              <a:lnSpc>
                <a:spcPct val="90000"/>
              </a:lnSpc>
              <a:defRPr/>
            </a:pPr>
            <a:r>
              <a:rPr lang="en-US" altLang="en-US" sz="2800" dirty="0">
                <a:solidFill>
                  <a:srgbClr val="000000"/>
                </a:solidFill>
                <a:latin typeface="Consolas" panose="020B0609020204030204" pitchFamily="49" charset="0"/>
              </a:rPr>
              <a:t>Arrays</a:t>
            </a:r>
            <a:r>
              <a:rPr lang="en-US" altLang="en-US" sz="2800" dirty="0">
                <a:solidFill>
                  <a:srgbClr val="000000"/>
                </a:solidFill>
                <a:latin typeface="Cambria" panose="02040503050406030204" pitchFamily="18" charset="0"/>
              </a:rPr>
              <a:t> method </a:t>
            </a:r>
            <a:r>
              <a:rPr lang="en-US" altLang="en-US" sz="2800" dirty="0" err="1">
                <a:solidFill>
                  <a:srgbClr val="000000"/>
                </a:solidFill>
                <a:latin typeface="Consolas" panose="020B0609020204030204" pitchFamily="49" charset="0"/>
              </a:rPr>
              <a:t>parallelSort</a:t>
            </a:r>
            <a:r>
              <a:rPr lang="en-US" altLang="en-US" sz="2800" dirty="0">
                <a:solidFill>
                  <a:srgbClr val="000000"/>
                </a:solidFill>
                <a:latin typeface="Cambria" panose="02040503050406030204" pitchFamily="18" charset="0"/>
              </a:rPr>
              <a:t> can sort large arrays more efficiently on multi-core systems. </a:t>
            </a:r>
          </a:p>
          <a:p>
            <a:pPr eaLnBrk="1" hangingPunct="1">
              <a:lnSpc>
                <a:spcPct val="90000"/>
              </a:lnSpc>
              <a:defRPr/>
            </a:pPr>
            <a:r>
              <a:rPr lang="en-US" altLang="en-US" sz="2800" dirty="0">
                <a:solidFill>
                  <a:srgbClr val="000000"/>
                </a:solidFill>
                <a:latin typeface="Cambria" panose="02040503050406030204" pitchFamily="18" charset="0"/>
              </a:rPr>
              <a:t>In Section 23.12, we create a very large array and use features of the Date/Time API to compare how long it takes to </a:t>
            </a:r>
            <a:r>
              <a:rPr lang="en-US" altLang="en-US" sz="2800" dirty="0">
                <a:solidFill>
                  <a:srgbClr val="000000"/>
                </a:solidFill>
                <a:latin typeface="Consolas" panose="020B0609020204030204" pitchFamily="49" charset="0"/>
              </a:rPr>
              <a:t>sort</a:t>
            </a:r>
            <a:r>
              <a:rPr lang="en-US" altLang="en-US" sz="2800" dirty="0">
                <a:solidFill>
                  <a:srgbClr val="000000"/>
                </a:solidFill>
                <a:latin typeface="Cambria" panose="02040503050406030204" pitchFamily="18" charset="0"/>
              </a:rPr>
              <a:t> the array with methods sort and </a:t>
            </a:r>
            <a:r>
              <a:rPr lang="en-US" altLang="en-US" sz="2800" dirty="0" err="1">
                <a:solidFill>
                  <a:srgbClr val="000000"/>
                </a:solidFill>
                <a:latin typeface="Consolas" panose="020B0609020204030204" pitchFamily="49" charset="0"/>
              </a:rPr>
              <a:t>parallelSort</a:t>
            </a:r>
            <a:r>
              <a:rPr lang="en-US" altLang="en-US" sz="2800" dirty="0">
                <a:solidFill>
                  <a:srgbClr val="000000"/>
                </a:solidFill>
                <a:latin typeface="Cambria" panose="02040503050406030204" pitchFamily="18" charset="0"/>
              </a:rPr>
              <a:t>. </a:t>
            </a:r>
          </a:p>
        </p:txBody>
      </p:sp>
      <p:sp>
        <p:nvSpPr>
          <p:cNvPr id="4" name="Footer Placeholder 3">
            <a:extLst>
              <a:ext uri="{FF2B5EF4-FFF2-40B4-BE49-F238E27FC236}">
                <a16:creationId xmlns:a16="http://schemas.microsoft.com/office/drawing/2014/main" id="{1237708C-DBD8-49D6-8DD1-15E62FB68823}"/>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9EB9-973B-48EA-BAFF-61ABE1883B22}"/>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6.14  </a:t>
            </a:r>
            <a:r>
              <a:rPr lang="en-US" dirty="0">
                <a:solidFill>
                  <a:srgbClr val="3380E6"/>
                </a:solidFill>
                <a:latin typeface="Calibri" panose="020F0502020204030204" pitchFamily="34" charset="0"/>
              </a:rPr>
              <a:t>Introduction to Collections and Class </a:t>
            </a:r>
            <a:r>
              <a:rPr lang="en-US" dirty="0" err="1">
                <a:solidFill>
                  <a:srgbClr val="3380E6"/>
                </a:solidFill>
                <a:latin typeface="Consolas" panose="020B0609020204030204" pitchFamily="49" charset="0"/>
              </a:rPr>
              <a:t>ArrayList</a:t>
            </a:r>
            <a:r>
              <a:rPr lang="en-US" dirty="0">
                <a:solidFill>
                  <a:srgbClr val="3380E6"/>
                </a:solidFill>
                <a:latin typeface="Calibri" panose="020F0502020204030204" pitchFamily="34" charset="0"/>
              </a:rPr>
              <a:t> </a:t>
            </a:r>
          </a:p>
        </p:txBody>
      </p:sp>
      <p:sp>
        <p:nvSpPr>
          <p:cNvPr id="100355" name="Text Placeholder 2">
            <a:extLst>
              <a:ext uri="{FF2B5EF4-FFF2-40B4-BE49-F238E27FC236}">
                <a16:creationId xmlns:a16="http://schemas.microsoft.com/office/drawing/2014/main" id="{6225280B-05E7-4A84-AF1D-13E434760E5A}"/>
              </a:ext>
            </a:extLst>
          </p:cNvPr>
          <p:cNvSpPr>
            <a:spLocks noGrp="1"/>
          </p:cNvSpPr>
          <p:nvPr>
            <p:ph type="body" idx="1"/>
          </p:nvPr>
        </p:nvSpPr>
        <p:spPr/>
        <p:txBody>
          <a:bodyPr/>
          <a:lstStyle/>
          <a:p>
            <a:pPr eaLnBrk="1" hangingPunct="1">
              <a:lnSpc>
                <a:spcPct val="80000"/>
              </a:lnSpc>
            </a:pPr>
            <a:r>
              <a:rPr lang="en-US" altLang="en-US" sz="2600" dirty="0">
                <a:solidFill>
                  <a:srgbClr val="0000FF"/>
                </a:solidFill>
                <a:latin typeface="Cambria" panose="02040503050406030204" pitchFamily="18" charset="0"/>
              </a:rPr>
              <a:t>Collections</a:t>
            </a:r>
            <a:r>
              <a:rPr lang="en-US" altLang="en-US" sz="2600" dirty="0">
                <a:solidFill>
                  <a:srgbClr val="000000"/>
                </a:solidFill>
                <a:latin typeface="Cambria" panose="02040503050406030204" pitchFamily="18" charset="0"/>
              </a:rPr>
              <a:t> provide efficient methods that organize, store and retrieve your data without requiring knowledge of how the data is being stored.</a:t>
            </a:r>
          </a:p>
          <a:p>
            <a:pPr eaLnBrk="1" hangingPunct="1">
              <a:lnSpc>
                <a:spcPct val="80000"/>
              </a:lnSpc>
            </a:pPr>
            <a:r>
              <a:rPr lang="en-US" altLang="en-US" sz="2600" dirty="0">
                <a:solidFill>
                  <a:srgbClr val="000000"/>
                </a:solidFill>
                <a:latin typeface="Cambria" panose="02040503050406030204" pitchFamily="18" charset="0"/>
              </a:rPr>
              <a:t>The collection class </a:t>
            </a:r>
            <a:r>
              <a:rPr lang="en-US" altLang="en-US" sz="2600" dirty="0" err="1">
                <a:solidFill>
                  <a:srgbClr val="0000FF"/>
                </a:solidFill>
                <a:latin typeface="Consolas" panose="020B0609020204030204" pitchFamily="49" charset="0"/>
              </a:rPr>
              <a:t>ArrayList</a:t>
            </a:r>
            <a:r>
              <a:rPr lang="en-US" altLang="en-US" sz="2600" dirty="0">
                <a:solidFill>
                  <a:srgbClr val="0000FF"/>
                </a:solidFill>
                <a:latin typeface="Consolas" panose="020B0609020204030204" pitchFamily="49" charset="0"/>
              </a:rPr>
              <a:t>&lt;T&gt;</a:t>
            </a:r>
            <a:r>
              <a:rPr lang="en-US" altLang="en-US" sz="2600" dirty="0">
                <a:solidFill>
                  <a:srgbClr val="000000"/>
                </a:solidFill>
                <a:latin typeface="Cambria" panose="02040503050406030204" pitchFamily="18" charset="0"/>
              </a:rPr>
              <a:t> (package </a:t>
            </a:r>
            <a:r>
              <a:rPr lang="en-US" altLang="en-US" sz="2600" dirty="0" err="1">
                <a:solidFill>
                  <a:srgbClr val="000000"/>
                </a:solidFill>
                <a:latin typeface="Consolas" panose="020B0609020204030204" pitchFamily="49" charset="0"/>
              </a:rPr>
              <a:t>java.util</a:t>
            </a:r>
            <a:r>
              <a:rPr lang="en-US" altLang="en-US" sz="2600" dirty="0">
                <a:solidFill>
                  <a:srgbClr val="000000"/>
                </a:solidFill>
                <a:latin typeface="Cambria" panose="02040503050406030204" pitchFamily="18" charset="0"/>
              </a:rPr>
              <a:t>) can </a:t>
            </a:r>
            <a:r>
              <a:rPr lang="en-US" altLang="en-US" sz="2600" i="1" dirty="0">
                <a:solidFill>
                  <a:srgbClr val="000000"/>
                </a:solidFill>
                <a:latin typeface="Cambria" panose="02040503050406030204" pitchFamily="18" charset="0"/>
              </a:rPr>
              <a:t>dynamically</a:t>
            </a:r>
            <a:r>
              <a:rPr lang="en-US" altLang="en-US" sz="2600" dirty="0">
                <a:solidFill>
                  <a:srgbClr val="000000"/>
                </a:solidFill>
                <a:latin typeface="Cambria" panose="02040503050406030204" pitchFamily="18" charset="0"/>
              </a:rPr>
              <a:t> change its size to accommodate more elements.</a:t>
            </a:r>
          </a:p>
          <a:p>
            <a:pPr eaLnBrk="1" hangingPunct="1">
              <a:lnSpc>
                <a:spcPct val="80000"/>
              </a:lnSpc>
            </a:pPr>
            <a:r>
              <a:rPr lang="en-US" altLang="en-US" sz="2600" dirty="0">
                <a:solidFill>
                  <a:srgbClr val="000000"/>
                </a:solidFill>
                <a:latin typeface="Cambria" panose="02040503050406030204" pitchFamily="18" charset="0"/>
              </a:rPr>
              <a:t>The </a:t>
            </a:r>
            <a:r>
              <a:rPr lang="en-US" altLang="en-US" sz="2600" dirty="0">
                <a:solidFill>
                  <a:srgbClr val="000000"/>
                </a:solidFill>
                <a:latin typeface="Consolas" panose="020B0609020204030204" pitchFamily="49" charset="0"/>
              </a:rPr>
              <a:t>T</a:t>
            </a:r>
            <a:r>
              <a:rPr lang="en-US" altLang="en-US" sz="2600" dirty="0">
                <a:solidFill>
                  <a:srgbClr val="000000"/>
                </a:solidFill>
                <a:latin typeface="Cambria" panose="02040503050406030204" pitchFamily="18" charset="0"/>
              </a:rPr>
              <a:t> (by convention) is a </a:t>
            </a:r>
            <a:r>
              <a:rPr lang="en-US" altLang="en-US" sz="2600" i="1" dirty="0">
                <a:solidFill>
                  <a:srgbClr val="000000"/>
                </a:solidFill>
                <a:latin typeface="Cambria" panose="02040503050406030204" pitchFamily="18" charset="0"/>
              </a:rPr>
              <a:t>placeholder</a:t>
            </a:r>
            <a:r>
              <a:rPr lang="en-US" altLang="en-US" sz="2600" dirty="0">
                <a:solidFill>
                  <a:srgbClr val="000000"/>
                </a:solidFill>
                <a:latin typeface="Cambria" panose="02040503050406030204" pitchFamily="18" charset="0"/>
              </a:rPr>
              <a:t>—when declaring a new </a:t>
            </a:r>
            <a:r>
              <a:rPr lang="en-US" altLang="en-US" sz="2600" dirty="0" err="1">
                <a:solidFill>
                  <a:srgbClr val="000000"/>
                </a:solidFill>
                <a:latin typeface="Consolas" panose="020B0609020204030204" pitchFamily="49" charset="0"/>
              </a:rPr>
              <a:t>ArrayList</a:t>
            </a:r>
            <a:r>
              <a:rPr lang="en-US" altLang="en-US" sz="2600" dirty="0">
                <a:solidFill>
                  <a:srgbClr val="000000"/>
                </a:solidFill>
                <a:latin typeface="Cambria" panose="02040503050406030204" pitchFamily="18" charset="0"/>
              </a:rPr>
              <a:t>, replace it with the type of elements that you want the </a:t>
            </a:r>
            <a:r>
              <a:rPr lang="en-US" altLang="en-US" sz="2600" dirty="0" err="1">
                <a:solidFill>
                  <a:srgbClr val="000000"/>
                </a:solidFill>
                <a:latin typeface="Consolas" panose="020B0609020204030204" pitchFamily="49" charset="0"/>
              </a:rPr>
              <a:t>ArrayList</a:t>
            </a:r>
            <a:r>
              <a:rPr lang="en-US" altLang="en-US" sz="2600" dirty="0">
                <a:solidFill>
                  <a:srgbClr val="000000"/>
                </a:solidFill>
                <a:latin typeface="Cambria" panose="02040503050406030204" pitchFamily="18" charset="0"/>
              </a:rPr>
              <a:t> to hold.</a:t>
            </a:r>
          </a:p>
        </p:txBody>
      </p:sp>
      <p:sp>
        <p:nvSpPr>
          <p:cNvPr id="4" name="Footer Placeholder 3">
            <a:extLst>
              <a:ext uri="{FF2B5EF4-FFF2-40B4-BE49-F238E27FC236}">
                <a16:creationId xmlns:a16="http://schemas.microsoft.com/office/drawing/2014/main" id="{F25677BA-F284-48A0-82E6-5576A6CB7B2C}"/>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9123-9959-40D5-912A-5C0E73125A83}"/>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6.14  </a:t>
            </a:r>
            <a:r>
              <a:rPr lang="en-US" dirty="0">
                <a:solidFill>
                  <a:srgbClr val="3380E6"/>
                </a:solidFill>
                <a:latin typeface="Calibri" panose="020F0502020204030204" pitchFamily="34" charset="0"/>
              </a:rPr>
              <a:t>Introduction to Collections and Class </a:t>
            </a:r>
            <a:r>
              <a:rPr lang="en-US" dirty="0" err="1">
                <a:solidFill>
                  <a:srgbClr val="3380E6"/>
                </a:solidFill>
                <a:latin typeface="Consolas" panose="020B0609020204030204" pitchFamily="49" charset="0"/>
              </a:rPr>
              <a:t>ArrayList</a:t>
            </a:r>
            <a:r>
              <a:rPr lang="en-US" dirty="0">
                <a:solidFill>
                  <a:srgbClr val="3380E6"/>
                </a:solidFill>
                <a:latin typeface="Calibri" panose="020F0502020204030204" pitchFamily="34" charset="0"/>
              </a:rPr>
              <a:t> (Cont.)</a:t>
            </a:r>
          </a:p>
        </p:txBody>
      </p:sp>
      <p:sp>
        <p:nvSpPr>
          <p:cNvPr id="101379" name="Text Placeholder 2">
            <a:extLst>
              <a:ext uri="{FF2B5EF4-FFF2-40B4-BE49-F238E27FC236}">
                <a16:creationId xmlns:a16="http://schemas.microsoft.com/office/drawing/2014/main" id="{1489E278-703D-4FA7-9C86-5472CF5BCD2A}"/>
              </a:ext>
            </a:extLst>
          </p:cNvPr>
          <p:cNvSpPr>
            <a:spLocks noGrp="1"/>
          </p:cNvSpPr>
          <p:nvPr>
            <p:ph type="body" idx="1"/>
          </p:nvPr>
        </p:nvSpPr>
        <p:spPr/>
        <p:txBody>
          <a:bodyPr/>
          <a:lstStyle/>
          <a:p>
            <a:pPr eaLnBrk="1" hangingPunct="1">
              <a:lnSpc>
                <a:spcPct val="80000"/>
              </a:lnSpc>
            </a:pPr>
            <a:r>
              <a:rPr lang="en-US" altLang="en-US" sz="2800" dirty="0">
                <a:solidFill>
                  <a:srgbClr val="000000"/>
                </a:solidFill>
                <a:latin typeface="Cambria" panose="02040503050406030204" pitchFamily="18" charset="0"/>
              </a:rPr>
              <a:t>Classes with this kind of placeholder that can be used with any type are called </a:t>
            </a:r>
            <a:r>
              <a:rPr lang="en-US" altLang="en-US" sz="2800" dirty="0">
                <a:solidFill>
                  <a:srgbClr val="0000FF"/>
                </a:solidFill>
                <a:latin typeface="Cambria" panose="02040503050406030204" pitchFamily="18" charset="0"/>
              </a:rPr>
              <a:t>generic classes</a:t>
            </a:r>
            <a:r>
              <a:rPr lang="en-US" altLang="en-US" sz="2800" dirty="0">
                <a:solidFill>
                  <a:srgbClr val="000000"/>
                </a:solidFill>
                <a:latin typeface="Cambria" panose="02040503050406030204" pitchFamily="18" charset="0"/>
              </a:rPr>
              <a:t>.</a:t>
            </a:r>
          </a:p>
          <a:p>
            <a:pPr eaLnBrk="1" hangingPunct="1">
              <a:lnSpc>
                <a:spcPct val="80000"/>
              </a:lnSpc>
            </a:pPr>
            <a:r>
              <a:rPr lang="en-US" altLang="en-US" sz="2800" dirty="0">
                <a:solidFill>
                  <a:srgbClr val="000000"/>
                </a:solidFill>
                <a:latin typeface="Cambria" panose="02040503050406030204" pitchFamily="18" charset="0"/>
              </a:rPr>
              <a:t>Figure 6.16 shows some common methods of class </a:t>
            </a:r>
            <a:r>
              <a:rPr lang="en-US" altLang="en-US" sz="2800" dirty="0" err="1">
                <a:solidFill>
                  <a:srgbClr val="000000"/>
                </a:solidFill>
                <a:latin typeface="Consolas" panose="020B0609020204030204" pitchFamily="49" charset="0"/>
              </a:rPr>
              <a:t>ArrayList</a:t>
            </a:r>
            <a:r>
              <a:rPr lang="en-US" altLang="en-US" sz="2800" dirty="0">
                <a:solidFill>
                  <a:srgbClr val="000000"/>
                </a:solidFill>
                <a:latin typeface="Consolas" panose="020B0609020204030204" pitchFamily="49" charset="0"/>
              </a:rPr>
              <a:t>&lt;T&gt;</a:t>
            </a:r>
            <a:r>
              <a:rPr lang="en-US" altLang="en-US" sz="2800" dirty="0">
                <a:solidFill>
                  <a:srgbClr val="000000"/>
                </a:solidFill>
                <a:latin typeface="Cambria" panose="02040503050406030204" pitchFamily="18" charset="0"/>
              </a:rPr>
              <a:t>.</a:t>
            </a:r>
          </a:p>
        </p:txBody>
      </p:sp>
      <p:sp>
        <p:nvSpPr>
          <p:cNvPr id="4" name="Footer Placeholder 3">
            <a:extLst>
              <a:ext uri="{FF2B5EF4-FFF2-40B4-BE49-F238E27FC236}">
                <a16:creationId xmlns:a16="http://schemas.microsoft.com/office/drawing/2014/main" id="{62910F38-9489-4E05-9904-C444F41CBEAB}"/>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7">
            <a:extLst>
              <a:ext uri="{FF2B5EF4-FFF2-40B4-BE49-F238E27FC236}">
                <a16:creationId xmlns:a16="http://schemas.microsoft.com/office/drawing/2014/main" id="{474D5457-A725-48E6-AFC4-7B5274D6156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96504" y="857250"/>
            <a:ext cx="7949803" cy="5143500"/>
          </a:xfrm>
          <a:prstGeom prst="rect">
            <a:avLst/>
          </a:prstGeom>
        </p:spPr>
      </p:pic>
      <p:sp>
        <p:nvSpPr>
          <p:cNvPr id="2" name="Footer Placeholder 1">
            <a:extLst>
              <a:ext uri="{FF2B5EF4-FFF2-40B4-BE49-F238E27FC236}">
                <a16:creationId xmlns:a16="http://schemas.microsoft.com/office/drawing/2014/main" id="{558FDA33-033F-4110-9220-B7A5E526E663}"/>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734044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0DF4-720A-46A2-8F0B-0389CC31E358}"/>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24B5A1"/>
                </a:solidFill>
                <a:latin typeface="Calibri" panose="020F0502020204030204" pitchFamily="34" charset="0"/>
              </a:rPr>
              <a:t>6.14  </a:t>
            </a:r>
            <a:r>
              <a:rPr lang="en-US" dirty="0">
                <a:solidFill>
                  <a:srgbClr val="3380E6"/>
                </a:solidFill>
                <a:latin typeface="Calibri" panose="020F0502020204030204" pitchFamily="34" charset="0"/>
              </a:rPr>
              <a:t>Introduction to Collections and Class </a:t>
            </a:r>
            <a:r>
              <a:rPr lang="en-US" dirty="0" err="1">
                <a:solidFill>
                  <a:srgbClr val="3380E6"/>
                </a:solidFill>
                <a:latin typeface="Consolas" panose="020B0609020204030204" pitchFamily="49" charset="0"/>
              </a:rPr>
              <a:t>ArrayList</a:t>
            </a:r>
            <a:r>
              <a:rPr lang="en-US" dirty="0">
                <a:solidFill>
                  <a:srgbClr val="3380E6"/>
                </a:solidFill>
                <a:latin typeface="Calibri" panose="020F0502020204030204" pitchFamily="34" charset="0"/>
              </a:rPr>
              <a:t> (Cont.)</a:t>
            </a:r>
          </a:p>
        </p:txBody>
      </p:sp>
      <p:sp>
        <p:nvSpPr>
          <p:cNvPr id="103427" name="Text Placeholder 2">
            <a:extLst>
              <a:ext uri="{FF2B5EF4-FFF2-40B4-BE49-F238E27FC236}">
                <a16:creationId xmlns:a16="http://schemas.microsoft.com/office/drawing/2014/main" id="{6AB93105-1F3F-4992-8B93-B90003F656C7}"/>
              </a:ext>
            </a:extLst>
          </p:cNvPr>
          <p:cNvSpPr>
            <a:spLocks noGrp="1"/>
          </p:cNvSpPr>
          <p:nvPr>
            <p:ph type="body" idx="1"/>
          </p:nvPr>
        </p:nvSpPr>
        <p:spPr/>
        <p:txBody>
          <a:bodyPr/>
          <a:lstStyle/>
          <a:p>
            <a:pPr eaLnBrk="1" hangingPunct="1">
              <a:lnSpc>
                <a:spcPct val="80000"/>
              </a:lnSpc>
            </a:pPr>
            <a:r>
              <a:rPr lang="en-US" altLang="en-US" sz="2800" dirty="0">
                <a:solidFill>
                  <a:srgbClr val="000000"/>
                </a:solidFill>
                <a:latin typeface="Cambria" panose="02040503050406030204" pitchFamily="18" charset="0"/>
              </a:rPr>
              <a:t>Figure 6.17 demonstrates some common </a:t>
            </a:r>
            <a:r>
              <a:rPr lang="en-US" altLang="en-US" sz="2800" dirty="0" err="1">
                <a:solidFill>
                  <a:srgbClr val="000000"/>
                </a:solidFill>
                <a:latin typeface="Consolas" panose="020B0609020204030204" pitchFamily="49" charset="0"/>
              </a:rPr>
              <a:t>ArrayList</a:t>
            </a:r>
            <a:r>
              <a:rPr lang="en-US" altLang="en-US" sz="2800" dirty="0">
                <a:solidFill>
                  <a:srgbClr val="000000"/>
                </a:solidFill>
                <a:latin typeface="Cambria" panose="02040503050406030204" pitchFamily="18" charset="0"/>
              </a:rPr>
              <a:t> capabilities. </a:t>
            </a:r>
          </a:p>
        </p:txBody>
      </p:sp>
      <p:sp>
        <p:nvSpPr>
          <p:cNvPr id="4" name="Footer Placeholder 3">
            <a:extLst>
              <a:ext uri="{FF2B5EF4-FFF2-40B4-BE49-F238E27FC236}">
                <a16:creationId xmlns:a16="http://schemas.microsoft.com/office/drawing/2014/main" id="{4879DE16-33D0-4807-B745-994AFC668EAE}"/>
              </a:ext>
            </a:extLst>
          </p:cNvPr>
          <p:cNvSpPr>
            <a:spLocks noGrp="1"/>
          </p:cNvSpPr>
          <p:nvPr>
            <p:ph type="ftr" sz="quarter" idx="11"/>
          </p:nvPr>
        </p:nvSpPr>
        <p:spPr/>
        <p:txBody>
          <a:bodyPr/>
          <a:lstStyle/>
          <a:p>
            <a:pPr>
              <a:defRPr/>
            </a:pPr>
            <a:r>
              <a:rPr lang="en-US"/>
              <a:t>©1992-2018 by Pearson Education, Inc. All Rights Reserved.</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8">
            <a:extLst>
              <a:ext uri="{FF2B5EF4-FFF2-40B4-BE49-F238E27FC236}">
                <a16:creationId xmlns:a16="http://schemas.microsoft.com/office/drawing/2014/main" id="{C259126F-7D79-482D-BD39-0867C253020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85775" y="857250"/>
            <a:ext cx="8172450" cy="5143500"/>
          </a:xfrm>
          <a:prstGeom prst="rect">
            <a:avLst/>
          </a:prstGeom>
        </p:spPr>
      </p:pic>
      <p:sp>
        <p:nvSpPr>
          <p:cNvPr id="2" name="Footer Placeholder 1">
            <a:extLst>
              <a:ext uri="{FF2B5EF4-FFF2-40B4-BE49-F238E27FC236}">
                <a16:creationId xmlns:a16="http://schemas.microsoft.com/office/drawing/2014/main" id="{244526BD-2364-4C9C-AD2B-CD849FBCDBD8}"/>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2734629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6_Arrays_Page_59">
            <a:extLst>
              <a:ext uri="{FF2B5EF4-FFF2-40B4-BE49-F238E27FC236}">
                <a16:creationId xmlns:a16="http://schemas.microsoft.com/office/drawing/2014/main" id="{F9E5C9BD-4424-40D2-92B3-F1ABE899D1B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72716" y="857250"/>
            <a:ext cx="7598569" cy="5143500"/>
          </a:xfrm>
          <a:prstGeom prst="rect">
            <a:avLst/>
          </a:prstGeom>
        </p:spPr>
      </p:pic>
      <p:sp>
        <p:nvSpPr>
          <p:cNvPr id="2" name="Footer Placeholder 1">
            <a:extLst>
              <a:ext uri="{FF2B5EF4-FFF2-40B4-BE49-F238E27FC236}">
                <a16:creationId xmlns:a16="http://schemas.microsoft.com/office/drawing/2014/main" id="{BE3C03BA-18E4-45F1-BC7D-000AC4B80D35}"/>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539748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1276</TotalTime>
  <Words>4384</Words>
  <Application>Microsoft Office PowerPoint</Application>
  <PresentationFormat>On-screen Show (4:3)</PresentationFormat>
  <Paragraphs>332</Paragraphs>
  <Slides>102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Arial</vt:lpstr>
      <vt:lpstr>Calibri</vt:lpstr>
      <vt:lpstr>Cambria</vt:lpstr>
      <vt:lpstr>Consolas</vt:lpstr>
      <vt:lpstr>Lucida Sans Unicode</vt:lpstr>
      <vt:lpstr>Verdana</vt:lpstr>
      <vt:lpstr>Wingdings</vt:lpstr>
      <vt:lpstr>Wingdings 2</vt:lpstr>
      <vt:lpstr>Wingdings 3</vt:lpstr>
      <vt:lpstr>Concourse</vt:lpstr>
      <vt:lpstr>Chapter 6 Arrays and ArrayLists  </vt:lpstr>
      <vt:lpstr>PowerPoint Presentation</vt:lpstr>
      <vt:lpstr>PowerPoint Presentation</vt:lpstr>
      <vt:lpstr>PowerPoint Presentation</vt:lpstr>
      <vt:lpstr>PowerPoint Presentation</vt:lpstr>
      <vt:lpstr>PowerPoint Presentation</vt:lpstr>
      <vt:lpstr>PowerPoint Presentation</vt:lpstr>
      <vt:lpstr>6.1  Introduction</vt:lpstr>
      <vt:lpstr>6.1  Introduction (cont.)</vt:lpstr>
      <vt:lpstr>6.2  Primitive Types vs. Reference Types</vt:lpstr>
      <vt:lpstr>6.2  Primitive Types vs. Reference Types (cont.)</vt:lpstr>
      <vt:lpstr>6.3  Arrays</vt:lpstr>
      <vt:lpstr>PowerPoint Presentation</vt:lpstr>
      <vt:lpstr>PowerPoint Presentation</vt:lpstr>
      <vt:lpstr>6.3  Arrays (cont.)</vt:lpstr>
      <vt:lpstr>6.3  Arrays (cont.)</vt:lpstr>
      <vt:lpstr>6.4  Declaring and Creating Arrays</vt:lpstr>
      <vt:lpstr>PowerPoint Presentation</vt:lpstr>
      <vt:lpstr>PowerPoint Presentation</vt:lpstr>
      <vt:lpstr>PowerPoint Presentation</vt:lpstr>
      <vt:lpstr>6.4  Declaring and Creating Arrays (cont.)</vt:lpstr>
      <vt:lpstr>6.5  Examples Using Arrays</vt:lpstr>
      <vt:lpstr>6.5.1  Creating and Initializing an Array</vt:lpstr>
      <vt:lpstr>PowerPoint Presentation</vt:lpstr>
      <vt:lpstr>PowerPoint Presentation</vt:lpstr>
      <vt:lpstr>6.5.2  Using an Array Initializer</vt:lpstr>
      <vt:lpstr>PowerPoint Presentation</vt:lpstr>
      <vt:lpstr>PowerPoint Presentation</vt:lpstr>
      <vt:lpstr>6.5.3  Calculating the Values to Store in an Array</vt:lpstr>
      <vt:lpstr>PowerPoint Presentation</vt:lpstr>
      <vt:lpstr>PowerPoint Presentation</vt:lpstr>
      <vt:lpstr>PowerPoint Presentation</vt:lpstr>
      <vt:lpstr>PowerPoint Presentation</vt:lpstr>
      <vt:lpstr>PowerPoint Presentation</vt:lpstr>
      <vt:lpstr>6.5.4  Summing the Elements of an Array</vt:lpstr>
      <vt:lpstr>PowerPoint Presentation</vt:lpstr>
      <vt:lpstr>6.5.5  Using Bar Charts to Display Array Data Graphically</vt:lpstr>
      <vt:lpstr>PowerPoint Presentation</vt:lpstr>
      <vt:lpstr>PowerPoint Presentation</vt:lpstr>
      <vt:lpstr>6.5.6  Using the Elements of an Array as Counters</vt:lpstr>
      <vt:lpstr>PowerPoint Presentation</vt:lpstr>
      <vt:lpstr>PowerPoint Presentation</vt:lpstr>
      <vt:lpstr>6.5.7  Using Arrays to Analyze Survey Results</vt:lpstr>
      <vt:lpstr>6.5.7  Using Arrays to Analyze Survey Results (Cont.)</vt:lpstr>
      <vt:lpstr>PowerPoint Presentation</vt:lpstr>
      <vt:lpstr>PowerPoint Presentation</vt:lpstr>
      <vt:lpstr>6.5.7  Using Arrays to Analyze Survey Results (Cont.)</vt:lpstr>
      <vt:lpstr>PowerPoint Presentation</vt:lpstr>
      <vt:lpstr>PowerPoint Presentation</vt:lpstr>
      <vt:lpstr>6.6  Exception Handling: Processing the Incorrect Response</vt:lpstr>
      <vt:lpstr>6.6.1  The try Statement</vt:lpstr>
      <vt:lpstr>6.6.2  Executing the catch Block</vt:lpstr>
      <vt:lpstr>6.6.3  toString Method of the Exception Parameter</vt:lpstr>
      <vt:lpstr>6.7  Enhanced for Statement</vt:lpstr>
      <vt:lpstr>6.7  Enhanced for Statement (Cont.)</vt:lpstr>
      <vt:lpstr>PowerPoint Presentation</vt:lpstr>
      <vt:lpstr>PowerPoint Presentation</vt:lpstr>
      <vt:lpstr>6.8   Passing Arrays to Methods</vt:lpstr>
      <vt:lpstr>6.8   Passing Arrays to Methods (Cont.)</vt:lpstr>
      <vt:lpstr>6.8   Passing Arrays to Methods (cont.)</vt:lpstr>
      <vt:lpstr>PowerPoint Presentation</vt:lpstr>
      <vt:lpstr>PowerPoint Presentation</vt:lpstr>
      <vt:lpstr>PowerPoint Presentation</vt:lpstr>
      <vt:lpstr>PowerPoint Presentation</vt:lpstr>
      <vt:lpstr>6.9   Pass-By-Value vs. Pass-By-Reference</vt:lpstr>
      <vt:lpstr>6.9   Pass-By-Value vs. Pass-By-Reference (Cont.)</vt:lpstr>
      <vt:lpstr>PowerPoint Presentation</vt:lpstr>
      <vt:lpstr>6.10  Multidimensional Arrays</vt:lpstr>
      <vt:lpstr>6.10  Multidimensional Arrays (cont.)</vt:lpstr>
      <vt:lpstr>PowerPoint Presentation</vt:lpstr>
      <vt:lpstr>6.10  Multidimensional Arrays (cont.)</vt:lpstr>
      <vt:lpstr>6.10  Multidimensional Arrays (cont.)</vt:lpstr>
      <vt:lpstr>6.10  Multidimensional Arrays (cont.)</vt:lpstr>
      <vt:lpstr>PowerPoint Presentation</vt:lpstr>
      <vt:lpstr>PowerPoint Presentation</vt:lpstr>
      <vt:lpstr>6.11  Variable-Length Argument Lists</vt:lpstr>
      <vt:lpstr>PowerPoint Presentation</vt:lpstr>
      <vt:lpstr>PowerPoint Presentation</vt:lpstr>
      <vt:lpstr>PowerPoint Presentation</vt:lpstr>
      <vt:lpstr>PowerPoint Presentation</vt:lpstr>
      <vt:lpstr>6.12  Using Command-Line Arguments</vt:lpstr>
      <vt:lpstr>PowerPoint Presentation</vt:lpstr>
      <vt:lpstr>PowerPoint Presentation</vt:lpstr>
      <vt:lpstr>PowerPoint Presentation</vt:lpstr>
      <vt:lpstr>PowerPoint Presentation</vt:lpstr>
      <vt:lpstr>6.13  Class Arrays </vt:lpstr>
      <vt:lpstr>PowerPoint Presentation</vt:lpstr>
      <vt:lpstr>PowerPoint Presentation</vt:lpstr>
      <vt:lpstr>PowerPoint Presentation</vt:lpstr>
      <vt:lpstr>PowerPoint Presentation</vt:lpstr>
      <vt:lpstr>PowerPoint Presentation</vt:lpstr>
      <vt:lpstr>PowerPoint Presentation</vt:lpstr>
      <vt:lpstr>6.13  Class Arrays (Cont.)</vt:lpstr>
      <vt:lpstr>6.14  Introduction to Collections and Class ArrayList </vt:lpstr>
      <vt:lpstr>6.14  Introduction to Collections and Class ArrayList (Cont.)</vt:lpstr>
      <vt:lpstr>PowerPoint Presentation</vt:lpstr>
      <vt:lpstr>6.14  Introduction to Collections and Class ArrayList (Cont.)</vt:lpstr>
      <vt:lpstr>PowerPoint Presentation</vt:lpstr>
      <vt:lpstr>PowerPoint Presentation</vt:lpstr>
      <vt:lpstr>PowerPoint Presentation</vt:lpstr>
      <vt:lpstr>6.14  Introduction to Collections and Class ArrayList (Cont.)</vt:lpstr>
      <vt:lpstr>6.14  Introduction to Collections and Class ArrayList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Arrays;  Introducing Strings and Files</dc:title>
  <dc:creator>Windows User</dc:creator>
  <cp:lastModifiedBy>Paul Deitel</cp:lastModifiedBy>
  <cp:revision>27</cp:revision>
  <dcterms:created xsi:type="dcterms:W3CDTF">2009-09-21T02:44:54Z</dcterms:created>
  <dcterms:modified xsi:type="dcterms:W3CDTF">2017-11-05T15:45:10Z</dcterms:modified>
</cp:coreProperties>
</file>