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4"/>
  </p:notesMasterIdLst>
  <p:handoutMasterIdLst>
    <p:handoutMasterId r:id="rId115"/>
  </p:handoutMasterIdLst>
  <p:sldIdLst>
    <p:sldId id="256" r:id="rId2"/>
    <p:sldId id="431" r:id="rId3"/>
    <p:sldId id="432" r:id="rId4"/>
    <p:sldId id="433" r:id="rId5"/>
    <p:sldId id="434" r:id="rId6"/>
    <p:sldId id="435" r:id="rId7"/>
    <p:sldId id="288" r:id="rId8"/>
    <p:sldId id="436" r:id="rId9"/>
    <p:sldId id="290" r:id="rId10"/>
    <p:sldId id="291" r:id="rId11"/>
    <p:sldId id="292" r:id="rId12"/>
    <p:sldId id="437" r:id="rId13"/>
    <p:sldId id="293" r:id="rId14"/>
    <p:sldId id="294" r:id="rId15"/>
    <p:sldId id="295" r:id="rId16"/>
    <p:sldId id="296" r:id="rId17"/>
    <p:sldId id="438" r:id="rId18"/>
    <p:sldId id="297" r:id="rId19"/>
    <p:sldId id="299" r:id="rId20"/>
    <p:sldId id="439" r:id="rId21"/>
    <p:sldId id="440" r:id="rId22"/>
    <p:sldId id="441" r:id="rId23"/>
    <p:sldId id="300" r:id="rId24"/>
    <p:sldId id="301" r:id="rId25"/>
    <p:sldId id="302" r:id="rId26"/>
    <p:sldId id="442" r:id="rId27"/>
    <p:sldId id="303" r:id="rId28"/>
    <p:sldId id="304" r:id="rId29"/>
    <p:sldId id="305" r:id="rId30"/>
    <p:sldId id="306" r:id="rId31"/>
    <p:sldId id="443" r:id="rId32"/>
    <p:sldId id="331" r:id="rId33"/>
    <p:sldId id="307" r:id="rId34"/>
    <p:sldId id="308" r:id="rId35"/>
    <p:sldId id="309" r:id="rId36"/>
    <p:sldId id="310" r:id="rId37"/>
    <p:sldId id="311" r:id="rId38"/>
    <p:sldId id="332" r:id="rId39"/>
    <p:sldId id="312" r:id="rId40"/>
    <p:sldId id="313" r:id="rId41"/>
    <p:sldId id="444" r:id="rId42"/>
    <p:sldId id="314" r:id="rId43"/>
    <p:sldId id="445" r:id="rId44"/>
    <p:sldId id="446" r:id="rId45"/>
    <p:sldId id="317" r:id="rId46"/>
    <p:sldId id="333" r:id="rId47"/>
    <p:sldId id="318" r:id="rId48"/>
    <p:sldId id="319" r:id="rId49"/>
    <p:sldId id="447" r:id="rId50"/>
    <p:sldId id="448" r:id="rId51"/>
    <p:sldId id="334" r:id="rId52"/>
    <p:sldId id="449" r:id="rId53"/>
    <p:sldId id="322" r:id="rId54"/>
    <p:sldId id="450" r:id="rId55"/>
    <p:sldId id="323" r:id="rId56"/>
    <p:sldId id="451" r:id="rId57"/>
    <p:sldId id="324" r:id="rId58"/>
    <p:sldId id="335" r:id="rId59"/>
    <p:sldId id="452" r:id="rId60"/>
    <p:sldId id="453" r:id="rId61"/>
    <p:sldId id="454" r:id="rId62"/>
    <p:sldId id="336" r:id="rId63"/>
    <p:sldId id="455" r:id="rId64"/>
    <p:sldId id="456" r:id="rId65"/>
    <p:sldId id="457" r:id="rId66"/>
    <p:sldId id="458" r:id="rId67"/>
    <p:sldId id="328" r:id="rId68"/>
    <p:sldId id="459" r:id="rId69"/>
    <p:sldId id="330" r:id="rId70"/>
    <p:sldId id="460" r:id="rId71"/>
    <p:sldId id="461" r:id="rId72"/>
    <p:sldId id="338" r:id="rId73"/>
    <p:sldId id="339" r:id="rId74"/>
    <p:sldId id="462" r:id="rId75"/>
    <p:sldId id="341" r:id="rId76"/>
    <p:sldId id="463" r:id="rId77"/>
    <p:sldId id="464" r:id="rId78"/>
    <p:sldId id="465" r:id="rId79"/>
    <p:sldId id="466" r:id="rId80"/>
    <p:sldId id="345" r:id="rId81"/>
    <p:sldId id="467" r:id="rId82"/>
    <p:sldId id="468" r:id="rId83"/>
    <p:sldId id="348" r:id="rId84"/>
    <p:sldId id="349" r:id="rId85"/>
    <p:sldId id="469" r:id="rId86"/>
    <p:sldId id="470" r:id="rId87"/>
    <p:sldId id="471" r:id="rId88"/>
    <p:sldId id="472" r:id="rId89"/>
    <p:sldId id="473" r:id="rId90"/>
    <p:sldId id="474" r:id="rId91"/>
    <p:sldId id="475" r:id="rId92"/>
    <p:sldId id="476" r:id="rId93"/>
    <p:sldId id="357" r:id="rId94"/>
    <p:sldId id="477" r:id="rId95"/>
    <p:sldId id="478" r:id="rId96"/>
    <p:sldId id="479" r:id="rId97"/>
    <p:sldId id="480" r:id="rId98"/>
    <p:sldId id="362" r:id="rId99"/>
    <p:sldId id="363" r:id="rId100"/>
    <p:sldId id="481" r:id="rId101"/>
    <p:sldId id="482" r:id="rId102"/>
    <p:sldId id="483" r:id="rId103"/>
    <p:sldId id="484" r:id="rId104"/>
    <p:sldId id="485" r:id="rId105"/>
    <p:sldId id="486" r:id="rId106"/>
    <p:sldId id="487" r:id="rId107"/>
    <p:sldId id="488" r:id="rId108"/>
    <p:sldId id="489" r:id="rId109"/>
    <p:sldId id="490" r:id="rId110"/>
    <p:sldId id="491" r:id="rId111"/>
    <p:sldId id="492" r:id="rId112"/>
    <p:sldId id="493" r:id="rId1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128" autoAdjust="0"/>
    <p:restoredTop sz="94660"/>
  </p:normalViewPr>
  <p:slideViewPr>
    <p:cSldViewPr>
      <p:cViewPr varScale="1">
        <p:scale>
          <a:sx n="58" d="100"/>
          <a:sy n="58" d="100"/>
        </p:scale>
        <p:origin x="7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CF6290-30F8-4811-98D0-B927C81927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A0890-2883-434D-B387-D8DE2652F8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7793D8-24BA-42BB-9D11-94A1DEA00B39}" type="datetimeFigureOut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11/5/2017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1060D-132D-4F67-860F-228473AFE7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AFBFA-701B-4034-BBB5-DFEC35B1B1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C2329B-2FD3-474F-A18B-09098E65613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BA5A05-52D8-4E97-8A2D-3830D91DC1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C2548-B97B-425F-8C14-4ACE6677E2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EFCE38-8487-467B-AC52-2EF33BE0DB11}" type="datetimeFigureOut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B847F9-6BB2-4BD3-B579-9D7405DAA9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067348A-86F8-4981-BA10-EF16118A2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BCDEF-B61D-4EED-83F9-6C302E6283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60DAE-20C2-493D-95E3-DB442BC9E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A14B52-0AD4-4278-B6B5-00852FDC6C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B2F25171-5807-4608-8CC2-15AD3AA920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B66A150B-53DC-468C-80A0-4C84E8C0E4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CE427BC7-407F-431A-9468-E19512B4F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23110B-05A6-4E69-AA05-D0F3F4254D88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E5F28759-2D1F-47D4-BC4F-DC35D7B47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4B08351B-275F-4B48-87D1-FD1A2F359C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3236" name="Slide Number Placeholder 3">
            <a:extLst>
              <a:ext uri="{FF2B5EF4-FFF2-40B4-BE49-F238E27FC236}">
                <a16:creationId xmlns:a16="http://schemas.microsoft.com/office/drawing/2014/main" id="{83F42245-B7CE-4754-A6AD-7CC080F66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DFE43F-89E7-4E3D-903C-1A594308548E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99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ABE6C4D9-2798-4AA6-A078-80CBB210B3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7674A0FD-2031-4899-90EE-86E114234C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1252" name="Slide Number Placeholder 3">
            <a:extLst>
              <a:ext uri="{FF2B5EF4-FFF2-40B4-BE49-F238E27FC236}">
                <a16:creationId xmlns:a16="http://schemas.microsoft.com/office/drawing/2014/main" id="{097DE8C1-407C-441B-BAA9-2E1683734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D2AFBA-6B30-4609-BD95-D073FB66D68A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72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0B15DF8C-B41A-40CA-B879-ABB373F635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2DAED4F7-D7FB-4C35-B874-AAA31266BA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2276" name="Slide Number Placeholder 3">
            <a:extLst>
              <a:ext uri="{FF2B5EF4-FFF2-40B4-BE49-F238E27FC236}">
                <a16:creationId xmlns:a16="http://schemas.microsoft.com/office/drawing/2014/main" id="{BFF1DB24-AE03-43DD-898C-0E43D081B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81CD2C-B79F-4229-9563-1F3882154366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73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B7422582-4309-45FA-8D78-3FF88F46A6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42B278B0-6268-470C-AD5D-9DD162283F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24" name="Slide Number Placeholder 3">
            <a:extLst>
              <a:ext uri="{FF2B5EF4-FFF2-40B4-BE49-F238E27FC236}">
                <a16:creationId xmlns:a16="http://schemas.microsoft.com/office/drawing/2014/main" id="{C917CEDC-097A-486B-9420-6CA1A899F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095371-EA41-423B-B4CA-373E0748EEB5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75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CB23A09F-E649-47D1-9C27-3298B1EFB3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C5C87320-7815-4109-B72B-B7107BBAA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8420" name="Slide Number Placeholder 3">
            <a:extLst>
              <a:ext uri="{FF2B5EF4-FFF2-40B4-BE49-F238E27FC236}">
                <a16:creationId xmlns:a16="http://schemas.microsoft.com/office/drawing/2014/main" id="{E89E9DBA-AAE0-4B6C-B905-E4F2D4B7F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28E520-A77B-4687-B887-7B472AC2AD23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80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36ADC57C-AA83-4575-81FC-3D3D2B914D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F0DA4C2B-37DF-4285-B623-178E23EAD6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8420" name="Slide Number Placeholder 3">
            <a:extLst>
              <a:ext uri="{FF2B5EF4-FFF2-40B4-BE49-F238E27FC236}">
                <a16:creationId xmlns:a16="http://schemas.microsoft.com/office/drawing/2014/main" id="{32D027A3-8B77-4F08-8729-375C01146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419671-FBE1-4072-A8BB-8908CAA8BB24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83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2B10C891-CB9D-4D0B-80FA-E34E9B1F0A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57077F46-BF9B-4726-846B-B35B518647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1732" name="Slide Number Placeholder 3">
            <a:extLst>
              <a:ext uri="{FF2B5EF4-FFF2-40B4-BE49-F238E27FC236}">
                <a16:creationId xmlns:a16="http://schemas.microsoft.com/office/drawing/2014/main" id="{5E37806D-2963-46D6-931F-69AE620D5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74A54A-12BA-42E2-BF75-3472CA0FFF0A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84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96DC12E1-50BA-4F9F-AC20-D8FA7D3DD6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22BC73E5-8F07-4E69-B7D3-35B5171389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9924" name="Slide Number Placeholder 3">
            <a:extLst>
              <a:ext uri="{FF2B5EF4-FFF2-40B4-BE49-F238E27FC236}">
                <a16:creationId xmlns:a16="http://schemas.microsoft.com/office/drawing/2014/main" id="{DF153927-AD99-4CBC-9BBC-8F0799187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91E755-4E6C-4DC0-A720-8A8315D0DBD4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93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88F446BD-9585-4B98-A2A4-959A0F2BAF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8DA31E2C-4B22-4F35-B3CC-8616E73BF3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9924" name="Slide Number Placeholder 3">
            <a:extLst>
              <a:ext uri="{FF2B5EF4-FFF2-40B4-BE49-F238E27FC236}">
                <a16:creationId xmlns:a16="http://schemas.microsoft.com/office/drawing/2014/main" id="{2B958601-1056-4AC5-B21F-6A2FF395C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2B7625-895A-4333-9D09-C9335279FCCD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98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D235AD63-E9F3-4F0B-9F73-8818D7739572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9DA51CB7-4146-4B73-93A0-C96334CBD224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576664BA-33DF-4D7A-A9A3-2B1D509C7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6B79CF4F-118C-4F22-B0F8-BF60C65A9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5DE1D05B-6F14-4A29-93F7-FACA6C8F9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596CA0-343C-4DFD-B1CA-DC498AB49429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20C07E6-FEA5-4D80-8032-982A897C8D50}"/>
              </a:ext>
            </a:extLst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29">
            <a:extLst>
              <a:ext uri="{FF2B5EF4-FFF2-40B4-BE49-F238E27FC236}">
                <a16:creationId xmlns:a16="http://schemas.microsoft.com/office/drawing/2014/main" id="{5D68F53C-29EB-483D-BC75-5A7CA1BE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8485D4-3208-4AD7-8799-125096E7BFDE}" type="datetime1">
              <a:rPr lang="en-US" smtClean="0"/>
              <a:t>11/5/2017</a:t>
            </a:fld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7E4C4968-CA56-41A3-9389-D13BF1DAA7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9C43C5-6966-4E18-85B9-CED4B038AF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18">
            <a:extLst>
              <a:ext uri="{FF2B5EF4-FFF2-40B4-BE49-F238E27FC236}">
                <a16:creationId xmlns:a16="http://schemas.microsoft.com/office/drawing/2014/main" id="{D23923F6-CAE9-4582-B1A7-2EF778055D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2078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5F2B657-216A-43E9-8006-852D41F8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F285-D416-4004-B34E-2C4A0ADD3D24}" type="datetime1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C18D6C7-E98B-4E29-8052-EB320653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069661B-587A-455E-9EE2-95DA73CE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66250-05C3-4211-A331-A00D8274D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84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73B62D4-B3E7-408F-AB29-C8DC7845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4865-8984-4042-AE56-E56C8497040E}" type="datetime1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807EE37-F821-43A2-93E1-4E6B36C3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E22A2E9-C885-4F89-821F-C4EDEAC2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206B8-8F79-4A4E-9C9B-CF842FACE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89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BF3E465-772D-49D3-8F2D-1A2242A4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7BEF-BB0E-4C90-8C26-7E7A857E2375}" type="datetime1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804F5FA-2393-4666-A5A8-47BF1EAB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932116A-2D4A-409D-8A92-B2B77FCA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BEE12-525F-4622-A82B-F014993D8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08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C3387EB-FA56-4714-AF25-92BD61F93CD0}"/>
              </a:ext>
            </a:extLst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ction Button: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B5CA891-861D-48CC-9AF6-84CCC7173596}"/>
              </a:ext>
            </a:extLst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AA2D05C-68A9-40D4-9BD2-CC77417E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4A9522F6-E842-49FE-8F6B-76F562593E60}" type="datetime1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AE4B01-5428-4A43-BFE9-3A5ABA99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A3AF38-5529-498B-98D3-B93D5B52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DBE9A-DC1B-42F0-BD77-C02DA4CE1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02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6">
            <a:extLst>
              <a:ext uri="{FF2B5EF4-FFF2-40B4-BE49-F238E27FC236}">
                <a16:creationId xmlns:a16="http://schemas.microsoft.com/office/drawing/2014/main" id="{5403474B-1206-403A-97F4-2098F7779B3B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Chevron 18">
            <a:extLst>
              <a:ext uri="{FF2B5EF4-FFF2-40B4-BE49-F238E27FC236}">
                <a16:creationId xmlns:a16="http://schemas.microsoft.com/office/drawing/2014/main" id="{B387A66C-C13C-417B-A2C7-386A5A026237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B23577E-1FEA-45A5-89B6-2593268D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3E4BBD9E-CD5E-4399-8530-0F159733A4F8}" type="datetime1">
              <a:rPr lang="en-US" smtClean="0"/>
              <a:t>11/5/2017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C6C424-81A4-45B1-9D04-79A57D8A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BFC7FD-3DF2-49CD-80AE-58F14821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EB347-32F2-42EF-B243-FF386E02E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934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BF73A-0383-4FF6-A7D8-DD78EEFD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572DFA26-1244-4CD5-9BA5-781FC8C99FF3}" type="datetime1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7F607-78C7-41F4-8F2A-2D051349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601A-2DDB-4879-8117-DB4E9737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B6761-D921-45FA-BFA7-B3E7F5B7E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993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0119A1-EEB3-4B82-B969-4D7ACF45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7A55BD8A-3A5A-4A3C-991E-49CB735F5490}" type="datetime1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BB1F3-E9A4-4E48-BE50-31623628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F28FEA-32D7-4853-93C3-9BC9AAA5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AA2F4-5636-4DBA-B478-B45C8D463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687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DB087-0B37-41F2-B972-4B7FAEFF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CA899864-6313-4E12-B78C-EEFB2AE56C28}" type="datetime1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3F602-006B-4AC9-A6AF-47A739BF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650BE-9D66-4ED1-8FAB-4B58FBFF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5A6C9-1A97-4976-8713-8A7C178C3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075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512CB2C4-BA26-4F60-A858-9564E304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E081-2E67-4123-BF31-33C180CC9A45}" type="datetime1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23F0641-F310-4D8C-931E-C4C16D5E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7271DFB9-B59A-4CAA-A200-D6886DE3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44156-6A90-4A62-895F-1396F0CAB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8D2F0-CA96-454B-8958-930BA913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98D79830-8856-49F5-B252-8A9C89DEAFC0}" type="datetime1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BF46E-3C43-40E2-8DEA-BA335107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63FFE-BB3C-49B0-A5B5-A2721867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728D-7228-4047-BA37-B3F1530BC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076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>
            <a:extLst>
              <a:ext uri="{FF2B5EF4-FFF2-40B4-BE49-F238E27FC236}">
                <a16:creationId xmlns:a16="http://schemas.microsoft.com/office/drawing/2014/main" id="{51AB0E4D-18F1-4F03-8401-AB7C8ABA1B5D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9FBD4DD6-A11A-40A0-BA78-7016FEC01168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28BD67A-4AA8-408F-B2A9-758C86177968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3CCDAA-A216-4B72-9C5D-B41922C29027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22">
            <a:extLst>
              <a:ext uri="{FF2B5EF4-FFF2-40B4-BE49-F238E27FC236}">
                <a16:creationId xmlns:a16="http://schemas.microsoft.com/office/drawing/2014/main" id="{9FB39C9D-C5FE-4264-A667-AFC1F0B3E46E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Chevron 23">
            <a:extLst>
              <a:ext uri="{FF2B5EF4-FFF2-40B4-BE49-F238E27FC236}">
                <a16:creationId xmlns:a16="http://schemas.microsoft.com/office/drawing/2014/main" id="{D6849C0A-DCD4-49E2-976D-9E94A9768709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BBBACC7-D801-4293-B61E-590EFDFE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662765-885D-4352-91FE-98D3DC43CE7C}" type="datetime1">
              <a:rPr lang="en-US" smtClean="0"/>
              <a:t>11/5/2017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1DCA93DF-6F13-4866-ACC9-D289FBC9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0C2D4FD-67DA-430B-91CE-55BFF5B0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774E-9269-4E03-97F5-0FAF0715D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899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07925C0F-029B-4B40-A139-D6B5807FE15A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3982B19C-060B-4016-A4E8-9842DC874754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97F4195-15B1-463B-BB43-AED735EEE174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417B2F-1FF6-4F88-8343-6EE367E4882B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82D653E3-9F2C-4F31-AAC5-C8E93C50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C6BE292F-2422-4FC0-BCA3-D77B8448BD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419DE80-FA4B-4095-A7B0-97E68CFD5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370DE8AF-2DD2-44F2-9F2B-E8B1F4AA6DDD}" type="datetime1">
              <a:rPr lang="en-US" smtClean="0"/>
              <a:t>11/5/2017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0D802EC-928E-4F82-B2EC-CBA0B4F5A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Copyright 1992-2018 by Pearson Education, Inc. All Rights Reserved.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C646D18-3E09-4C4B-A6CF-6ADC84FF2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3BFC191-7C05-4045-8A53-68C07651D70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Action Button: Back or Previous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25F8F74-7DEA-4B22-B157-0E15D44648D8}"/>
              </a:ext>
            </a:extLst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260ADAB-6C75-4A15-B532-CC583E311A5B}"/>
              </a:ext>
            </a:extLst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43" r:id="rId7"/>
    <p:sldLayoutId id="2147483853" r:id="rId8"/>
    <p:sldLayoutId id="2147483854" r:id="rId9"/>
    <p:sldLayoutId id="2147483844" r:id="rId10"/>
    <p:sldLayoutId id="2147483845" r:id="rId11"/>
    <p:sldLayoutId id="214748384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72D4-3E15-4B35-90B0-669DE41A2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Chapter 7</a:t>
            </a:r>
            <a:b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Introduction to Classes </a:t>
            </a:r>
            <a:b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and Objects</a:t>
            </a:r>
          </a:p>
        </p:txBody>
      </p:sp>
      <p:sp>
        <p:nvSpPr>
          <p:cNvPr id="10243" name="Subtitle 3">
            <a:extLst>
              <a:ext uri="{FF2B5EF4-FFF2-40B4-BE49-F238E27FC236}">
                <a16:creationId xmlns:a16="http://schemas.microsoft.com/office/drawing/2014/main" id="{C99F20EA-F0F5-4B84-8069-CC4A67450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altLang="en-US"/>
              <a:t>Java™ How to Program, 10/e</a:t>
            </a:r>
          </a:p>
          <a:p>
            <a:pPr marR="0" eaLnBrk="1" hangingPunct="1"/>
            <a:r>
              <a:rPr lang="en-US" altLang="en-US"/>
              <a:t>Late Objects Version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A4EEB-5ED3-47E8-85DB-B274BF4A9A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1886-2481-4053-863A-A59106F3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7.2.1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Class with an Instance Variable,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and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A0A17-DBC4-4EDC-B743-3AC97A5B2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136525" indent="0"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Identifiers and Camel Case Naming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Class, method and variable names are identifiers.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By convention all use camel case names.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Class names begin with an uppercase letter, and method and variable names begin with a lowercase letter.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E7C70-EE73-4AC9-973E-C544991F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55">
            <a:extLst>
              <a:ext uri="{FF2B5EF4-FFF2-40B4-BE49-F238E27FC236}">
                <a16:creationId xmlns:a16="http://schemas.microsoft.com/office/drawing/2014/main" id="{09D99DEA-FE56-47C8-A619-33606BF2D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4" y="857250"/>
            <a:ext cx="7337822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0B8A0E-184C-4133-B286-64D56702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505484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56">
            <a:extLst>
              <a:ext uri="{FF2B5EF4-FFF2-40B4-BE49-F238E27FC236}">
                <a16:creationId xmlns:a16="http://schemas.microsoft.com/office/drawing/2014/main" id="{D22A8639-499B-47CB-88A7-536791DA57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723"/>
            <a:ext cx="9144000" cy="445055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469A98-6B53-4EDC-B018-C19A0AF7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945753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57">
            <a:extLst>
              <a:ext uri="{FF2B5EF4-FFF2-40B4-BE49-F238E27FC236}">
                <a16:creationId xmlns:a16="http://schemas.microsoft.com/office/drawing/2014/main" id="{ACBE8524-0E26-4808-A8AD-FC356C89E1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57250"/>
            <a:ext cx="8496300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AD407C-D950-4BEE-900F-1A40FB3D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2525244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58">
            <a:extLst>
              <a:ext uri="{FF2B5EF4-FFF2-40B4-BE49-F238E27FC236}">
                <a16:creationId xmlns:a16="http://schemas.microsoft.com/office/drawing/2014/main" id="{455E80F9-B727-4333-B937-66C5E497B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57250"/>
            <a:ext cx="8496300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535D82-6F62-4708-A9C4-C29BD220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3940683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59">
            <a:extLst>
              <a:ext uri="{FF2B5EF4-FFF2-40B4-BE49-F238E27FC236}">
                <a16:creationId xmlns:a16="http://schemas.microsoft.com/office/drawing/2014/main" id="{7C3B4B26-E9AC-4240-8B4B-5E5A37985C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60"/>
            <a:ext cx="9144000" cy="423148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CCF3D4-9C1D-4BD7-93DE-43EDE4E4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8714874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60">
            <a:extLst>
              <a:ext uri="{FF2B5EF4-FFF2-40B4-BE49-F238E27FC236}">
                <a16:creationId xmlns:a16="http://schemas.microsoft.com/office/drawing/2014/main" id="{FDC96AB4-3DF2-4AC5-A04D-B45B78306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723"/>
            <a:ext cx="9144000" cy="445055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D3314F-7619-481C-88EC-8A6770C5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3401622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61">
            <a:extLst>
              <a:ext uri="{FF2B5EF4-FFF2-40B4-BE49-F238E27FC236}">
                <a16:creationId xmlns:a16="http://schemas.microsoft.com/office/drawing/2014/main" id="{1548B06F-D2E0-4168-B15A-6C7D04C003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57250"/>
            <a:ext cx="8496300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311F86-7409-4451-8EDB-61A43CF0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5740878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62">
            <a:extLst>
              <a:ext uri="{FF2B5EF4-FFF2-40B4-BE49-F238E27FC236}">
                <a16:creationId xmlns:a16="http://schemas.microsoft.com/office/drawing/2014/main" id="{DED50325-55DA-4BE0-910F-03AA9194B4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60"/>
            <a:ext cx="9144000" cy="423148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B25E9D-C208-4107-9E7F-6051563D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160713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63">
            <a:extLst>
              <a:ext uri="{FF2B5EF4-FFF2-40B4-BE49-F238E27FC236}">
                <a16:creationId xmlns:a16="http://schemas.microsoft.com/office/drawing/2014/main" id="{85E80139-DCDF-47A8-AAFC-71EB590BCE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9144000" cy="46660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A5CD71-EB87-43B9-9694-A891A14A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1081840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64">
            <a:extLst>
              <a:ext uri="{FF2B5EF4-FFF2-40B4-BE49-F238E27FC236}">
                <a16:creationId xmlns:a16="http://schemas.microsoft.com/office/drawing/2014/main" id="{385B578F-04F0-4322-B4D4-0133A0B2DF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3" y="857250"/>
            <a:ext cx="8448675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52BEF1-1FE3-45F8-ACF4-214B2F4D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5964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DAA9-BE86-4BBE-9477-FBF5A72B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7.2.1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Class with an Instance Variable,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and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59818-F3BB-443D-B058-A373D42B5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>
            <a:normAutofit lnSpcReduction="10000"/>
          </a:bodyPr>
          <a:lstStyle/>
          <a:p>
            <a:pPr marL="107950" indent="0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2500" b="1" i="1" dirty="0">
                <a:solidFill>
                  <a:srgbClr val="000000"/>
                </a:solidFill>
                <a:latin typeface="Cambria" panose="02040503050406030204" pitchFamily="18" charset="0"/>
              </a:rPr>
              <a:t>Instance Variable </a:t>
            </a:r>
            <a:r>
              <a:rPr lang="en-US" altLang="en-US" sz="2500" i="1" dirty="0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An object has attributes that are implemented as instance variables and carried with it throughout its lifetime. 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Instance variables exist before methods are called on an object, while the methods are executing and after the methods complete execution. 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 class normally contains one or more methods that manipulate the instance variables that belong to particular objects of the class. 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Instance variables are declared inside a class declaration but outside the bodies of the class’s method declarations. 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Each object (instance) of the class has its own copy of each of the class’s instance variables.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00E40-34CD-4790-A994-13AFBC5E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65">
            <a:extLst>
              <a:ext uri="{FF2B5EF4-FFF2-40B4-BE49-F238E27FC236}">
                <a16:creationId xmlns:a16="http://schemas.microsoft.com/office/drawing/2014/main" id="{B4EAF95B-F701-4851-8600-C9CD65DC9C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898"/>
            <a:ext cx="9144000" cy="317301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11F24E-F118-4861-9F97-DE401E53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5133690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66">
            <a:extLst>
              <a:ext uri="{FF2B5EF4-FFF2-40B4-BE49-F238E27FC236}">
                <a16:creationId xmlns:a16="http://schemas.microsoft.com/office/drawing/2014/main" id="{071E31DB-D753-4C56-8FA8-9A9788CB28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588"/>
            <a:ext cx="9144000" cy="50768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25DBFB-BAD1-43E3-9B7D-2464A5CD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3943709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67">
            <a:extLst>
              <a:ext uri="{FF2B5EF4-FFF2-40B4-BE49-F238E27FC236}">
                <a16:creationId xmlns:a16="http://schemas.microsoft.com/office/drawing/2014/main" id="{3CEA30D0-C3EA-4EC5-AC4E-8F46EEE550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791"/>
            <a:ext cx="9144000" cy="48732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CB517A-3D61-4C73-9B76-510A05BE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6386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11">
            <a:extLst>
              <a:ext uri="{FF2B5EF4-FFF2-40B4-BE49-F238E27FC236}">
                <a16:creationId xmlns:a16="http://schemas.microsoft.com/office/drawing/2014/main" id="{AB521047-9BE2-4706-9C4A-F4DEBE2BE5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841"/>
            <a:ext cx="9144000" cy="40731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AA5ED1-04AB-4164-AE23-77BAB5DA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21123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AEB5-317C-41DC-B333-1572DDEF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7.2.1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Class with an Instance Variable,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and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54A1C-F4BB-4BE2-B840-54B0364DE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136525" indent="0"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Access Modifiers </a:t>
            </a: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private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Most instance-variable declarations are preceded with the keyword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private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which is an access modifier.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Variables or methods declared with access modifier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private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are accessible only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to methods of the class in which they’re declared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0563C-B96F-4551-8C12-587850D5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5752-A0F0-487E-9D92-8C24B5B6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7.2.1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Class with an Instance Variable,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and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4F939-BEBE-4746-A925-0AEF8D884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136525" indent="0"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Instance Method </a:t>
            </a:r>
            <a:r>
              <a:rPr lang="en-US" alt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setName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 of Class </a:t>
            </a: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Account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In the preceding chapters, you’ve declared only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methods in each class.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class’s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non-static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methods are known as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instance methods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Method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setName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’s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declaration indicates that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setName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receives parameter name of type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—which represents the name that will be passed to the method as an argument.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92B65-5E47-4A36-835E-A1341947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3F18-720E-47CD-A561-418A1E5B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7.2.1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Class with an Instance Variable,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and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(Cont.)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66CDB331-D20E-4647-90D4-83A5F1F9F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457200" indent="-457200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Recall that variables declared in the body of a particular method are local variables and can be used only in that method and that a method’s parameters also are local variables of the method.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A60C5-D037-4237-AC2A-84693A82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9C85-F73B-461E-9AD9-22645325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7.2.1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Class with an Instance Variable,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and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(Cont.)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ABA02AF8-4952-441C-A3D1-28281EB4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457200" indent="-457200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Method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setName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’s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body contains a single statement that assigns the value of the name 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parameter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(a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) to the class’s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instance variable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, thus storing the account name in the object. </a:t>
            </a:r>
          </a:p>
          <a:p>
            <a:pPr marL="457200" indent="-457200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If a method contains a local variable with the 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same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name as an instance variable, that method’s body will refer to the local variable rather than the instance variable. </a:t>
            </a:r>
          </a:p>
          <a:p>
            <a:pPr marL="457200" indent="-457200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In this case, the local variable is said to 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shadow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the instance variable in the method’s body. </a:t>
            </a:r>
          </a:p>
          <a:p>
            <a:pPr marL="457200" indent="-457200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method’s body can use the keyword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to refer to the shadowed instance variable explicitly.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EFF11-74F1-4F27-AC45-4A6BD760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12">
            <a:extLst>
              <a:ext uri="{FF2B5EF4-FFF2-40B4-BE49-F238E27FC236}">
                <a16:creationId xmlns:a16="http://schemas.microsoft.com/office/drawing/2014/main" id="{B67D306C-0B18-47CC-AFC8-06FF16251D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085"/>
            <a:ext cx="9144000" cy="322183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BAE7F5-FED1-4B58-A0EF-0D8A2F53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560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78336-0527-4C72-A481-39E63B76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7.2.1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Class with an Instance Variable,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and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2F603-7118-4687-B307-DB7526D43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>
            <a:normAutofit/>
          </a:bodyPr>
          <a:lstStyle/>
          <a:p>
            <a:pPr marL="136525" indent="0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getName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 Method of Class </a:t>
            </a: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Account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Method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getName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returns a particular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Account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object’s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to the caller.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method has an empty parameter list, so it does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require additional information to perform its task.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92606-615A-4037-9BB6-48A03EEE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D429-2ABE-4E5C-BF48-A4481484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solidFill>
                  <a:srgbClr val="33B38C"/>
                </a:solidFill>
                <a:latin typeface="Calibri" panose="020F0502020204030204" pitchFamily="34" charset="0"/>
              </a:rPr>
              <a:t>7.2.2 </a:t>
            </a:r>
            <a:r>
              <a:rPr lang="en-US" sz="3600" dirty="0" err="1">
                <a:solidFill>
                  <a:srgbClr val="33B38C"/>
                </a:solidFill>
                <a:latin typeface="Consolas" panose="020B0609020204030204" pitchFamily="49" charset="0"/>
              </a:rPr>
              <a:t>AccountTest</a:t>
            </a:r>
            <a:r>
              <a:rPr lang="en-US" sz="3600" dirty="0">
                <a:solidFill>
                  <a:srgbClr val="33B38C"/>
                </a:solidFill>
                <a:latin typeface="Calibri" panose="020F0502020204030204" pitchFamily="34" charset="0"/>
              </a:rPr>
              <a:t> Class That Creates and Uses an Object of Class </a:t>
            </a:r>
            <a:r>
              <a:rPr lang="en-US" sz="36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851BE-5931-47E1-9BC8-C11868726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6525" indent="0"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Driver Class </a:t>
            </a:r>
            <a:r>
              <a:rPr lang="en-US" alt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AccountTest</a:t>
            </a:r>
            <a:endParaRPr lang="en-US" altLang="en-US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class that creates an object of another class, then calls the object’s methods, is a driver class.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69455-A5F6-44E4-BC3E-CD39A342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02">
            <a:extLst>
              <a:ext uri="{FF2B5EF4-FFF2-40B4-BE49-F238E27FC236}">
                <a16:creationId xmlns:a16="http://schemas.microsoft.com/office/drawing/2014/main" id="{5767A4A1-0311-45D2-A795-6858F9E3A6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798"/>
            <a:ext cx="9144000" cy="477440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54E86F-6AC3-4445-BE66-8E228771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3204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13">
            <a:extLst>
              <a:ext uri="{FF2B5EF4-FFF2-40B4-BE49-F238E27FC236}">
                <a16:creationId xmlns:a16="http://schemas.microsoft.com/office/drawing/2014/main" id="{8C38CE69-C075-480B-9BEA-0DA8666D47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9144000" cy="46660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4C846E-3A0E-48D2-87E4-20FA7E09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58802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14">
            <a:extLst>
              <a:ext uri="{FF2B5EF4-FFF2-40B4-BE49-F238E27FC236}">
                <a16:creationId xmlns:a16="http://schemas.microsoft.com/office/drawing/2014/main" id="{A9E5A802-6A19-4067-8D55-344646D222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144"/>
            <a:ext cx="9144000" cy="37957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6CD006-C1DC-43DA-B610-E70EF1B9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04157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15">
            <a:extLst>
              <a:ext uri="{FF2B5EF4-FFF2-40B4-BE49-F238E27FC236}">
                <a16:creationId xmlns:a16="http://schemas.microsoft.com/office/drawing/2014/main" id="{8CF52CC5-F778-41F8-A9E3-F1869E0AD7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4766"/>
            <a:ext cx="9144000" cy="298846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F658F0-8D6A-4D8F-98F5-D6A863E3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62972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5774-E6F0-4FE1-AA00-D474718A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7.2.2 </a:t>
            </a:r>
            <a:r>
              <a:rPr lang="en-US" sz="3200" dirty="0" err="1">
                <a:solidFill>
                  <a:srgbClr val="33B38C"/>
                </a:solidFill>
                <a:latin typeface="Consolas" panose="020B0609020204030204" pitchFamily="49" charset="0"/>
              </a:rPr>
              <a:t>AccountTest</a:t>
            </a: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 Class That Creates and Uses an Object of Class </a:t>
            </a:r>
            <a:r>
              <a:rPr lang="en-US" sz="32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5FA41-C864-4D0B-B799-F4840F0E1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marL="136525" indent="0">
              <a:buFont typeface="Wingdings 3" panose="05040102010807070707" pitchFamily="18" charset="2"/>
              <a:buNone/>
              <a:defRPr/>
            </a:pP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Scanner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 Object for Receiving Input from the User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Scanner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method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nextLine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reads characters until a newline character is encountered, then returns the characters as 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Scanner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method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next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reads characters until any white-space character is encountered, then returns the characters as 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E2771-6BD7-425D-B6C8-BFA6F58F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A994-9F35-44C1-BDF8-E29AF886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7.2.2 </a:t>
            </a:r>
            <a:r>
              <a:rPr lang="en-US" sz="2800" dirty="0" err="1">
                <a:solidFill>
                  <a:srgbClr val="33B38C"/>
                </a:solidFill>
                <a:latin typeface="Consolas" panose="020B0609020204030204" pitchFamily="49" charset="0"/>
              </a:rPr>
              <a:t>AccountTest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Class That Creates and Uses an Object of Class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E68C1-F97E-42EE-BAE4-9069217C8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136525" indent="0"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Instantiating an Object—Keyword </a:t>
            </a: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 and Constructors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class instance creation expression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begins with keyword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and creates a new object.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constructor is similar to a method but is called implicitly by the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operator to initialize an object’s instance variables at the time the object is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created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CD412-92B0-4ECD-8C8A-4A6CBD24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12FA-73C9-4B07-B439-58D54A1A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7.2.2 </a:t>
            </a:r>
            <a:r>
              <a:rPr lang="en-US" sz="2800" dirty="0" err="1">
                <a:solidFill>
                  <a:srgbClr val="33B38C"/>
                </a:solidFill>
                <a:latin typeface="Consolas" panose="020B0609020204030204" pitchFamily="49" charset="0"/>
              </a:rPr>
              <a:t>AccountTest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Class That Creates and Uses an Object of Class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BEC2C-A2B7-48E4-A8EC-557D54AD5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136525" indent="0"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Calling Class </a:t>
            </a: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Account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’s </a:t>
            </a:r>
            <a:r>
              <a:rPr lang="en-US" alt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getName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 Method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To call a method of an object, follow the object name with a dot separator, the method name and a set of parentheses containing the method’s arguments.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37253-F545-45A5-A9DB-619EA33F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16">
            <a:extLst>
              <a:ext uri="{FF2B5EF4-FFF2-40B4-BE49-F238E27FC236}">
                <a16:creationId xmlns:a16="http://schemas.microsoft.com/office/drawing/2014/main" id="{3F4DF155-0B6E-4176-901F-E1FC11731F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9144000" cy="49708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F203F3-6802-4D63-8C57-56545AA8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55144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DE2B-D816-479E-AB9C-D00CB38F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7.2.2 </a:t>
            </a:r>
            <a:r>
              <a:rPr lang="en-US" sz="2800" dirty="0" err="1">
                <a:solidFill>
                  <a:srgbClr val="33B38C"/>
                </a:solidFill>
                <a:latin typeface="Consolas" panose="020B0609020204030204" pitchFamily="49" charset="0"/>
              </a:rPr>
              <a:t>AccountTest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Class That Creates and Uses an Object of Class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8D138-80C7-419C-B899-E3E0FF8AF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>
            <a:normAutofit/>
          </a:bodyPr>
          <a:lstStyle/>
          <a:p>
            <a:pPr marL="136525" indent="0">
              <a:buFont typeface="Wingdings 3" panose="05040102010807070707" pitchFamily="18" charset="2"/>
              <a:buNone/>
              <a:defRPr/>
            </a:pP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—the Default Initial Value for </a:t>
            </a: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 Variables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Local variables are not automatically initialized.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Every instance variable has a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default initial value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—a value provided by Java when you do not specify the instance variable’s initial value.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default value for an instance variable of type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53FE9-2037-4B09-AB06-01F36D14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4939-3913-4D45-80BE-73AB890E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7.2.2 </a:t>
            </a:r>
            <a:r>
              <a:rPr lang="en-US" sz="3200" dirty="0" err="1">
                <a:solidFill>
                  <a:srgbClr val="33B38C"/>
                </a:solidFill>
                <a:latin typeface="Consolas" panose="020B0609020204030204" pitchFamily="49" charset="0"/>
              </a:rPr>
              <a:t>AccountTest</a:t>
            </a: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 Class That Creates and Uses an Object of Class </a:t>
            </a:r>
            <a:r>
              <a:rPr lang="en-US" sz="32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A873B-7AA7-451F-AEC0-E6F028671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8229600" cy="4525962"/>
          </a:xfrm>
        </p:spPr>
        <p:txBody>
          <a:bodyPr>
            <a:normAutofit/>
          </a:bodyPr>
          <a:lstStyle/>
          <a:p>
            <a:pPr marL="136525" indent="0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Calling Class </a:t>
            </a: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Account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’s </a:t>
            </a:r>
            <a:r>
              <a:rPr lang="en-US" altLang="en-US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setName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 Method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method call supplies values—known as arguments—for each of the method’s parameters.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Each argument’s value is assigned to the corresponding parameter in the method header.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37B66-D4FF-4A7A-A092-800DB74D9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DB25-C4A9-47FE-BED7-F9F073A3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33B38C"/>
                </a:solidFill>
                <a:latin typeface="Calibri" panose="020F0502020204030204" pitchFamily="34" charset="0"/>
              </a:rPr>
              <a:t>7.2.3 Compiling and Executing an App with Multiple Classes</a:t>
            </a:r>
          </a:p>
        </p:txBody>
      </p:sp>
      <p:sp>
        <p:nvSpPr>
          <p:cNvPr id="34819" name="Text Placeholder 2">
            <a:extLst>
              <a:ext uri="{FF2B5EF4-FFF2-40B4-BE49-F238E27FC236}">
                <a16:creationId xmlns:a16="http://schemas.microsoft.com/office/drawing/2014/main" id="{0F9006A6-AFE4-4218-89A4-C0C7E05FC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javac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command can compile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multiple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classes at once.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Simply list the source-code filenames after the command with each filename separated by a space from the next.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If the directory containing the app includes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only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one app’s files, you can compile all of its classes with the command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javac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*.java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asterisk (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) in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*.java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indicates that all files in the current directory ending with the filename extension “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.java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” should be compiled.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CE62-D37F-4723-A58A-7E958207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03">
            <a:extLst>
              <a:ext uri="{FF2B5EF4-FFF2-40B4-BE49-F238E27FC236}">
                <a16:creationId xmlns:a16="http://schemas.microsoft.com/office/drawing/2014/main" id="{0570861D-5F2F-4243-801E-F650DD5BA4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416"/>
            <a:ext cx="9144000" cy="47779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A6EE33-DBAB-4D1D-A5E5-93EB65E1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9286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F3FEA-8CA1-45FD-A525-812DA149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7.2.4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UML Class Diagram with an Instance Variable and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and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Methods</a:t>
            </a:r>
          </a:p>
        </p:txBody>
      </p:sp>
      <p:sp>
        <p:nvSpPr>
          <p:cNvPr id="35843" name="Text Placeholder 2">
            <a:extLst>
              <a:ext uri="{FF2B5EF4-FFF2-40B4-BE49-F238E27FC236}">
                <a16:creationId xmlns:a16="http://schemas.microsoft.com/office/drawing/2014/main" id="{FC528FA1-ACB4-4BC0-8023-A0C9BCC3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457200" indent="-457200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We’ll often use UML class diagrams to summarize a class’s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attributes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operations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457200" indent="-457200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UML diagrams help systems designers specify a system in a concise, graphical, programming-language-independent manner, before programmers implement the system in a specific programming language. </a:t>
            </a:r>
          </a:p>
          <a:p>
            <a:pPr marL="457200" indent="-457200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Figure 7.3 presents a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UML class diagram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for class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Account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of Fig. 7.1.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F25AB-C663-4150-80FB-A6C5BE57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17">
            <a:extLst>
              <a:ext uri="{FF2B5EF4-FFF2-40B4-BE49-F238E27FC236}">
                <a16:creationId xmlns:a16="http://schemas.microsoft.com/office/drawing/2014/main" id="{531C0C72-8658-4124-9DEC-CA5EEB9481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575"/>
            <a:ext cx="9144000" cy="29908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EF2BD2-1E13-434F-8B2B-4DDDDFE0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43581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6D4F-09F2-4A3A-B929-D59C172E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7.2.4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UML Class Diagram with an Instance Variable and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and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EADF5-1641-4385-92ED-4BCE8ED44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136525" indent="0"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Top Compartment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In the UML, each class is modeled in a class diagram as a rectangle with three compartments.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top one contains the class’s name centered horizontally in boldface.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1D34E-2629-445B-BC6C-E8241784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FCFFB-D4FC-4FEA-9548-1822A013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7.2.4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UML Class Diagram with an Instance Variable and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and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4E457-B4BB-4FDC-A4ED-FB40DE31C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136525" indent="0"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Middle Compartment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middle compartment contains the class’s attributes, which correspond to instance variables in Java.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C25A9-6247-4326-B8F7-DCB3171A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D441-7B2D-436B-A5FA-0002E495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7.2.4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UML Class Diagram with an Instance Variable and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and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58A11-11DC-41E3-8E35-3FB639B5F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lnSpcReduction="10000"/>
          </a:bodyPr>
          <a:lstStyle/>
          <a:p>
            <a:pPr marL="136525" indent="0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2500" b="1" i="1" dirty="0">
                <a:solidFill>
                  <a:srgbClr val="000000"/>
                </a:solidFill>
                <a:latin typeface="Cambria" panose="02040503050406030204" pitchFamily="18" charset="0"/>
              </a:rPr>
              <a:t>Bottom Compartment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bottom compartment contains the class’s operations, which correspond to methods and constructors in Java.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UML represents instance variables as an attribute name, followed by a colon and the type.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Private attributes are preceded by a minus sign (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–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) in the UML.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UML models operations by listing the operation name followed by a set of parentheses.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 plus sign (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) in front of the operation name indicates that the operation is a public one in the UML (i.e., a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method in Java).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021AF-AFD2-4F87-9383-18B14CEE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C767-4261-43F9-B595-1FA59103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7.2.4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UML Class Diagram with an Instance Variable and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and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268DC-3F3E-4243-BB0F-EF39F25F5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136525" indent="0"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Return Types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UML indicates an operation’s return type by placing a colon and the return type after the parentheses following the operation name.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UML class diagrams do not specify return types for operations that do not return values.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Declaring instance variables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private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is known as data hiding or information hiding.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C3B54-86AA-4378-B49D-36FAA243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1491-A9CD-47D1-96D7-A83C4EBE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7.2.4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UML Class Diagram with an Instance Variable and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and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DDF32-C265-498F-B2FC-A517887E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Parameters</a:t>
            </a:r>
          </a:p>
          <a:p>
            <a:pPr marL="457200" indent="-457200"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 UML models a parameter of an operation by listing the parameter name, followed by a colon and the parameter type between the parentheses after the operation name</a:t>
            </a:r>
          </a:p>
          <a:p>
            <a:pPr lvl="1">
              <a:defRPr/>
            </a:pPr>
            <a:endParaRPr lang="en-US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0871D-B93B-4B88-8132-0E089455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D3BF-BDD3-462C-8429-D1C2FD32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33B38C"/>
                </a:solidFill>
                <a:latin typeface="Calibri" panose="020F0502020204030204" pitchFamily="34" charset="0"/>
              </a:rPr>
              <a:t>7.2.5  Additional Notes on This Example</a:t>
            </a:r>
            <a:endParaRPr lang="en-US" dirty="0">
              <a:solidFill>
                <a:srgbClr val="33B38C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60CB5-D53D-4E7F-9C2F-AC2E8A867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36525" indent="0"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Notes on </a:t>
            </a: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static 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Methods</a:t>
            </a:r>
          </a:p>
          <a:p>
            <a:pPr marL="593725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static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method can call other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static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methods of the same class directly (i.e., using the method name by itself) and can manipulate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static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variables in the same class directly. </a:t>
            </a:r>
          </a:p>
          <a:p>
            <a:pPr marL="593725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To access the class’s instance variables and instance methods, 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static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method must use a reference to an object of the class. </a:t>
            </a:r>
          </a:p>
          <a:p>
            <a:pPr marL="593725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Instance methods can access all fields (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static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variables and instance variables) and methods of the class.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96652-CB74-4516-9EAA-043880DD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6ED-0EA1-4623-8F49-C60354AE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33B38C"/>
                </a:solidFill>
                <a:latin typeface="Calibri" panose="020F0502020204030204" pitchFamily="34" charset="0"/>
              </a:rPr>
              <a:t>7.2.5  Additional Notes on This Example</a:t>
            </a:r>
            <a:endParaRPr lang="en-US" dirty="0">
              <a:solidFill>
                <a:srgbClr val="33B38C"/>
              </a:solidFill>
              <a:latin typeface="Consolas" panose="020B0609020204030204" pitchFamily="49" charset="0"/>
            </a:endParaRPr>
          </a:p>
        </p:txBody>
      </p:sp>
      <p:sp>
        <p:nvSpPr>
          <p:cNvPr id="44035" name="Text Placeholder 2">
            <a:extLst>
              <a:ext uri="{FF2B5EF4-FFF2-40B4-BE49-F238E27FC236}">
                <a16:creationId xmlns:a16="http://schemas.microsoft.com/office/drawing/2014/main" id="{5AAFFE8F-54AC-4C94-8819-44E252416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3725" indent="-457200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Many objects of a class, each with its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own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copies of the instance variables, may exist at the same time.</a:t>
            </a:r>
          </a:p>
          <a:p>
            <a:pPr marL="593725" indent="-457200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Java does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allow 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static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method to directly access instance variables and instance methods of the same class.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68731-5FBF-410D-996A-4365FC19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BF49-520B-4F7A-B817-792C23FE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33B38C"/>
                </a:solidFill>
                <a:latin typeface="Calibri" panose="020F0502020204030204" pitchFamily="34" charset="0"/>
              </a:rPr>
              <a:t>7.2.5 Additional Notes on Class </a:t>
            </a:r>
            <a:r>
              <a:rPr lang="en-US" dirty="0" err="1">
                <a:solidFill>
                  <a:srgbClr val="33B38C"/>
                </a:solidFill>
                <a:latin typeface="Consolas" panose="020B0609020204030204" pitchFamily="49" charset="0"/>
              </a:rPr>
              <a:t>AccountTest</a:t>
            </a:r>
            <a:r>
              <a:rPr lang="en-US" dirty="0">
                <a:solidFill>
                  <a:srgbClr val="33B38C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ED6FA-305B-4F7C-B4FC-B7C8E46BD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7950" indent="0"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Notes on </a:t>
            </a: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import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 Declarations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Most classes you’ll use in Java programs must be imported explicitly.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There’s a special relationship between classes that are compiled in the same directory.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By default, such classes are considered to be in the same package—known as the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default package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Classes in the same package are implicitly imported into the source-code files of other classes in that package.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53755-DE24-4490-8009-5764749D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04">
            <a:extLst>
              <a:ext uri="{FF2B5EF4-FFF2-40B4-BE49-F238E27FC236}">
                <a16:creationId xmlns:a16="http://schemas.microsoft.com/office/drawing/2014/main" id="{DF96B2FC-9037-4338-82A8-F79A8DAA64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54" y="857250"/>
            <a:ext cx="6997303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FD3900-171A-4994-878C-8FE073B3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45577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5C28-99D0-441E-918B-63E7AFAF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33B38C"/>
                </a:solidFill>
                <a:latin typeface="Calibri" panose="020F0502020204030204" pitchFamily="34" charset="0"/>
              </a:rPr>
              <a:t>7.2.5 Additional Notes on Class </a:t>
            </a:r>
            <a:r>
              <a:rPr lang="en-US" dirty="0" err="1">
                <a:solidFill>
                  <a:srgbClr val="33B38C"/>
                </a:solidFill>
                <a:latin typeface="Consolas" panose="020B0609020204030204" pitchFamily="49" charset="0"/>
              </a:rPr>
              <a:t>AccountTest</a:t>
            </a:r>
            <a:r>
              <a:rPr lang="en-US" dirty="0">
                <a:solidFill>
                  <a:srgbClr val="33B38C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46083" name="Text Placeholder 2">
            <a:extLst>
              <a:ext uri="{FF2B5EF4-FFF2-40B4-BE49-F238E27FC236}">
                <a16:creationId xmlns:a16="http://schemas.microsoft.com/office/drawing/2014/main" id="{FD8162B7-3E36-4594-8FEA-AA502279C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import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declaration is not required when one class in a package uses another in the same package. </a:t>
            </a:r>
          </a:p>
          <a:p>
            <a:pPr marL="457200" indent="-457200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import-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declaration is not required if you always refer to a class with its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fully qualified class name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which includes its package name and class name.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06897-EA22-48EB-AF01-CAB52AAA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18">
            <a:extLst>
              <a:ext uri="{FF2B5EF4-FFF2-40B4-BE49-F238E27FC236}">
                <a16:creationId xmlns:a16="http://schemas.microsoft.com/office/drawing/2014/main" id="{03A39407-E817-44C5-BF97-AEA1DB8919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344"/>
            <a:ext cx="9144000" cy="364212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FD6024-3BD0-456C-9CCD-53C7A0A3E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61644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52DE-E33F-411D-9D48-85B97E7A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7.2.6 Software Engineering with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private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Instance Variables and public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and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Methods</a:t>
            </a:r>
          </a:p>
        </p:txBody>
      </p:sp>
      <p:sp>
        <p:nvSpPr>
          <p:cNvPr id="48131" name="Text Placeholder 2">
            <a:extLst>
              <a:ext uri="{FF2B5EF4-FFF2-40B4-BE49-F238E27FC236}">
                <a16:creationId xmlns:a16="http://schemas.microsoft.com/office/drawing/2014/main" id="{05926C0C-2B79-44FC-BC13-1203879B6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marL="457200" indent="-457200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Declaring instance variables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private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is known as data hiding or information hiding.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EA752-36D5-4CBB-B970-3A32CD5B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19">
            <a:extLst>
              <a:ext uri="{FF2B5EF4-FFF2-40B4-BE49-F238E27FC236}">
                <a16:creationId xmlns:a16="http://schemas.microsoft.com/office/drawing/2014/main" id="{740A2A4D-2DC4-4665-A0DC-EDCAE5F8E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223"/>
            <a:ext cx="9144000" cy="330755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F63A9C-8049-4335-A273-C98A2620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23587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20">
            <a:extLst>
              <a:ext uri="{FF2B5EF4-FFF2-40B4-BE49-F238E27FC236}">
                <a16:creationId xmlns:a16="http://schemas.microsoft.com/office/drawing/2014/main" id="{E6BE884B-C0AF-46C2-9FF3-A679BA51AB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135"/>
            <a:ext cx="9144000" cy="470654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0885C1-5DE1-4CC5-8668-961773F1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50424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0FCB-8D00-445D-A1F2-C7523C9C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7.3 Default and Explicit Initialization for Instance Variables</a:t>
            </a:r>
          </a:p>
        </p:txBody>
      </p:sp>
      <p:sp>
        <p:nvSpPr>
          <p:cNvPr id="51203" name="Text Placeholder 2">
            <a:extLst>
              <a:ext uri="{FF2B5EF4-FFF2-40B4-BE49-F238E27FC236}">
                <a16:creationId xmlns:a16="http://schemas.microsoft.com/office/drawing/2014/main" id="{CB2BEC4A-457C-4875-B780-62A677C75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Recall that local variables are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initialized by default.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Primitive-type instance variables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are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initialized by default—instance variables of types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byte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char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short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long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float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are initialized to 0, and variables of type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boolean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are initialized to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false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You can specify your own initial value for a primitive-type instance variable by assigning the variable a value in its declaration, as in</a:t>
            </a:r>
          </a:p>
          <a:p>
            <a:pPr marL="950913" lvl="2" indent="-457200">
              <a:lnSpc>
                <a:spcPct val="90000"/>
              </a:lnSpc>
            </a:pPr>
            <a:r>
              <a:rPr lang="en-US" alt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private </a:t>
            </a:r>
            <a:r>
              <a:rPr lang="en-US" altLang="en-US" sz="1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numberOfStudents</a:t>
            </a:r>
            <a:r>
              <a:rPr lang="en-US" alt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= 10;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553EB-BFC5-400F-9DD1-466B7DA0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541B-5D0D-4403-8B81-67A06514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7.3 Default and Explicit Initialization for Instance Variables</a:t>
            </a:r>
          </a:p>
        </p:txBody>
      </p:sp>
      <p:sp>
        <p:nvSpPr>
          <p:cNvPr id="52227" name="Text Placeholder 2">
            <a:extLst>
              <a:ext uri="{FF2B5EF4-FFF2-40B4-BE49-F238E27FC236}">
                <a16:creationId xmlns:a16="http://schemas.microsoft.com/office/drawing/2014/main" id="{D57B2EE7-BBE1-4058-95FD-7284D1CFB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Reference-type instance variables (such as those of type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), if not explicitly initialized, are initialized by default to the value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—which represents a “reference to nothing.”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797C5-9CDC-4F42-A1B7-2707A44E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B8B9-561E-43D0-96F7-2D828032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7.4 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Account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Class: Initializing Objects with Constructors</a:t>
            </a:r>
          </a:p>
        </p:txBody>
      </p:sp>
      <p:sp>
        <p:nvSpPr>
          <p:cNvPr id="53251" name="Text Placeholder 2">
            <a:extLst>
              <a:ext uri="{FF2B5EF4-FFF2-40B4-BE49-F238E27FC236}">
                <a16:creationId xmlns:a16="http://schemas.microsoft.com/office/drawing/2014/main" id="{342E69B8-3BC7-462D-9150-368833CBB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Each class you declare can optionally provide a constructor with parameters that can be used to initialize an object of a class when the object is created. </a:t>
            </a:r>
          </a:p>
          <a:p>
            <a:pPr marL="457200" indent="-457200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Java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requires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 constructor call for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every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object that’s created.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7ECA7-31CD-406A-A22D-BC1C3ED3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78DB-E1D6-4C8B-BBBF-F4B37B93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7.4.1  Declaring an </a:t>
            </a:r>
            <a:r>
              <a:rPr lang="en-US" sz="32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 Constructor for Custom Object Initialization</a:t>
            </a:r>
          </a:p>
        </p:txBody>
      </p:sp>
      <p:sp>
        <p:nvSpPr>
          <p:cNvPr id="54275" name="Text Placeholder 2">
            <a:extLst>
              <a:ext uri="{FF2B5EF4-FFF2-40B4-BE49-F238E27FC236}">
                <a16:creationId xmlns:a16="http://schemas.microsoft.com/office/drawing/2014/main" id="{087D81A0-6123-4AA0-B4F3-7FCBB9341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Figure 7.5 contains a modified 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Account</a:t>
            </a: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 class with such a constructor.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8A47E-B27B-4D90-80B3-BC56F2FE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21">
            <a:extLst>
              <a:ext uri="{FF2B5EF4-FFF2-40B4-BE49-F238E27FC236}">
                <a16:creationId xmlns:a16="http://schemas.microsoft.com/office/drawing/2014/main" id="{3DFC906C-F1B3-46DD-A5AB-DAB52FC438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4" y="857250"/>
            <a:ext cx="7872413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600AB5-347D-450D-9A8B-7C8E7203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3180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05">
            <a:extLst>
              <a:ext uri="{FF2B5EF4-FFF2-40B4-BE49-F238E27FC236}">
                <a16:creationId xmlns:a16="http://schemas.microsoft.com/office/drawing/2014/main" id="{ED0724D7-49DE-4D39-870C-31B6C6509C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816"/>
            <a:ext cx="9144000" cy="44731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28CEF-6B18-4977-B783-7F365690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740109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22">
            <a:extLst>
              <a:ext uri="{FF2B5EF4-FFF2-40B4-BE49-F238E27FC236}">
                <a16:creationId xmlns:a16="http://schemas.microsoft.com/office/drawing/2014/main" id="{5835D7E0-F005-406B-944A-2C68A46BB7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056"/>
            <a:ext cx="9144000" cy="29098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D83562-2F0A-40EB-B469-EED55243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59765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89A2-0830-4BD5-96B2-E070AC04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7.4.2  Class </a:t>
            </a:r>
            <a:r>
              <a:rPr lang="en-US" sz="3200" dirty="0" err="1">
                <a:solidFill>
                  <a:srgbClr val="33B38C"/>
                </a:solidFill>
                <a:latin typeface="Consolas" panose="020B0609020204030204" pitchFamily="49" charset="0"/>
              </a:rPr>
              <a:t>AccountTest</a:t>
            </a: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: Initializing Account Objects When They’re Created</a:t>
            </a:r>
          </a:p>
        </p:txBody>
      </p:sp>
      <p:sp>
        <p:nvSpPr>
          <p:cNvPr id="57347" name="Text Placeholder 2">
            <a:extLst>
              <a:ext uri="{FF2B5EF4-FFF2-40B4-BE49-F238E27FC236}">
                <a16:creationId xmlns:a16="http://schemas.microsoft.com/office/drawing/2014/main" id="{194A518E-1C9D-4CC8-B32B-C9BB94F51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 err="1">
                <a:latin typeface="Consolas" panose="020B0609020204030204" pitchFamily="49" charset="0"/>
                <a:cs typeface="Times New Roman" panose="02020603050405020304" pitchFamily="18" charset="0"/>
              </a:rPr>
              <a:t>AccountTest</a:t>
            </a: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 program (Fig. 7.6) initializes two </a:t>
            </a:r>
            <a:r>
              <a:rPr lang="en-US" alt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Account</a:t>
            </a: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 objects using the constructor.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87B80-C826-44E9-8AEA-C3627582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23">
            <a:extLst>
              <a:ext uri="{FF2B5EF4-FFF2-40B4-BE49-F238E27FC236}">
                <a16:creationId xmlns:a16="http://schemas.microsoft.com/office/drawing/2014/main" id="{B287AFB5-108C-4A16-9F57-472543ED77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9" y="857250"/>
            <a:ext cx="8197453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245030-32D1-4B10-A8DA-3003DAD1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48046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EE01-FFB0-419E-8AB7-09566CB28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7.4.2  Class </a:t>
            </a:r>
            <a:r>
              <a:rPr lang="en-US" sz="2800" dirty="0" err="1">
                <a:solidFill>
                  <a:srgbClr val="33B38C"/>
                </a:solidFill>
                <a:latin typeface="Consolas" panose="020B0609020204030204" pitchFamily="49" charset="0"/>
              </a:rPr>
              <a:t>AccountTest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: Initializing Account Objects When They’re Created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157E2-C367-47E9-8A86-F2508A777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>
            <a:normAutofit/>
          </a:bodyPr>
          <a:lstStyle/>
          <a:p>
            <a:pPr marL="136525" indent="0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2500" b="1" i="1" dirty="0">
                <a:solidFill>
                  <a:srgbClr val="000000"/>
                </a:solidFill>
                <a:latin typeface="Cambria" panose="02040503050406030204" pitchFamily="18" charset="0"/>
              </a:rPr>
              <a:t>Constructors Cannot Return Values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Constructors can specify parameters but not return types.</a:t>
            </a:r>
          </a:p>
          <a:p>
            <a:pPr marL="457200" indent="-457200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2500" b="1" i="1" dirty="0">
                <a:solidFill>
                  <a:srgbClr val="000000"/>
                </a:solidFill>
                <a:latin typeface="Cambria" panose="02040503050406030204" pitchFamily="18" charset="0"/>
              </a:rPr>
              <a:t>Default Constructor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If a class does not define constructors, the compiler provides a default constructor with no parameters, and the class’s instance variables are initialized to their default values. </a:t>
            </a:r>
          </a:p>
          <a:p>
            <a:pPr marL="136525" indent="0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2500" b="1" i="1" dirty="0">
                <a:solidFill>
                  <a:srgbClr val="000000"/>
                </a:solidFill>
                <a:latin typeface="Cambria" panose="02040503050406030204" pitchFamily="18" charset="0"/>
              </a:rPr>
              <a:t>There’s No Default Constructor in a Class That Declares a Constructor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If you declare a constructor for a class, the compiler will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create a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default constructor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for that class.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E9E80-0F17-4445-B65D-2FFE50D7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24">
            <a:extLst>
              <a:ext uri="{FF2B5EF4-FFF2-40B4-BE49-F238E27FC236}">
                <a16:creationId xmlns:a16="http://schemas.microsoft.com/office/drawing/2014/main" id="{520A655F-556F-4AF1-AAD1-04583157B5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316"/>
            <a:ext cx="9144000" cy="333136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985BEF-133B-430C-A62F-BB243F63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71446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57A6E-083B-40CF-AD59-5525563E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7.4.2  Class </a:t>
            </a:r>
            <a:r>
              <a:rPr lang="en-US" sz="2800" dirty="0" err="1">
                <a:solidFill>
                  <a:srgbClr val="33B38C"/>
                </a:solidFill>
                <a:latin typeface="Consolas" panose="020B0609020204030204" pitchFamily="49" charset="0"/>
              </a:rPr>
              <a:t>AccountTest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: Initializing Account Objects When They’re Created (Cont.)</a:t>
            </a:r>
          </a:p>
        </p:txBody>
      </p:sp>
      <p:sp>
        <p:nvSpPr>
          <p:cNvPr id="61443" name="Text Placeholder 2">
            <a:extLst>
              <a:ext uri="{FF2B5EF4-FFF2-40B4-BE49-F238E27FC236}">
                <a16:creationId xmlns:a16="http://schemas.microsoft.com/office/drawing/2014/main" id="{7579EF50-5BCF-4B9C-95F8-01FAD4324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457200" indent="-457200">
              <a:buFont typeface="Wingdings 3" panose="05040102010807070707" pitchFamily="18" charset="2"/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Adding the </a:t>
            </a:r>
            <a:r>
              <a:rPr lang="en-US" altLang="en-US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Contructor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 to Class </a:t>
            </a: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Account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’s UML Class Diagram</a:t>
            </a:r>
          </a:p>
          <a:p>
            <a:pPr marL="457200" indent="-457200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UML models constructors in the third compartment of a class diagram. </a:t>
            </a:r>
          </a:p>
          <a:p>
            <a:pPr marL="457200" indent="-457200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To distinguish a constructor from a class’s operations, the UML places the word “constructor” between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guillemets (« and »)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before the constructor’s name.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A74BA-76EC-462B-98A2-309C5F2C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25">
            <a:extLst>
              <a:ext uri="{FF2B5EF4-FFF2-40B4-BE49-F238E27FC236}">
                <a16:creationId xmlns:a16="http://schemas.microsoft.com/office/drawing/2014/main" id="{10C873E8-74E7-40BE-90B6-2EA5CADBD3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185"/>
            <a:ext cx="9144000" cy="314444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046EB4-689D-4560-A3B4-ADC3770D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55748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FA94-D334-44ED-B7EF-A539EDFA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380E6"/>
                </a:solidFill>
                <a:latin typeface="Calibri" panose="020F0502020204030204" pitchFamily="34" charset="0"/>
              </a:rPr>
              <a:t>7.5  </a:t>
            </a:r>
            <a:r>
              <a:rPr lang="en-US" sz="3200" dirty="0">
                <a:solidFill>
                  <a:srgbClr val="3380E6"/>
                </a:solidFill>
                <a:latin typeface="Consolas" panose="020B0609020204030204" pitchFamily="49" charset="0"/>
              </a:rPr>
              <a:t>Account</a:t>
            </a:r>
            <a:r>
              <a:rPr lang="en-US" sz="3200" dirty="0">
                <a:solidFill>
                  <a:srgbClr val="3380E6"/>
                </a:solidFill>
                <a:latin typeface="Calibri" panose="020F0502020204030204" pitchFamily="34" charset="0"/>
              </a:rPr>
              <a:t> Class with a Balance; Floating-Point Numbers</a:t>
            </a:r>
            <a:endParaRPr lang="en-US" sz="3200" dirty="0">
              <a:solidFill>
                <a:srgbClr val="3380E6"/>
              </a:solidFill>
              <a:latin typeface="Consolas" panose="020B0609020204030204" pitchFamily="49" charset="0"/>
            </a:endParaRPr>
          </a:p>
        </p:txBody>
      </p:sp>
      <p:sp>
        <p:nvSpPr>
          <p:cNvPr id="63491" name="Text Placeholder 2">
            <a:extLst>
              <a:ext uri="{FF2B5EF4-FFF2-40B4-BE49-F238E27FC236}">
                <a16:creationId xmlns:a16="http://schemas.microsoft.com/office/drawing/2014/main" id="{8E61CF1E-8557-4535-BA6D-991EA3820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We now declare an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Account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class that maintains the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balance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of a bank account in addition to the name.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Most account balances are not integers.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So, class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Account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represents the account balance as a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04539-598C-4DE4-8613-2FBF8F9BD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D173-3689-4350-9905-79CB743B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7.5.1  </a:t>
            </a:r>
            <a:r>
              <a:rPr lang="en-US" sz="32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 Class with a </a:t>
            </a:r>
            <a:r>
              <a:rPr lang="en-US" sz="3200" dirty="0">
                <a:solidFill>
                  <a:srgbClr val="33B38C"/>
                </a:solidFill>
                <a:latin typeface="Consolas" panose="020B0609020204030204" pitchFamily="49" charset="0"/>
              </a:rPr>
              <a:t>balance</a:t>
            </a: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 Instance Variable of Type </a:t>
            </a:r>
            <a:r>
              <a:rPr lang="en-US" sz="3200" dirty="0">
                <a:solidFill>
                  <a:srgbClr val="33B38C"/>
                </a:solidFill>
                <a:latin typeface="Consolas" panose="020B0609020204030204" pitchFamily="49" charset="0"/>
              </a:rPr>
              <a:t>double</a:t>
            </a:r>
          </a:p>
        </p:txBody>
      </p:sp>
      <p:sp>
        <p:nvSpPr>
          <p:cNvPr id="64515" name="Text Placeholder 2">
            <a:extLst>
              <a:ext uri="{FF2B5EF4-FFF2-40B4-BE49-F238E27FC236}">
                <a16:creationId xmlns:a16="http://schemas.microsoft.com/office/drawing/2014/main" id="{C58DDC3D-9634-449E-86EA-7CD636C48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Our next app contains a version of class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Account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(Fig. 7.8) that maintains as instance variables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balance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of a bank account.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E0B3D-3E46-4BB1-9914-75C33978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26">
            <a:extLst>
              <a:ext uri="{FF2B5EF4-FFF2-40B4-BE49-F238E27FC236}">
                <a16:creationId xmlns:a16="http://schemas.microsoft.com/office/drawing/2014/main" id="{B2BF6940-3EB7-48DB-8DC3-A745B6B493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7" y="857250"/>
            <a:ext cx="8128397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187984-FFE7-4C92-839A-BBAC203E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732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06">
            <a:extLst>
              <a:ext uri="{FF2B5EF4-FFF2-40B4-BE49-F238E27FC236}">
                <a16:creationId xmlns:a16="http://schemas.microsoft.com/office/drawing/2014/main" id="{D7971579-EA49-4F4C-AD82-E9E429D2E4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4" y="857250"/>
            <a:ext cx="8328422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6609EA-1C5F-4186-8CE4-3A889EA3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02292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27">
            <a:extLst>
              <a:ext uri="{FF2B5EF4-FFF2-40B4-BE49-F238E27FC236}">
                <a16:creationId xmlns:a16="http://schemas.microsoft.com/office/drawing/2014/main" id="{A3E906FB-F7C2-4079-A86F-9F04A76F2B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781"/>
            <a:ext cx="9144000" cy="426243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52AF50-EC48-445D-ACC8-37073FC8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468527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28">
            <a:extLst>
              <a:ext uri="{FF2B5EF4-FFF2-40B4-BE49-F238E27FC236}">
                <a16:creationId xmlns:a16="http://schemas.microsoft.com/office/drawing/2014/main" id="{C4350411-5716-42E3-A323-2919CF5833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475"/>
            <a:ext cx="9144000" cy="38278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5B36F9-0562-43D3-A09C-EE4D1E3D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005206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BF2F-4F5F-4A45-BB31-09F048F3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7.5.2  </a:t>
            </a:r>
            <a:r>
              <a:rPr lang="en-US" sz="3200" dirty="0" err="1">
                <a:solidFill>
                  <a:srgbClr val="33B38C"/>
                </a:solidFill>
                <a:latin typeface="Consolas" panose="020B0609020204030204" pitchFamily="49" charset="0"/>
              </a:rPr>
              <a:t>AccountTest</a:t>
            </a:r>
            <a:r>
              <a:rPr lang="en-US" sz="3200" dirty="0">
                <a:solidFill>
                  <a:srgbClr val="33B38C"/>
                </a:solidFill>
                <a:latin typeface="Calibri" panose="020F0502020204030204" pitchFamily="34" charset="0"/>
              </a:rPr>
              <a:t> Class to Use Class </a:t>
            </a:r>
            <a:r>
              <a:rPr lang="en-US" sz="32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53921A32-2185-4F4B-82DA-5A9E89B52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AccountTest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(Fig. 7.9) creates two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Account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objects and initializes them with a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valid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balance of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50.00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an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invalid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balance of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-7.53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respectively—for the purpose of our examples, we assume that balances must be greater than or equal to zero.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F1C4F-CA6B-452F-B29B-A40F345E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29">
            <a:extLst>
              <a:ext uri="{FF2B5EF4-FFF2-40B4-BE49-F238E27FC236}">
                <a16:creationId xmlns:a16="http://schemas.microsoft.com/office/drawing/2014/main" id="{1B97EC18-DE59-4227-8603-0096EB9CB8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9144000" cy="46660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07E7F6-5FF0-4321-B00B-66B4EE9A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432921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30">
            <a:extLst>
              <a:ext uri="{FF2B5EF4-FFF2-40B4-BE49-F238E27FC236}">
                <a16:creationId xmlns:a16="http://schemas.microsoft.com/office/drawing/2014/main" id="{25050549-7D84-42E2-90F5-F2F1FA451B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9144000" cy="46660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E4D840-7734-4A77-9653-2C4C433B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18430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31">
            <a:extLst>
              <a:ext uri="{FF2B5EF4-FFF2-40B4-BE49-F238E27FC236}">
                <a16:creationId xmlns:a16="http://schemas.microsoft.com/office/drawing/2014/main" id="{555A0248-6318-4A2E-A362-5BC4A0CC76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60"/>
            <a:ext cx="9144000" cy="423148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E82B5C-4A90-4D2D-8410-BAF75014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412234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32">
            <a:extLst>
              <a:ext uri="{FF2B5EF4-FFF2-40B4-BE49-F238E27FC236}">
                <a16:creationId xmlns:a16="http://schemas.microsoft.com/office/drawing/2014/main" id="{8E1635B2-38DE-41CB-B869-6EB1D42E8D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04"/>
            <a:ext cx="9144000" cy="482679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1808AA-07F4-4973-B9F2-F21DC9E1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190303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6364-98F5-41E7-ACF7-7D2B00B6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33B38C"/>
                </a:solidFill>
                <a:latin typeface="Calibri" panose="020F0502020204030204" pitchFamily="34" charset="0"/>
              </a:rPr>
              <a:t>7.5.2  </a:t>
            </a:r>
            <a:r>
              <a:rPr lang="en-US" dirty="0" err="1">
                <a:solidFill>
                  <a:srgbClr val="33B38C"/>
                </a:solidFill>
                <a:latin typeface="Consolas" panose="020B0609020204030204" pitchFamily="49" charset="0"/>
              </a:rPr>
              <a:t>AccountTest</a:t>
            </a:r>
            <a:r>
              <a:rPr lang="en-US" dirty="0">
                <a:solidFill>
                  <a:srgbClr val="33B38C"/>
                </a:solidFill>
                <a:latin typeface="Calibri" panose="020F0502020204030204" pitchFamily="34" charset="0"/>
              </a:rPr>
              <a:t> Class to Use Class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dirty="0">
                <a:solidFill>
                  <a:srgbClr val="33B38C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862D1-231F-4C30-A0B9-02D75BEA3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6525" indent="0"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Formatting Floating-Point Numbers for Display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format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specifier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%f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is used to output values of type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float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format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specifier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%.2f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specifies that two digits of precision should be output to the right of the decimal point in the floating-point number.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29BFB-9EF3-4B1D-B7DD-4E752ABD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33">
            <a:extLst>
              <a:ext uri="{FF2B5EF4-FFF2-40B4-BE49-F238E27FC236}">
                <a16:creationId xmlns:a16="http://schemas.microsoft.com/office/drawing/2014/main" id="{A428651A-38A9-44C1-AE16-D0262EECE6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725"/>
            <a:ext cx="9144000" cy="36373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1E519E-BB33-4ACA-B616-E9C85E55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900094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CEDC-8D11-4744-9208-731544B2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33B38C"/>
                </a:solidFill>
                <a:latin typeface="Calibri" panose="020F0502020204030204" pitchFamily="34" charset="0"/>
              </a:rPr>
              <a:t>7.5.2  </a:t>
            </a:r>
            <a:r>
              <a:rPr lang="en-US" dirty="0" err="1">
                <a:solidFill>
                  <a:srgbClr val="33B38C"/>
                </a:solidFill>
                <a:latin typeface="Consolas" panose="020B0609020204030204" pitchFamily="49" charset="0"/>
              </a:rPr>
              <a:t>AccountTest</a:t>
            </a:r>
            <a:r>
              <a:rPr lang="en-US" dirty="0">
                <a:solidFill>
                  <a:srgbClr val="33B38C"/>
                </a:solidFill>
                <a:latin typeface="Calibri" panose="020F0502020204030204" pitchFamily="34" charset="0"/>
              </a:rPr>
              <a:t> Class to Use Class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dirty="0">
                <a:solidFill>
                  <a:srgbClr val="33B38C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75779" name="Text Placeholder 2">
            <a:extLst>
              <a:ext uri="{FF2B5EF4-FFF2-40B4-BE49-F238E27FC236}">
                <a16:creationId xmlns:a16="http://schemas.microsoft.com/office/drawing/2014/main" id="{8857240F-E969-4F07-A1AD-5232E3897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default value for an instance variable of type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0.0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and the default value for an instance variable of type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1B1D7-A926-423F-92E9-B834699C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40AA-71E6-4A7C-AA4E-891B7F34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7.2  Instance Variables, </a:t>
            </a:r>
            <a:r>
              <a:rPr lang="en-US" i="1" dirty="0">
                <a:solidFill>
                  <a:srgbClr val="3380E6"/>
                </a:solidFill>
                <a:latin typeface="Calibri" panose="020F0502020204030204" pitchFamily="34" charset="0"/>
              </a:rPr>
              <a:t>set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Methods and </a:t>
            </a:r>
            <a:r>
              <a:rPr lang="en-US" i="1" dirty="0">
                <a:solidFill>
                  <a:srgbClr val="3380E6"/>
                </a:solidFill>
                <a:latin typeface="Calibri" panose="020F0502020204030204" pitchFamily="34" charset="0"/>
              </a:rPr>
              <a:t>get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Methods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452C1DDB-CC23-4FA4-A83D-CEC5B9DC2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Each class you create becomes a new type that can be used to declare variables and create objects. </a:t>
            </a:r>
          </a:p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You can declare new classes as needed; this is one reason Java is known as an extensible language.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D7B89-4A0E-4FD3-AC67-B0E331EC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34">
            <a:extLst>
              <a:ext uri="{FF2B5EF4-FFF2-40B4-BE49-F238E27FC236}">
                <a16:creationId xmlns:a16="http://schemas.microsoft.com/office/drawing/2014/main" id="{64463AC0-D5A3-43F1-8A8F-142255D803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369"/>
            <a:ext cx="9144000" cy="248126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D49B5A-6034-41F7-ABB5-BA161B5C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71472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35">
            <a:extLst>
              <a:ext uri="{FF2B5EF4-FFF2-40B4-BE49-F238E27FC236}">
                <a16:creationId xmlns:a16="http://schemas.microsoft.com/office/drawing/2014/main" id="{841BEB57-1310-45D3-9972-5C9B869BA8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2FB364-4F2F-49EC-8343-6E34491E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165973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9FDB-BFC9-4CDB-891B-CAEB5D95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7.6  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Case Study: Card Shuffling and Dealing Simulation</a:t>
            </a:r>
          </a:p>
        </p:txBody>
      </p:sp>
      <p:sp>
        <p:nvSpPr>
          <p:cNvPr id="78851" name="Text Placeholder 2">
            <a:extLst>
              <a:ext uri="{FF2B5EF4-FFF2-40B4-BE49-F238E27FC236}">
                <a16:creationId xmlns:a16="http://schemas.microsoft.com/office/drawing/2014/main" id="{6A07CFC6-A23B-4C76-AD37-CAE692B70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Examples in Chapter 6 demonstrated arrays containing only elements of primitive types.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Elements of an array can be either primitive types or reference types.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Next example uses an array of reference-type elements—objects representing playing cards—to develop a class that simulates card shuffling and dealing.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362A-CAA4-40CD-AB10-DDE0891A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F073-26A4-4298-A2C8-907FDD5E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7.6  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Case Study: Card Shuffling and Dealing Simulation (Cont.)</a:t>
            </a:r>
          </a:p>
        </p:txBody>
      </p:sp>
      <p:sp>
        <p:nvSpPr>
          <p:cNvPr id="79875" name="Text Placeholder 2">
            <a:extLst>
              <a:ext uri="{FF2B5EF4-FFF2-40B4-BE49-F238E27FC236}">
                <a16:creationId xmlns:a16="http://schemas.microsoft.com/office/drawing/2014/main" id="{59C49879-B8C0-4B5E-9182-6F11235AC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(Fig. 7.11) contains two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instance variables—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face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suit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—that are used to store references to the face and suit names for a specific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Method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toString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creates 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consisting of the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face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of the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 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of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 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and the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suit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of the card.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Can invoke explicitly to obtain a string representation of 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Called implicitly when the object is used where 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is expected.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A3B7-FAEE-4146-BC9F-C1219B29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36">
            <a:extLst>
              <a:ext uri="{FF2B5EF4-FFF2-40B4-BE49-F238E27FC236}">
                <a16:creationId xmlns:a16="http://schemas.microsoft.com/office/drawing/2014/main" id="{E3750380-C1D1-491A-B9CB-6FCE50AC9B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0" y="857250"/>
            <a:ext cx="8840390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7B6492-22C3-49BF-85D3-461364A6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789405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BBD9-68BB-4B27-84E5-9EDF6BF3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7.6  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Case Study: Card Shuffling and Dealing Simulation (Cont.)</a:t>
            </a:r>
          </a:p>
        </p:txBody>
      </p:sp>
      <p:sp>
        <p:nvSpPr>
          <p:cNvPr id="81923" name="Text Placeholder 2">
            <a:extLst>
              <a:ext uri="{FF2B5EF4-FFF2-40B4-BE49-F238E27FC236}">
                <a16:creationId xmlns:a16="http://schemas.microsoft.com/office/drawing/2014/main" id="{CECBADEE-5489-4F1C-B455-C02266304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DeckOfCards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(Fig. 7.12) declares as an instance variable 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array named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deck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Deck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’s elements are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by default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Constructor fills the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deck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array with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objects.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Method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shuffle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shuffles the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s in the deck.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Loops through all 52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s (array indices 0 to 51).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Each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swapped with a randomly chosen other card in the deck.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Method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dealCard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deals one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in the array.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currentCard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indicates the index of the next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to be dealt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Returns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if there are no more cards to deal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9D15A-CCD8-4B29-B265-CACDC547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37">
            <a:extLst>
              <a:ext uri="{FF2B5EF4-FFF2-40B4-BE49-F238E27FC236}">
                <a16:creationId xmlns:a16="http://schemas.microsoft.com/office/drawing/2014/main" id="{514500E6-8101-4BDC-ACD0-9CDF97922E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798"/>
            <a:ext cx="9144000" cy="401121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DDC3F3-45BA-4AFF-A05E-14861E3C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72390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38">
            <a:extLst>
              <a:ext uri="{FF2B5EF4-FFF2-40B4-BE49-F238E27FC236}">
                <a16:creationId xmlns:a16="http://schemas.microsoft.com/office/drawing/2014/main" id="{48625F7A-36B4-48C1-BCAC-8929A5BFE8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60"/>
            <a:ext cx="9144000" cy="423148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200AD9-E987-4902-AF12-9304A8D8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879205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39">
            <a:extLst>
              <a:ext uri="{FF2B5EF4-FFF2-40B4-BE49-F238E27FC236}">
                <a16:creationId xmlns:a16="http://schemas.microsoft.com/office/drawing/2014/main" id="{7BEB792A-D1E6-4224-8D57-35B062FE42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681"/>
            <a:ext cx="9144000" cy="510063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D282FE-09E4-4934-BD9C-FAC871C0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78229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40">
            <a:extLst>
              <a:ext uri="{FF2B5EF4-FFF2-40B4-BE49-F238E27FC236}">
                <a16:creationId xmlns:a16="http://schemas.microsoft.com/office/drawing/2014/main" id="{A23BB608-0647-4FB1-B745-ED9C9E7B66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144"/>
            <a:ext cx="9144000" cy="37957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75AD8B-BEA0-448E-8C8D-2EF6C78D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9351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10">
            <a:extLst>
              <a:ext uri="{FF2B5EF4-FFF2-40B4-BE49-F238E27FC236}">
                <a16:creationId xmlns:a16="http://schemas.microsoft.com/office/drawing/2014/main" id="{3E5E3516-0123-49BB-962C-0718B09A8A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1" y="857250"/>
            <a:ext cx="7922419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0174E6-E1E1-4278-A512-D041D64C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53508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48D5-0C0C-4337-A3E7-95784858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7.6  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Case Study: Card Shuffling and Dealing Simulation (Cont.)</a:t>
            </a:r>
          </a:p>
        </p:txBody>
      </p:sp>
      <p:sp>
        <p:nvSpPr>
          <p:cNvPr id="86019" name="Text Placeholder 2">
            <a:extLst>
              <a:ext uri="{FF2B5EF4-FFF2-40B4-BE49-F238E27FC236}">
                <a16:creationId xmlns:a16="http://schemas.microsoft.com/office/drawing/2014/main" id="{892FA853-C229-4809-8FB2-747061C8C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Figure 7.13 demonstrates class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DeckOfCards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When 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is output as 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the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’s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toString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method is implicitly invoked.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02CE1-EC85-4ECB-9C13-54766578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41">
            <a:extLst>
              <a:ext uri="{FF2B5EF4-FFF2-40B4-BE49-F238E27FC236}">
                <a16:creationId xmlns:a16="http://schemas.microsoft.com/office/drawing/2014/main" id="{75345EA8-673A-4F46-9C4A-A0933679FF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857250"/>
            <a:ext cx="8172450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059910-DB62-40B4-8631-A3DB16FB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506040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42">
            <a:extLst>
              <a:ext uri="{FF2B5EF4-FFF2-40B4-BE49-F238E27FC236}">
                <a16:creationId xmlns:a16="http://schemas.microsoft.com/office/drawing/2014/main" id="{5412C255-A044-4F60-96C0-E55B555F33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404"/>
            <a:ext cx="9144000" cy="42160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93807-757D-4537-BC17-B8B54BE7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914315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611B-3C83-4FBE-A343-5C05FDE6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7.6  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Case Study: Card Shuffling and Dealing Simulation (Cont.)</a:t>
            </a:r>
          </a:p>
        </p:txBody>
      </p:sp>
      <p:sp>
        <p:nvSpPr>
          <p:cNvPr id="65539" name="Text Placeholder 2">
            <a:extLst>
              <a:ext uri="{FF2B5EF4-FFF2-40B4-BE49-F238E27FC236}">
                <a16:creationId xmlns:a16="http://schemas.microsoft.com/office/drawing/2014/main" id="{B93C2076-2439-4334-9A8B-AEE3BA2C3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Preventing </a:t>
            </a:r>
            <a:r>
              <a:rPr lang="en-US" altLang="en-US" sz="24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NullPointerExceptions</a:t>
            </a:r>
            <a:r>
              <a:rPr lang="en-US" alt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In Fig. 7.12, we created a deck array of 52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references—each element of every reference-type array created with new is default initialized to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Reference-type variables which are fields of a class are also initialized to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null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by default.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NullPointerException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occurs when you try to call a method on a null reference.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In industrial-strength code, ensuring that references are not null before you use them to call methods prevents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NullPointerExceptions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D9403-24E9-4AC1-AC1A-EC9C5499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6ABC-1303-46FD-8D6B-676BFD5D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7.7  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Case Study: Class </a:t>
            </a:r>
            <a:r>
              <a:rPr lang="en-US" dirty="0" err="1">
                <a:solidFill>
                  <a:srgbClr val="3380E6"/>
                </a:solidFill>
                <a:latin typeface="Consolas" panose="020B0609020204030204" pitchFamily="49" charset="0"/>
              </a:rPr>
              <a:t>GradeBook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Using an Array to Store Grades</a:t>
            </a:r>
          </a:p>
        </p:txBody>
      </p:sp>
      <p:sp>
        <p:nvSpPr>
          <p:cNvPr id="90115" name="Text Placeholder 2">
            <a:extLst>
              <a:ext uri="{FF2B5EF4-FFF2-40B4-BE49-F238E27FC236}">
                <a16:creationId xmlns:a16="http://schemas.microsoft.com/office/drawing/2014/main" id="{46D8692B-1EAD-4487-82B4-4FDB918E5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We now present the first part of our case study on developing a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GradeBook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class that instructors can use to maintain students’ grades on an exam and display a grade report that includes the grades, class average, lowest grade, highest grade and a grade distribution bar chart. 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version of class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GradeBook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presented in this section stores the grades for one exam in a one-dimensional array. 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In Section 7.8, we present a version of class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GradeBook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that uses a two-dimensional array to store students’ grades for 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several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exams.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9C15C-039B-45A6-BD2A-75D03A0AA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43">
            <a:extLst>
              <a:ext uri="{FF2B5EF4-FFF2-40B4-BE49-F238E27FC236}">
                <a16:creationId xmlns:a16="http://schemas.microsoft.com/office/drawing/2014/main" id="{B03BC5E3-D455-4036-A1E2-15AE127A1B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6" y="857250"/>
            <a:ext cx="8855869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1EBA01-C721-4296-A8D5-8FAE2F0BA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368728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44">
            <a:extLst>
              <a:ext uri="{FF2B5EF4-FFF2-40B4-BE49-F238E27FC236}">
                <a16:creationId xmlns:a16="http://schemas.microsoft.com/office/drawing/2014/main" id="{7A8842DE-CFA8-49C8-B2AF-F48E1BF1D8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" y="857250"/>
            <a:ext cx="8186738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1F37BC-927A-498E-A94D-1025C80C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06926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45">
            <a:extLst>
              <a:ext uri="{FF2B5EF4-FFF2-40B4-BE49-F238E27FC236}">
                <a16:creationId xmlns:a16="http://schemas.microsoft.com/office/drawing/2014/main" id="{E6096D8D-DECA-4C98-8FD0-686379D42B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6F8CA8-B1E7-4E74-9791-B22B7F6C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558346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46">
            <a:extLst>
              <a:ext uri="{FF2B5EF4-FFF2-40B4-BE49-F238E27FC236}">
                <a16:creationId xmlns:a16="http://schemas.microsoft.com/office/drawing/2014/main" id="{6434DABA-3E0E-4C93-B93A-597CB19A34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138"/>
            <a:ext cx="9144000" cy="46577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43E41-E38B-42B2-956E-C9F2D688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540736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47">
            <a:extLst>
              <a:ext uri="{FF2B5EF4-FFF2-40B4-BE49-F238E27FC236}">
                <a16:creationId xmlns:a16="http://schemas.microsoft.com/office/drawing/2014/main" id="{616F535D-BEA3-42E6-A74A-9C043C3A44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831"/>
            <a:ext cx="9144000" cy="422433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84B454-CEE6-4AD9-99EF-67ADC691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048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3B93-85D0-49DC-A75B-16585626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7.2.1 </a:t>
            </a:r>
            <a:r>
              <a:rPr lang="en-US" sz="2800" dirty="0">
                <a:solidFill>
                  <a:srgbClr val="33B38C"/>
                </a:solidFill>
                <a:latin typeface="Consolas" panose="020B0609020204030204" pitchFamily="49" charset="0"/>
              </a:rPr>
              <a:t>Account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Class with an Instance Variable,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set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and a </a:t>
            </a:r>
            <a:r>
              <a:rPr lang="en-US" sz="2800" i="1" dirty="0">
                <a:solidFill>
                  <a:srgbClr val="33B38C"/>
                </a:solidFill>
                <a:latin typeface="Calibri" panose="020F0502020204030204" pitchFamily="34" charset="0"/>
              </a:rPr>
              <a:t>get</a:t>
            </a:r>
            <a:r>
              <a:rPr lang="en-US" sz="2800" dirty="0">
                <a:solidFill>
                  <a:srgbClr val="33B38C"/>
                </a:solidFill>
                <a:latin typeface="Calibri" panose="020F0502020204030204" pitchFamily="34" charset="0"/>
              </a:rPr>
              <a:t> Method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652B6-857F-4DF1-9A64-6DAF0C469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marL="136525" indent="0">
              <a:buFont typeface="Wingdings 3" panose="05040102010807070707" pitchFamily="18" charset="2"/>
              <a:buNone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Class Declaration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Each class declaration that begins with the access modifier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must be stored in a file that has the same name as the class and ends with the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.java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filename extension.</a:t>
            </a:r>
          </a:p>
          <a:p>
            <a:pPr marL="457200" indent="-457200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Every class declaration contains keyword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class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followed immediately by the class’s name.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EAEB5-5A36-468F-99D3-17665803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48">
            <a:extLst>
              <a:ext uri="{FF2B5EF4-FFF2-40B4-BE49-F238E27FC236}">
                <a16:creationId xmlns:a16="http://schemas.microsoft.com/office/drawing/2014/main" id="{0454CCF3-5F42-4D1B-8556-BB6764B4F7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369"/>
            <a:ext cx="9144000" cy="400526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DA874-F499-47E8-94A7-B0451602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151736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49">
            <a:extLst>
              <a:ext uri="{FF2B5EF4-FFF2-40B4-BE49-F238E27FC236}">
                <a16:creationId xmlns:a16="http://schemas.microsoft.com/office/drawing/2014/main" id="{D4C6B872-5B47-4539-A3D1-D19E650CE0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" y="857250"/>
            <a:ext cx="8510588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816C0C-7AF1-4F6B-B14C-5ED2C07A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267914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50">
            <a:extLst>
              <a:ext uri="{FF2B5EF4-FFF2-40B4-BE49-F238E27FC236}">
                <a16:creationId xmlns:a16="http://schemas.microsoft.com/office/drawing/2014/main" id="{D590B777-760B-4B58-B76C-1CA04B4489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525"/>
            <a:ext cx="9144000" cy="37897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0C9FCB-45C3-445D-86CE-E671C00F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06384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A474-A296-4B94-BE3D-2DC175F3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7.7  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Case Study: Class </a:t>
            </a:r>
            <a:r>
              <a:rPr lang="en-US" dirty="0" err="1">
                <a:solidFill>
                  <a:srgbClr val="3380E6"/>
                </a:solidFill>
                <a:latin typeface="Consolas" panose="020B0609020204030204" pitchFamily="49" charset="0"/>
              </a:rPr>
              <a:t>GradeBook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Using an Array to Store Grades (Cont.)</a:t>
            </a:r>
          </a:p>
        </p:txBody>
      </p:sp>
      <p:sp>
        <p:nvSpPr>
          <p:cNvPr id="97283" name="Text Placeholder 2">
            <a:extLst>
              <a:ext uri="{FF2B5EF4-FFF2-40B4-BE49-F238E27FC236}">
                <a16:creationId xmlns:a16="http://schemas.microsoft.com/office/drawing/2014/main" id="{BFA6E8AC-7B4E-48CB-A125-7BF9A30B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application of Fig. 7.15 creates an object of class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GradeBook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(Fig. 7.14) using the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array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grades-Array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Lines 9–10 pass a course name and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gradesArray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to the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GradeBook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constructor.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6B4ED-0188-46D6-A188-A3126E68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51">
            <a:extLst>
              <a:ext uri="{FF2B5EF4-FFF2-40B4-BE49-F238E27FC236}">
                <a16:creationId xmlns:a16="http://schemas.microsoft.com/office/drawing/2014/main" id="{C70C76BC-C67C-4CE0-9140-F4E593B4C8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06" y="857250"/>
            <a:ext cx="6681788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70953B-96DE-4905-AECC-454C1CFA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436469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52">
            <a:extLst>
              <a:ext uri="{FF2B5EF4-FFF2-40B4-BE49-F238E27FC236}">
                <a16:creationId xmlns:a16="http://schemas.microsoft.com/office/drawing/2014/main" id="{56A9DB8C-B6EF-4691-94C1-EE3F3A6DEF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360"/>
            <a:ext cx="9144000" cy="491728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3FB793-BF2C-4E4E-9216-1C8B92FC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897661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53">
            <a:extLst>
              <a:ext uri="{FF2B5EF4-FFF2-40B4-BE49-F238E27FC236}">
                <a16:creationId xmlns:a16="http://schemas.microsoft.com/office/drawing/2014/main" id="{41484DAE-6436-4727-BC17-CD1B21EC9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791"/>
            <a:ext cx="9144000" cy="48732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F989C8-66D4-4F23-8146-16FFDE28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975704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07_IntroToClasses_Page_54">
            <a:extLst>
              <a:ext uri="{FF2B5EF4-FFF2-40B4-BE49-F238E27FC236}">
                <a16:creationId xmlns:a16="http://schemas.microsoft.com/office/drawing/2014/main" id="{65900D62-E882-4321-8E90-24B3E23E59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588"/>
            <a:ext cx="9144000" cy="50768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159491-C721-4F7F-898F-A97B89A1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259817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C4C2-9238-46F0-B9A2-87CB1650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7.7  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Case Study: Class </a:t>
            </a:r>
            <a:r>
              <a:rPr lang="en-US" dirty="0" err="1">
                <a:solidFill>
                  <a:srgbClr val="3380E6"/>
                </a:solidFill>
                <a:latin typeface="Consolas" panose="020B0609020204030204" pitchFamily="49" charset="0"/>
              </a:rPr>
              <a:t>GradeBook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Using an Array to Store Grades (Cont.)</a:t>
            </a:r>
          </a:p>
        </p:txBody>
      </p:sp>
      <p:sp>
        <p:nvSpPr>
          <p:cNvPr id="87043" name="Text Placeholder 2">
            <a:extLst>
              <a:ext uri="{FF2B5EF4-FFF2-40B4-BE49-F238E27FC236}">
                <a16:creationId xmlns:a16="http://schemas.microsoft.com/office/drawing/2014/main" id="{D90A6BF4-526B-47F9-AD0A-BF71F4FF0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In Chapter 17, Lambdas and Streams, the example of Fig. 17.5 uses stream methods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min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max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count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average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to process the elements of an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array elegantly and concisely without having to write repetition statements.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In the Concurrency chapter, we </a:t>
            </a:r>
            <a:r>
              <a:rPr lang="en-US" altLang="en-US">
                <a:solidFill>
                  <a:srgbClr val="000000"/>
                </a:solidFill>
                <a:latin typeface="Cambria" panose="02040503050406030204" pitchFamily="18" charset="0"/>
              </a:rPr>
              <a:t>present an example that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uses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stream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method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summaryStatistics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to perform all of these operations in one method call.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958D0-70FA-4F82-A287-D240CD85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18A7-7293-4855-BD73-C7ABB994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7.8  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Case Study: Class </a:t>
            </a:r>
            <a:r>
              <a:rPr lang="en-US" dirty="0" err="1">
                <a:solidFill>
                  <a:srgbClr val="3380E6"/>
                </a:solidFill>
                <a:latin typeface="Consolas" panose="020B0609020204030204" pitchFamily="49" charset="0"/>
              </a:rPr>
              <a:t>GradeBook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Using a Two-Dimensional Array</a:t>
            </a:r>
          </a:p>
        </p:txBody>
      </p:sp>
      <p:sp>
        <p:nvSpPr>
          <p:cNvPr id="103427" name="Text Placeholder 2">
            <a:extLst>
              <a:ext uri="{FF2B5EF4-FFF2-40B4-BE49-F238E27FC236}">
                <a16:creationId xmlns:a16="http://schemas.microsoft.com/office/drawing/2014/main" id="{4DD50FBB-593E-48E9-B20A-F14D95A37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In most semesters, students take several exams.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Figure 7.16 contains a version of class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GradeBook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that uses a two-dimensional array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grades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to store the grades of several students on multiple exams.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Each row represents a student’s grades for the entire course.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Each column represents the grades of all the students who took a particular exam.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GradeBookTest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(Fig. 7.17) passes the array as an argument to the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GradeBook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constructor.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In this example, we use a ten-by-three array containing ten students’ grades on three exams.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31234-EF9C-49F7-B20C-E6FA9E27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8581</TotalTime>
  <Words>4239</Words>
  <Application>Microsoft Office PowerPoint</Application>
  <PresentationFormat>On-screen Show (4:3)</PresentationFormat>
  <Paragraphs>321</Paragraphs>
  <Slides>112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3" baseType="lpstr">
      <vt:lpstr>Arial</vt:lpstr>
      <vt:lpstr>Calibri</vt:lpstr>
      <vt:lpstr>Cambria</vt:lpstr>
      <vt:lpstr>Consolas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Chapter 7 Introduction to Classes  and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7.2  Instance Variables, set Methods and get Methods</vt:lpstr>
      <vt:lpstr>PowerPoint Presentation</vt:lpstr>
      <vt:lpstr>7.2.1 Account Class with an Instance Variable, a set Method and a get Method (Cont.)</vt:lpstr>
      <vt:lpstr>7.2.1 Account Class with an Instance Variable, a set Method and a get Method (Cont.)</vt:lpstr>
      <vt:lpstr>7.2.1 Account Class with an Instance Variable, a set Method and a get Method (Cont.)</vt:lpstr>
      <vt:lpstr>PowerPoint Presentation</vt:lpstr>
      <vt:lpstr>7.2.1 Account Class with an Instance Variable, a set Method and a get Method (Cont.)</vt:lpstr>
      <vt:lpstr>7.2.1 Account Class with an Instance Variable, a set Method and a get Method (Cont.)</vt:lpstr>
      <vt:lpstr>7.2.1 Account Class with an Instance Variable, a set Method and a get Method (Cont.)</vt:lpstr>
      <vt:lpstr>7.2.1 Account Class with an Instance Variable, a set Method and a get Method (Cont.)</vt:lpstr>
      <vt:lpstr>PowerPoint Presentation</vt:lpstr>
      <vt:lpstr>7.2.1 Account Class with an Instance Variable, a set Method and a get Method (Cont.)</vt:lpstr>
      <vt:lpstr>7.2.2 AccountTest Class That Creates and Uses an Object of Class Account</vt:lpstr>
      <vt:lpstr>PowerPoint Presentation</vt:lpstr>
      <vt:lpstr>PowerPoint Presentation</vt:lpstr>
      <vt:lpstr>PowerPoint Presentation</vt:lpstr>
      <vt:lpstr>7.2.2 AccountTest Class That Creates and Uses an Object of Class Account (Cont.)</vt:lpstr>
      <vt:lpstr>7.2.2 AccountTest Class That Creates and Uses an Object of Class Account (Cont.)</vt:lpstr>
      <vt:lpstr>7.2.2 AccountTest Class That Creates and Uses an Object of Class Account (Cont.)</vt:lpstr>
      <vt:lpstr>PowerPoint Presentation</vt:lpstr>
      <vt:lpstr>7.2.2 AccountTest Class That Creates and Uses an Object of Class Account (Cont.)</vt:lpstr>
      <vt:lpstr>7.2.2 AccountTest Class That Creates and Uses an Object of Class Account (Cont.)</vt:lpstr>
      <vt:lpstr>7.2.3 Compiling and Executing an App with Multiple Classes</vt:lpstr>
      <vt:lpstr>7.2.4 Account UML Class Diagram with an Instance Variable and set and get Methods</vt:lpstr>
      <vt:lpstr>PowerPoint Presentation</vt:lpstr>
      <vt:lpstr>7.2.4 Account UML Class Diagram with an Instance Variable and set and get Methods (Cont.)</vt:lpstr>
      <vt:lpstr>7.2.4 Account UML Class Diagram with an Instance Variable and set and get Methods (Cont.)</vt:lpstr>
      <vt:lpstr>7.2.4 Account UML Class Diagram with an Instance Variable and set and get Methods (Cont.)</vt:lpstr>
      <vt:lpstr>7.2.4 Account UML Class Diagram with an Instance Variable and set and get Methods (Cont.)</vt:lpstr>
      <vt:lpstr>7.2.4 Account UML Class Diagram with an Instance Variable and set and get Methods (Cont.)</vt:lpstr>
      <vt:lpstr>7.2.5  Additional Notes on This Example</vt:lpstr>
      <vt:lpstr>7.2.5  Additional Notes on This Example</vt:lpstr>
      <vt:lpstr>7.2.5 Additional Notes on Class AccountTest (Cont.)</vt:lpstr>
      <vt:lpstr>7.2.5 Additional Notes on Class AccountTest (Cont.)</vt:lpstr>
      <vt:lpstr>PowerPoint Presentation</vt:lpstr>
      <vt:lpstr>7.2.6 Software Engineering with private Instance Variables and public set and get Methods</vt:lpstr>
      <vt:lpstr>PowerPoint Presentation</vt:lpstr>
      <vt:lpstr>PowerPoint Presentation</vt:lpstr>
      <vt:lpstr>7.3 Default and Explicit Initialization for Instance Variables</vt:lpstr>
      <vt:lpstr>7.3 Default and Explicit Initialization for Instance Variables</vt:lpstr>
      <vt:lpstr>7.4  Account Class: Initializing Objects with Constructors</vt:lpstr>
      <vt:lpstr>7.4.1  Declaring an Account Constructor for Custom Object Initialization</vt:lpstr>
      <vt:lpstr>PowerPoint Presentation</vt:lpstr>
      <vt:lpstr>PowerPoint Presentation</vt:lpstr>
      <vt:lpstr>7.4.2  Class AccountTest: Initializing Account Objects When They’re Created</vt:lpstr>
      <vt:lpstr>PowerPoint Presentation</vt:lpstr>
      <vt:lpstr>7.4.2  Class AccountTest: Initializing Account Objects When They’re Created (Cont.)</vt:lpstr>
      <vt:lpstr>PowerPoint Presentation</vt:lpstr>
      <vt:lpstr>7.4.2  Class AccountTest: Initializing Account Objects When They’re Created (Cont.)</vt:lpstr>
      <vt:lpstr>PowerPoint Presentation</vt:lpstr>
      <vt:lpstr>7.5  Account Class with a Balance; Floating-Point Numbers</vt:lpstr>
      <vt:lpstr>7.5.1  Account Class with a balance Instance Variable of Type double</vt:lpstr>
      <vt:lpstr>PowerPoint Presentation</vt:lpstr>
      <vt:lpstr>PowerPoint Presentation</vt:lpstr>
      <vt:lpstr>PowerPoint Presentation</vt:lpstr>
      <vt:lpstr>7.5.2  AccountTest Class to Use Class Account</vt:lpstr>
      <vt:lpstr>PowerPoint Presentation</vt:lpstr>
      <vt:lpstr>PowerPoint Presentation</vt:lpstr>
      <vt:lpstr>PowerPoint Presentation</vt:lpstr>
      <vt:lpstr>PowerPoint Presentation</vt:lpstr>
      <vt:lpstr>7.5.2  AccountTest Class to Use Class Account (Cont.)</vt:lpstr>
      <vt:lpstr>PowerPoint Presentation</vt:lpstr>
      <vt:lpstr>7.5.2  AccountTest Class to Use Class Account (Cont.)</vt:lpstr>
      <vt:lpstr>PowerPoint Presentation</vt:lpstr>
      <vt:lpstr>PowerPoint Presentation</vt:lpstr>
      <vt:lpstr>7.6  Case Study: Card Shuffling and Dealing Simulation</vt:lpstr>
      <vt:lpstr>7.6  Case Study: Card Shuffling and Dealing Simulation (Cont.)</vt:lpstr>
      <vt:lpstr>PowerPoint Presentation</vt:lpstr>
      <vt:lpstr>7.6  Case Study: Card Shuffling and Dealing Simulation (Cont.)</vt:lpstr>
      <vt:lpstr>PowerPoint Presentation</vt:lpstr>
      <vt:lpstr>PowerPoint Presentation</vt:lpstr>
      <vt:lpstr>PowerPoint Presentation</vt:lpstr>
      <vt:lpstr>PowerPoint Presentation</vt:lpstr>
      <vt:lpstr>7.6  Case Study: Card Shuffling and Dealing Simulation (Cont.)</vt:lpstr>
      <vt:lpstr>PowerPoint Presentation</vt:lpstr>
      <vt:lpstr>PowerPoint Presentation</vt:lpstr>
      <vt:lpstr>7.6  Case Study: Card Shuffling and Dealing Simulation (Cont.)</vt:lpstr>
      <vt:lpstr>7.7  Case Study: Class GradeBook Using an Array to Store 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7.7  Case Study: Class GradeBook Using an Array to Store Grades (Cont.)</vt:lpstr>
      <vt:lpstr>PowerPoint Presentation</vt:lpstr>
      <vt:lpstr>PowerPoint Presentation</vt:lpstr>
      <vt:lpstr>PowerPoint Presentation</vt:lpstr>
      <vt:lpstr>PowerPoint Presentation</vt:lpstr>
      <vt:lpstr>7.7  Case Study: Class GradeBook Using an Array to Store Grades (Cont.)</vt:lpstr>
      <vt:lpstr>7.8  Case Study: Class GradeBook Using a Two-Dimensional Array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Classes and Objects</dc:title>
  <dc:creator>paul</dc:creator>
  <cp:lastModifiedBy>Paul Deitel</cp:lastModifiedBy>
  <cp:revision>63</cp:revision>
  <dcterms:created xsi:type="dcterms:W3CDTF">2009-05-07T16:45:09Z</dcterms:created>
  <dcterms:modified xsi:type="dcterms:W3CDTF">2017-11-05T15:56:33Z</dcterms:modified>
</cp:coreProperties>
</file>